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87" r:id="rId3"/>
    <p:sldId id="299" r:id="rId4"/>
    <p:sldId id="301" r:id="rId5"/>
    <p:sldId id="257" r:id="rId6"/>
    <p:sldId id="258" r:id="rId7"/>
    <p:sldId id="259" r:id="rId8"/>
    <p:sldId id="263" r:id="rId9"/>
    <p:sldId id="262" r:id="rId10"/>
    <p:sldId id="261" r:id="rId11"/>
    <p:sldId id="260" r:id="rId12"/>
    <p:sldId id="264" r:id="rId13"/>
    <p:sldId id="270" r:id="rId14"/>
    <p:sldId id="271" r:id="rId15"/>
    <p:sldId id="265" r:id="rId16"/>
    <p:sldId id="269" r:id="rId17"/>
    <p:sldId id="268" r:id="rId18"/>
    <p:sldId id="266" r:id="rId19"/>
    <p:sldId id="272" r:id="rId20"/>
    <p:sldId id="290" r:id="rId21"/>
    <p:sldId id="277" r:id="rId22"/>
    <p:sldId id="289" r:id="rId23"/>
    <p:sldId id="275" r:id="rId24"/>
    <p:sldId id="274" r:id="rId25"/>
    <p:sldId id="273" r:id="rId26"/>
    <p:sldId id="278" r:id="rId27"/>
    <p:sldId id="285" r:id="rId28"/>
    <p:sldId id="281" r:id="rId29"/>
    <p:sldId id="294" r:id="rId30"/>
    <p:sldId id="295" r:id="rId31"/>
    <p:sldId id="296" r:id="rId32"/>
    <p:sldId id="284" r:id="rId33"/>
    <p:sldId id="283" r:id="rId34"/>
    <p:sldId id="297" r:id="rId35"/>
    <p:sldId id="293" r:id="rId36"/>
    <p:sldId id="298" r:id="rId37"/>
    <p:sldId id="286" r:id="rId38"/>
    <p:sldId id="291" r:id="rId39"/>
    <p:sldId id="300" r:id="rId40"/>
    <p:sldId id="279" r:id="rId41"/>
    <p:sldId id="302" r:id="rId42"/>
    <p:sldId id="304" r:id="rId43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2BD5"/>
    <a:srgbClr val="F08B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3B50C-7196-49EE-A0DD-E4342166EBDA}" type="datetimeFigureOut">
              <a:rPr kumimoji="1" lang="ja-JP" altLang="en-US" smtClean="0"/>
              <a:t>2023/9/8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E57D2-2E20-46D5-A6F4-9421DBCBB0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3631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431A5-AAE0-4D48-9A1C-EA3CB91B956B}" type="datetime1">
              <a:rPr kumimoji="1" lang="ja-JP" altLang="en-US" smtClean="0"/>
              <a:t>2023/9/8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5873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13DC5-EB18-407F-BB40-AC4425413E45}" type="datetime1">
              <a:rPr kumimoji="1" lang="ja-JP" altLang="en-US" smtClean="0"/>
              <a:t>2023/9/8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9263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57B4C-033E-46A7-BC50-F781CB8ED4FB}" type="datetime1">
              <a:rPr kumimoji="1" lang="ja-JP" altLang="en-US" smtClean="0"/>
              <a:t>2023/9/8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03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EA310-9AAA-4D02-9071-82598496BB01}" type="datetime1">
              <a:rPr kumimoji="1" lang="ja-JP" altLang="en-US" smtClean="0"/>
              <a:t>2023/9/8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538913"/>
            <a:ext cx="2057400" cy="365125"/>
          </a:xfrm>
        </p:spPr>
        <p:txBody>
          <a:bodyPr/>
          <a:lstStyle/>
          <a:p>
            <a:fld id="{F6D2212F-7EC0-468B-9B69-85A7A91DA4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0444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4A518-0504-43F1-8DAF-C87BB5EA63B5}" type="datetime1">
              <a:rPr kumimoji="1" lang="ja-JP" altLang="en-US" smtClean="0"/>
              <a:t>2023/9/8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9761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7ECBD-7DF7-4549-B77A-DE0AE811723F}" type="datetime1">
              <a:rPr kumimoji="1" lang="ja-JP" altLang="en-US" smtClean="0"/>
              <a:t>2023/9/8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713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7B3C-0E72-43BE-A42D-F7C4AFA56D90}" type="datetime1">
              <a:rPr kumimoji="1" lang="ja-JP" altLang="en-US" smtClean="0"/>
              <a:t>2023/9/8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648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6E61-8BCF-404C-B5CE-E6068472E9C3}" type="datetime1">
              <a:rPr kumimoji="1" lang="ja-JP" altLang="en-US" smtClean="0"/>
              <a:t>2023/9/8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1761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DDB1-24EB-4BC4-8BD3-3C3470F944F2}" type="datetime1">
              <a:rPr kumimoji="1" lang="ja-JP" altLang="en-US" smtClean="0"/>
              <a:t>2023/9/8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7964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DABBC-B2D9-4D77-8BA8-C7943091CF26}" type="datetime1">
              <a:rPr kumimoji="1" lang="ja-JP" altLang="en-US" smtClean="0"/>
              <a:t>2023/9/8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092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4419C-216C-469A-B5CF-DFFEAB78358C}" type="datetime1">
              <a:rPr kumimoji="1" lang="ja-JP" altLang="en-US" smtClean="0"/>
              <a:t>2023/9/8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0470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6B0FD-CAD3-4E7A-8398-B87DE5A7751A}" type="datetime1">
              <a:rPr kumimoji="1" lang="ja-JP" altLang="en-US" smtClean="0"/>
              <a:t>2023/9/8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5389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2212F-7EC0-468B-9B69-85A7A91DA4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62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2830D1C-A353-E759-0BC0-ED92AB089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431" y="1249934"/>
            <a:ext cx="4759569" cy="4240898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02398DD-6EC3-4214-01F2-6C59F3368BAA}"/>
              </a:ext>
            </a:extLst>
          </p:cNvPr>
          <p:cNvGrpSpPr/>
          <p:nvPr/>
        </p:nvGrpSpPr>
        <p:grpSpPr>
          <a:xfrm>
            <a:off x="85310" y="2375626"/>
            <a:ext cx="5043842" cy="2106747"/>
            <a:chOff x="-359506" y="2035407"/>
            <a:chExt cx="5043842" cy="2106747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B84ADDE1-7460-6C7B-723A-8CE3450B8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59506" y="2035407"/>
              <a:ext cx="5043842" cy="1989515"/>
            </a:xfrm>
            <a:prstGeom prst="rect">
              <a:avLst/>
            </a:prstGeom>
          </p:spPr>
        </p:pic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752B3116-F44C-5880-DE7C-FC6A35B8BF60}"/>
                </a:ext>
              </a:extLst>
            </p:cNvPr>
            <p:cNvSpPr/>
            <p:nvPr/>
          </p:nvSpPr>
          <p:spPr>
            <a:xfrm>
              <a:off x="-273538" y="3429000"/>
              <a:ext cx="3274646" cy="713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71ED2F7-85CD-5721-283D-2247D584B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1573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AF3C7E3-3635-AF39-691F-56A8C1AA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612" y="4040554"/>
            <a:ext cx="4062630" cy="266277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4DB286-6C0C-D5C2-F490-EE022760AAA2}"/>
              </a:ext>
            </a:extLst>
          </p:cNvPr>
          <p:cNvSpPr txBox="1"/>
          <p:nvPr/>
        </p:nvSpPr>
        <p:spPr>
          <a:xfrm>
            <a:off x="1714402" y="51803"/>
            <a:ext cx="7877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ja-JP" sz="40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       PARTY</a:t>
            </a:r>
            <a:endParaRPr lang="ja-JP" altLang="en-US" sz="32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E7FDB22-6C93-B93A-C6FA-9B1D0E2FA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35" y="1078522"/>
            <a:ext cx="7310741" cy="3344985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D40C105-CBB4-26BA-3743-851AAC64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9739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5B929BB-144C-E687-847B-D5869A623156}"/>
              </a:ext>
            </a:extLst>
          </p:cNvPr>
          <p:cNvSpPr txBox="1"/>
          <p:nvPr/>
        </p:nvSpPr>
        <p:spPr>
          <a:xfrm>
            <a:off x="1760122" y="71569"/>
            <a:ext cx="78779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800" kern="100" dirty="0">
                <a:solidFill>
                  <a:srgbClr val="00B05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       </a:t>
            </a:r>
            <a:r>
              <a:rPr kumimoji="0" lang="en-US" altLang="ja-JP" sz="40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PARTY</a:t>
            </a:r>
            <a:r>
              <a:rPr kumimoji="0" lang="en-US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endParaRPr lang="ja-JP" altLang="en-US" sz="28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B34ABF3-2BAB-65F2-EEB5-5B3770240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71" y="1914769"/>
            <a:ext cx="8498258" cy="445616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3A458A3-1841-8464-E958-40007C728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966" y="899496"/>
            <a:ext cx="2989834" cy="199219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787D1F4-DCC8-E6E8-C91A-AC09A8BE3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4464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A05C6E44-F41A-E4C1-4AE8-DA793756DAFD}"/>
              </a:ext>
            </a:extLst>
          </p:cNvPr>
          <p:cNvSpPr/>
          <p:nvPr/>
        </p:nvSpPr>
        <p:spPr>
          <a:xfrm>
            <a:off x="175846" y="156308"/>
            <a:ext cx="8792308" cy="6557107"/>
          </a:xfrm>
          <a:prstGeom prst="roundRect">
            <a:avLst>
              <a:gd name="adj" fmla="val 614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7B236D81-4039-E6CF-EA9F-4609B40FF43A}"/>
              </a:ext>
            </a:extLst>
          </p:cNvPr>
          <p:cNvSpPr/>
          <p:nvPr/>
        </p:nvSpPr>
        <p:spPr>
          <a:xfrm>
            <a:off x="789354" y="3282225"/>
            <a:ext cx="7549662" cy="2585279"/>
          </a:xfrm>
          <a:prstGeom prst="roundRect">
            <a:avLst>
              <a:gd name="adj" fmla="val 10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6170DD0-4078-5E16-E68D-5F22CA36CB28}"/>
              </a:ext>
            </a:extLst>
          </p:cNvPr>
          <p:cNvGrpSpPr/>
          <p:nvPr/>
        </p:nvGrpSpPr>
        <p:grpSpPr>
          <a:xfrm>
            <a:off x="1190674" y="3429000"/>
            <a:ext cx="4155049" cy="1813407"/>
            <a:chOff x="1047262" y="2313104"/>
            <a:chExt cx="5043842" cy="2106747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07C55700-6BD0-3FAE-C8A9-841BD8CC84AE}"/>
                </a:ext>
              </a:extLst>
            </p:cNvPr>
            <p:cNvGrpSpPr/>
            <p:nvPr/>
          </p:nvGrpSpPr>
          <p:grpSpPr>
            <a:xfrm>
              <a:off x="1047262" y="2313104"/>
              <a:ext cx="5043842" cy="2106747"/>
              <a:chOff x="-359506" y="2035407"/>
              <a:chExt cx="5043842" cy="2106747"/>
            </a:xfrm>
          </p:grpSpPr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6DF0B68B-CD83-4326-7BE4-41FEAB1CD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359506" y="2035407"/>
                <a:ext cx="5043842" cy="1989515"/>
              </a:xfrm>
              <a:prstGeom prst="rect">
                <a:avLst/>
              </a:prstGeom>
            </p:spPr>
          </p:pic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A64AC89D-0E27-2CE9-68C0-FDCD286AF986}"/>
                  </a:ext>
                </a:extLst>
              </p:cNvPr>
              <p:cNvSpPr/>
              <p:nvPr/>
            </p:nvSpPr>
            <p:spPr>
              <a:xfrm>
                <a:off x="-273538" y="3429000"/>
                <a:ext cx="3274646" cy="7131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8EE4C7FD-86C0-3B7A-317C-8C5B6DE7D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4718" y="3706697"/>
              <a:ext cx="2768722" cy="526373"/>
            </a:xfrm>
            <a:prstGeom prst="rect">
              <a:avLst/>
            </a:prstGeom>
          </p:spPr>
        </p:pic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D0D2927-5750-3627-073E-9EAE3C55D97B}"/>
              </a:ext>
            </a:extLst>
          </p:cNvPr>
          <p:cNvSpPr txBox="1"/>
          <p:nvPr/>
        </p:nvSpPr>
        <p:spPr>
          <a:xfrm>
            <a:off x="487289" y="732429"/>
            <a:ext cx="7956062" cy="5001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2023</a:t>
            </a:r>
            <a:r>
              <a:rPr lang="ja-JP" altLang="en-US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ー</a:t>
            </a:r>
            <a:r>
              <a:rPr lang="en-US" altLang="ja-JP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24</a:t>
            </a:r>
            <a:r>
              <a:rPr lang="ja-JP" altLang="en-US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年度</a:t>
            </a:r>
          </a:p>
          <a:p>
            <a:pPr algn="ctr"/>
            <a:endParaRPr lang="en-US" altLang="ja-JP" sz="16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r>
              <a:rPr lang="en-US" altLang="ja-JP" sz="60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RI</a:t>
            </a:r>
            <a:r>
              <a:rPr lang="ja-JP" altLang="en-US" sz="60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会長テーマについて</a:t>
            </a:r>
            <a:endParaRPr lang="en-US" altLang="ja-JP" sz="60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endParaRPr lang="ja-JP" altLang="en-US" sz="105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endParaRPr lang="en-US" altLang="ja-JP" sz="48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endParaRPr lang="en-US" altLang="ja-JP" sz="105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40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4000" kern="100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　　　　　 ガバナー　石倉貞昭</a:t>
            </a:r>
            <a:endParaRPr lang="ja-JP" altLang="ja-JP" sz="40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3070F82-886E-6C8F-3D05-486F76BFE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0426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9184100F-7945-EA90-E316-2DCC8B997D62}"/>
              </a:ext>
            </a:extLst>
          </p:cNvPr>
          <p:cNvSpPr/>
          <p:nvPr/>
        </p:nvSpPr>
        <p:spPr>
          <a:xfrm>
            <a:off x="179754" y="146538"/>
            <a:ext cx="8784492" cy="6564923"/>
          </a:xfrm>
          <a:prstGeom prst="roundRect">
            <a:avLst>
              <a:gd name="adj" fmla="val 614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C0B1FE9-1F74-FB64-F9B2-65ED9A63E040}"/>
              </a:ext>
            </a:extLst>
          </p:cNvPr>
          <p:cNvSpPr txBox="1"/>
          <p:nvPr/>
        </p:nvSpPr>
        <p:spPr>
          <a:xfrm>
            <a:off x="402297" y="62718"/>
            <a:ext cx="8049846" cy="2531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2023</a:t>
            </a:r>
            <a:r>
              <a:rPr lang="ja-JP" altLang="en-US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ー</a:t>
            </a:r>
            <a:r>
              <a:rPr lang="en-US" altLang="ja-JP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24</a:t>
            </a:r>
            <a:r>
              <a:rPr lang="ja-JP" altLang="en-US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年度 </a:t>
            </a:r>
            <a:r>
              <a:rPr lang="en-US" altLang="ja-JP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RI</a:t>
            </a:r>
            <a:r>
              <a:rPr lang="ja-JP" altLang="en-US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会長</a:t>
            </a:r>
          </a:p>
          <a:p>
            <a:r>
              <a:rPr lang="ja-JP" altLang="en-US" sz="5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ゴードン</a:t>
            </a:r>
            <a:r>
              <a:rPr lang="en-US" altLang="ja-JP" sz="5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R</a:t>
            </a:r>
            <a:r>
              <a:rPr lang="ja-JP" altLang="en-US" sz="5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・マッキナリー　　</a:t>
            </a:r>
            <a:endParaRPr lang="en-US" altLang="ja-JP" sz="50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endParaRPr lang="en-US" altLang="ja-JP" sz="105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　　</a:t>
            </a:r>
            <a:endParaRPr lang="ja-JP" altLang="ja-JP" sz="40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446A3AB-7C6B-CC2B-EF46-3C068F14421B}"/>
              </a:ext>
            </a:extLst>
          </p:cNvPr>
          <p:cNvSpPr txBox="1"/>
          <p:nvPr/>
        </p:nvSpPr>
        <p:spPr>
          <a:xfrm>
            <a:off x="297375" y="1564072"/>
            <a:ext cx="8549249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kern="100" dirty="0">
                <a:solidFill>
                  <a:srgbClr val="432BD5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3200" kern="100" dirty="0">
                <a:solidFill>
                  <a:srgbClr val="432BD5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サウス  クイーンズフェリー</a:t>
            </a:r>
          </a:p>
          <a:p>
            <a:r>
              <a:rPr lang="ja-JP" altLang="en-US" sz="3200" kern="100" dirty="0">
                <a:solidFill>
                  <a:srgbClr val="432BD5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     　　　　　ロータリークラブ</a:t>
            </a:r>
          </a:p>
          <a:p>
            <a:r>
              <a:rPr lang="ja-JP" altLang="en-US" sz="32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     </a:t>
            </a:r>
            <a:r>
              <a:rPr lang="ja-JP" altLang="en-US" sz="3200" kern="100" dirty="0">
                <a:solidFill>
                  <a:srgbClr val="432BD5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（英国スコットランド）</a:t>
            </a:r>
            <a:endParaRPr lang="en-US" altLang="ja-JP" sz="3200" kern="100" dirty="0">
              <a:solidFill>
                <a:srgbClr val="432BD5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900" kern="100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kern="100" dirty="0">
                <a:solidFill>
                  <a:schemeClr val="bg2">
                    <a:lumMod val="25000"/>
                  </a:schemeClr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エディンバラの王立高校　ダンディー大学卒業</a:t>
            </a:r>
            <a:endParaRPr lang="en-US" altLang="ja-JP" kern="100" dirty="0">
              <a:solidFill>
                <a:schemeClr val="bg2">
                  <a:lumMod val="25000"/>
                </a:schemeClr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kern="100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　　　　　　　      　　（</a:t>
            </a:r>
            <a:r>
              <a:rPr lang="ja-JP" altLang="en-US" kern="100" dirty="0">
                <a:solidFill>
                  <a:schemeClr val="bg2">
                    <a:lumMod val="25000"/>
                  </a:schemeClr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口腔外科　大学院学位取得）</a:t>
            </a:r>
            <a:endParaRPr lang="en-US" altLang="ja-JP" kern="100" dirty="0">
              <a:solidFill>
                <a:schemeClr val="bg2">
                  <a:lumMod val="25000"/>
                </a:schemeClr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kern="100" dirty="0">
                <a:solidFill>
                  <a:schemeClr val="bg2">
                    <a:lumMod val="25000"/>
                  </a:schemeClr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◇長老会　リーダー</a:t>
            </a:r>
            <a:endParaRPr lang="en-US" altLang="ja-JP" kern="100" dirty="0">
              <a:solidFill>
                <a:schemeClr val="bg2">
                  <a:lumMod val="25000"/>
                </a:schemeClr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kern="100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◇</a:t>
            </a:r>
            <a:r>
              <a:rPr lang="ja-JP" altLang="en-US" kern="100" dirty="0">
                <a:solidFill>
                  <a:schemeClr val="bg2">
                    <a:lumMod val="25000"/>
                  </a:schemeClr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クイーンズフェリー教区会衆派教会理事会　会長</a:t>
            </a:r>
            <a:endParaRPr lang="en-US" altLang="ja-JP" kern="100" dirty="0">
              <a:solidFill>
                <a:schemeClr val="bg2">
                  <a:lumMod val="25000"/>
                </a:schemeClr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kern="100" dirty="0">
                <a:solidFill>
                  <a:schemeClr val="bg2">
                    <a:lumMod val="25000"/>
                  </a:schemeClr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◇スコットランド国教会総会　コミッショナー　他</a:t>
            </a:r>
            <a:endParaRPr lang="en-US" altLang="ja-JP" kern="100" dirty="0">
              <a:solidFill>
                <a:schemeClr val="bg2">
                  <a:lumMod val="25000"/>
                </a:schemeClr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endParaRPr lang="en-US" altLang="ja-JP" kern="100" dirty="0">
              <a:solidFill>
                <a:schemeClr val="bg2">
                  <a:lumMod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kern="100" dirty="0">
                <a:solidFill>
                  <a:srgbClr val="FF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◇</a:t>
            </a:r>
            <a:r>
              <a:rPr lang="en-US" altLang="ja-JP" kern="100" dirty="0">
                <a:solidFill>
                  <a:srgbClr val="FF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1984</a:t>
            </a:r>
            <a:r>
              <a:rPr lang="ja-JP" altLang="en-US" kern="100" dirty="0">
                <a:solidFill>
                  <a:srgbClr val="FF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年、</a:t>
            </a:r>
            <a:r>
              <a:rPr lang="en-US" altLang="ja-JP" kern="100" dirty="0">
                <a:solidFill>
                  <a:srgbClr val="FF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26</a:t>
            </a:r>
            <a:r>
              <a:rPr lang="ja-JP" altLang="en-US" kern="100" dirty="0">
                <a:solidFill>
                  <a:srgbClr val="FF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歳でロータリーに入会</a:t>
            </a:r>
            <a:endParaRPr lang="en-US" altLang="ja-JP" kern="100" dirty="0">
              <a:solidFill>
                <a:srgbClr val="FF000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kern="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◇グレートブリテンおよびアイルランドの国際ロータリー（</a:t>
            </a:r>
            <a:r>
              <a:rPr lang="en-US" altLang="ja-JP" kern="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RIBI</a:t>
            </a:r>
            <a:r>
              <a:rPr lang="ja-JP" altLang="en-US" kern="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）の会長と副会長</a:t>
            </a:r>
            <a:endParaRPr lang="en-US" altLang="ja-JP" kern="1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kern="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 </a:t>
            </a:r>
            <a:r>
              <a:rPr lang="en-US" altLang="ja-JP" kern="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RI</a:t>
            </a:r>
            <a:r>
              <a:rPr lang="ja-JP" altLang="en-US" kern="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の理事と委員会メンバー（</a:t>
            </a:r>
            <a:r>
              <a:rPr lang="en-US" altLang="ja-JP" kern="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2022</a:t>
            </a:r>
            <a:r>
              <a:rPr lang="ja-JP" altLang="en-US" kern="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年ヒューストン国際大会委員会アドバイザー、  </a:t>
            </a:r>
            <a:endParaRPr lang="en-US" altLang="ja-JP" kern="1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kern="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   </a:t>
            </a:r>
            <a:r>
              <a:rPr lang="ja-JP" altLang="en-US" kern="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運営審査委員長など）</a:t>
            </a:r>
            <a:endParaRPr lang="en-US" altLang="ja-JP" kern="1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endParaRPr lang="en-US" altLang="ja-JP" sz="900" kern="100" dirty="0">
              <a:solidFill>
                <a:srgbClr val="FF000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◇英国を拠点とする非営利団体「ホープ・アンド・ホーム・フォー・チルドレン」後援者</a:t>
            </a:r>
            <a:endParaRPr lang="en-US" altLang="ja-JP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   </a:t>
            </a:r>
            <a:r>
              <a:rPr lang="ja-JP" altLang="en-US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その他、多くの持続可能な人道支援活動を後援。</a:t>
            </a:r>
            <a:endParaRPr lang="en-US" altLang="ja-JP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   </a:t>
            </a:r>
            <a:endParaRPr lang="ja-JP" altLang="ja-JP" kern="1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5C2DB37-0F8C-4A54-FCE8-AFB4D24A1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828" y="1640271"/>
            <a:ext cx="2842936" cy="3408467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59EFA06-4A4C-616A-3886-B6FDD90CC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531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FAC9A97F-6631-740B-96FC-4975732A4A52}"/>
              </a:ext>
            </a:extLst>
          </p:cNvPr>
          <p:cNvSpPr/>
          <p:nvPr/>
        </p:nvSpPr>
        <p:spPr>
          <a:xfrm>
            <a:off x="179754" y="146538"/>
            <a:ext cx="8784492" cy="6564923"/>
          </a:xfrm>
          <a:prstGeom prst="roundRect">
            <a:avLst>
              <a:gd name="adj" fmla="val 614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27002A4-93E7-D2B6-FEF0-507962314250}"/>
              </a:ext>
            </a:extLst>
          </p:cNvPr>
          <p:cNvSpPr txBox="1"/>
          <p:nvPr/>
        </p:nvSpPr>
        <p:spPr>
          <a:xfrm>
            <a:off x="281353" y="273493"/>
            <a:ext cx="9120555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RI</a:t>
            </a:r>
            <a:r>
              <a:rPr lang="ja-JP" altLang="en-US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会長テーマ</a:t>
            </a:r>
          </a:p>
          <a:p>
            <a:endParaRPr lang="en-US" altLang="ja-JP" sz="8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4800" kern="100" dirty="0">
                <a:solidFill>
                  <a:srgbClr val="432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Create</a:t>
            </a:r>
            <a:r>
              <a:rPr lang="ja-JP" altLang="en-US" sz="4800" kern="100" dirty="0">
                <a:solidFill>
                  <a:srgbClr val="432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4800" kern="100" dirty="0">
                <a:solidFill>
                  <a:srgbClr val="432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Hope in the World</a:t>
            </a:r>
            <a:endParaRPr lang="en-US" altLang="ja-JP" sz="800" kern="100" dirty="0">
              <a:solidFill>
                <a:srgbClr val="432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800" kern="100" dirty="0">
                <a:solidFill>
                  <a:srgbClr val="00B05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  <a:endParaRPr lang="en-US" altLang="ja-JP" sz="800" kern="100" dirty="0">
              <a:solidFill>
                <a:srgbClr val="00B050"/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54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『</a:t>
            </a:r>
            <a:r>
              <a:rPr lang="ja-JP" altLang="en-US" sz="5400" kern="1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世界に希望を生み出そう</a:t>
            </a:r>
            <a:r>
              <a:rPr lang="en-US" altLang="ja-JP" sz="54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』</a:t>
            </a:r>
          </a:p>
          <a:p>
            <a:r>
              <a:rPr lang="ja-JP" altLang="en-US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  <a:endParaRPr lang="ja-JP" altLang="ja-JP" sz="40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2E31B7-07B4-962A-5105-C90D33DA6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493" y="3094892"/>
            <a:ext cx="3802874" cy="3388458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7CBF815-26E4-80D8-C8B6-CD2AE99E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06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5CE8103F-201E-78C0-1D6F-604854BCBB45}"/>
              </a:ext>
            </a:extLst>
          </p:cNvPr>
          <p:cNvSpPr/>
          <p:nvPr/>
        </p:nvSpPr>
        <p:spPr>
          <a:xfrm>
            <a:off x="179754" y="146538"/>
            <a:ext cx="8784492" cy="6564923"/>
          </a:xfrm>
          <a:prstGeom prst="roundRect">
            <a:avLst>
              <a:gd name="adj" fmla="val 614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EF48440-0D4F-F05E-865F-ECAC2017972F}"/>
              </a:ext>
            </a:extLst>
          </p:cNvPr>
          <p:cNvSpPr txBox="1"/>
          <p:nvPr/>
        </p:nvSpPr>
        <p:spPr>
          <a:xfrm>
            <a:off x="547076" y="250047"/>
            <a:ext cx="8417169" cy="5809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2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72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『</a:t>
            </a:r>
            <a:r>
              <a:rPr lang="ja-JP" altLang="en-US" sz="72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継続</a:t>
            </a:r>
            <a:r>
              <a:rPr lang="en-US" altLang="ja-JP" sz="72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』 </a:t>
            </a:r>
            <a:r>
              <a:rPr lang="ja-JP" altLang="en-US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と </a:t>
            </a:r>
            <a:r>
              <a:rPr lang="en-US" altLang="ja-JP" sz="72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『</a:t>
            </a:r>
            <a:r>
              <a:rPr lang="ja-JP" altLang="en-US" sz="72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変化</a:t>
            </a:r>
            <a:r>
              <a:rPr lang="en-US" altLang="ja-JP" sz="72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』</a:t>
            </a:r>
          </a:p>
          <a:p>
            <a:endParaRPr lang="en-US" altLang="ja-JP" sz="1600" kern="100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継続</a:t>
            </a:r>
            <a:r>
              <a:rPr lang="ja-JP" altLang="en-US" sz="4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とは 以前のリーダーたちの</a:t>
            </a:r>
            <a:endParaRPr lang="en-US" altLang="ja-JP" sz="40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40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</a:t>
            </a:r>
            <a:r>
              <a:rPr lang="ja-JP" altLang="en-US" sz="40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</a:t>
            </a:r>
            <a:r>
              <a:rPr lang="ja-JP" altLang="en-US" sz="4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良いアイディアを前進させること</a:t>
            </a:r>
          </a:p>
          <a:p>
            <a:endParaRPr lang="en-US" altLang="ja-JP" sz="11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継続</a:t>
            </a:r>
            <a:r>
              <a:rPr lang="ja-JP" altLang="en-US" sz="4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と同時に</a:t>
            </a:r>
            <a:r>
              <a:rPr lang="ja-JP" altLang="en-US" sz="4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変化</a:t>
            </a:r>
            <a:r>
              <a:rPr lang="ja-JP" altLang="en-US" sz="4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に対して</a:t>
            </a:r>
            <a:endParaRPr lang="en-US" altLang="ja-JP" sz="40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40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</a:t>
            </a:r>
            <a:r>
              <a:rPr lang="ja-JP" altLang="en-US" sz="40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</a:t>
            </a:r>
            <a:r>
              <a:rPr lang="ja-JP" altLang="en-US" sz="4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オープンで前向きになりましょう</a:t>
            </a:r>
            <a:r>
              <a:rPr lang="ja-JP" altLang="en-US" sz="40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。</a:t>
            </a:r>
            <a:endParaRPr lang="ja-JP" altLang="en-US" sz="40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54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</a:t>
            </a:r>
            <a:endParaRPr lang="en-US" altLang="ja-JP" sz="54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endParaRPr lang="en-US" altLang="ja-JP" sz="105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　　</a:t>
            </a:r>
            <a:endParaRPr lang="ja-JP" altLang="ja-JP" sz="40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7DEFBE6-7E3D-6390-7709-30AF52DC3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180" y="4461492"/>
            <a:ext cx="3730196" cy="2190750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5F813B9-FBE6-C37F-2749-73A64270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2135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92A9702-0325-32C4-B3D7-A45F99EA12BE}"/>
              </a:ext>
            </a:extLst>
          </p:cNvPr>
          <p:cNvSpPr/>
          <p:nvPr/>
        </p:nvSpPr>
        <p:spPr>
          <a:xfrm>
            <a:off x="179754" y="146538"/>
            <a:ext cx="8784492" cy="6564923"/>
          </a:xfrm>
          <a:prstGeom prst="roundRect">
            <a:avLst>
              <a:gd name="adj" fmla="val 614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A369BE0-E93C-D690-FE22-DEB6C32D9849}"/>
              </a:ext>
            </a:extLst>
          </p:cNvPr>
          <p:cNvSpPr txBox="1"/>
          <p:nvPr/>
        </p:nvSpPr>
        <p:spPr>
          <a:xfrm>
            <a:off x="265723" y="5861"/>
            <a:ext cx="8784492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72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『</a:t>
            </a:r>
            <a:r>
              <a:rPr lang="ja-JP" altLang="en-US" sz="72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平和</a:t>
            </a:r>
            <a:r>
              <a:rPr lang="en-US" altLang="ja-JP" sz="72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』 </a:t>
            </a:r>
            <a:r>
              <a:rPr lang="ja-JP" altLang="en-US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と</a:t>
            </a:r>
            <a:r>
              <a:rPr lang="ja-JP" altLang="en-US" sz="72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72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『</a:t>
            </a:r>
            <a:r>
              <a:rPr lang="ja-JP" altLang="en-US" sz="72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希望</a:t>
            </a:r>
            <a:r>
              <a:rPr lang="en-US" altLang="ja-JP" sz="72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』</a:t>
            </a:r>
          </a:p>
          <a:p>
            <a:endParaRPr lang="en-US" altLang="ja-JP" sz="1600" kern="100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平和</a:t>
            </a:r>
            <a:r>
              <a:rPr lang="ja-JP" altLang="en-US" sz="36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とは、</a:t>
            </a:r>
            <a:r>
              <a:rPr lang="ja-JP" altLang="en-US" sz="4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希望</a:t>
            </a:r>
            <a:r>
              <a:rPr lang="ja-JP" altLang="en-US" sz="36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が根付くための土壌</a:t>
            </a:r>
            <a:endParaRPr lang="en-US" altLang="ja-JP" sz="36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en-US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6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世界に</a:t>
            </a:r>
            <a:r>
              <a:rPr lang="ja-JP" altLang="en-US" sz="4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平和</a:t>
            </a:r>
            <a:r>
              <a:rPr lang="ja-JP" altLang="en-US" sz="36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をもたらし、紛争の影響を</a:t>
            </a:r>
            <a:endParaRPr lang="en-US" altLang="ja-JP" sz="36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6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　 </a:t>
            </a:r>
            <a:r>
              <a:rPr lang="ja-JP" altLang="en-US" sz="36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受けた人々を癒し、希望を取り戻す事</a:t>
            </a:r>
            <a:endParaRPr lang="en-US" altLang="ja-JP" sz="36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6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世界と自分自身の中で</a:t>
            </a:r>
            <a:endParaRPr lang="en-US" altLang="ja-JP" sz="36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6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4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平和</a:t>
            </a:r>
            <a:r>
              <a:rPr lang="ja-JP" altLang="en-US" sz="36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を築くことに力を注げば、</a:t>
            </a:r>
            <a:endParaRPr lang="en-US" altLang="ja-JP" sz="36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6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36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ロータリーはより</a:t>
            </a:r>
            <a:r>
              <a:rPr lang="ja-JP" altLang="en-US" sz="4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平和</a:t>
            </a:r>
            <a:r>
              <a:rPr lang="ja-JP" altLang="en-US" sz="36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でより</a:t>
            </a:r>
            <a:r>
              <a:rPr lang="ja-JP" altLang="en-US" sz="4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希望</a:t>
            </a:r>
            <a:r>
              <a:rPr lang="ja-JP" altLang="en-US" sz="36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のある</a:t>
            </a:r>
            <a:endParaRPr lang="en-US" altLang="ja-JP" sz="36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6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　　　　　　　　</a:t>
            </a:r>
            <a:r>
              <a:rPr lang="ja-JP" altLang="en-US" sz="36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世界を築く手助けができる。</a:t>
            </a:r>
            <a:endParaRPr lang="ja-JP" altLang="ja-JP" sz="36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49FFB3E-8637-BF87-6B53-BBBA629A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9410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56DC83EB-AE4F-F53A-E1D9-5DD8FDB6400D}"/>
              </a:ext>
            </a:extLst>
          </p:cNvPr>
          <p:cNvSpPr/>
          <p:nvPr/>
        </p:nvSpPr>
        <p:spPr>
          <a:xfrm>
            <a:off x="179754" y="146538"/>
            <a:ext cx="8784492" cy="6564923"/>
          </a:xfrm>
          <a:prstGeom prst="roundRect">
            <a:avLst>
              <a:gd name="adj" fmla="val 614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6A16F84-09AC-99FE-8D20-04E14DDA5370}"/>
              </a:ext>
            </a:extLst>
          </p:cNvPr>
          <p:cNvSpPr txBox="1"/>
          <p:nvPr/>
        </p:nvSpPr>
        <p:spPr>
          <a:xfrm>
            <a:off x="265723" y="5861"/>
            <a:ext cx="8784492" cy="7340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2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72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『R</a:t>
            </a:r>
            <a:r>
              <a:rPr lang="en-US" altLang="ja-JP" sz="72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I</a:t>
            </a:r>
            <a:r>
              <a:rPr lang="zh-TW" altLang="en-US" sz="72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会長強調事項</a:t>
            </a:r>
            <a:r>
              <a:rPr lang="en-US" altLang="zh-TW" sz="72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』</a:t>
            </a:r>
            <a:endParaRPr lang="en-US" altLang="ja-JP" sz="72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1600" kern="100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ローターア</a:t>
            </a:r>
            <a:r>
              <a:rPr lang="ja-JP" altLang="en-US" sz="40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ク</a:t>
            </a:r>
            <a:r>
              <a:rPr lang="ja-JP" altLang="en-US" sz="4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トクラブと協力し、</a:t>
            </a:r>
            <a:endParaRPr lang="en-US" altLang="ja-JP" sz="40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0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　 　　　</a:t>
            </a:r>
            <a:r>
              <a:rPr lang="ja-JP" altLang="en-US" sz="4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支え合う新しい方法の模索</a:t>
            </a:r>
            <a:endParaRPr lang="en-US" altLang="ja-JP" sz="40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en-US" sz="28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0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女児のエンパワーメント</a:t>
            </a:r>
          </a:p>
          <a:p>
            <a:endParaRPr lang="en-US" altLang="ja-JP" sz="10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4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DEI </a:t>
            </a:r>
            <a:r>
              <a:rPr lang="ja-JP" altLang="en-US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（多様性・公平性・包摂性） </a:t>
            </a:r>
            <a:r>
              <a:rPr lang="ja-JP" altLang="en-US" sz="4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の促進</a:t>
            </a:r>
            <a:endParaRPr lang="en-US" altLang="ja-JP" sz="10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9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0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ポリオの根絶</a:t>
            </a:r>
          </a:p>
          <a:p>
            <a:endParaRPr lang="en-US" altLang="ja-JP" sz="10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行動計画の実践</a:t>
            </a:r>
          </a:p>
          <a:p>
            <a:endParaRPr lang="en-US" altLang="ja-JP" sz="10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0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メンタルヘルス</a:t>
            </a:r>
          </a:p>
          <a:p>
            <a:endParaRPr lang="ja-JP" altLang="ja-JP" sz="36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C44E90A-5FA6-EDC9-1F16-6CBE8D747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546227"/>
            <a:ext cx="3568065" cy="203643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55E74B0-7A45-C362-F4F7-A66D50AC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427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429AA99D-1260-9F25-C3A5-C65A0031DAC3}"/>
              </a:ext>
            </a:extLst>
          </p:cNvPr>
          <p:cNvSpPr/>
          <p:nvPr/>
        </p:nvSpPr>
        <p:spPr>
          <a:xfrm>
            <a:off x="179754" y="146538"/>
            <a:ext cx="8784492" cy="6564923"/>
          </a:xfrm>
          <a:prstGeom prst="roundRect">
            <a:avLst>
              <a:gd name="adj" fmla="val 614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CF46EAC-2D94-7756-907A-919A31592913}"/>
              </a:ext>
            </a:extLst>
          </p:cNvPr>
          <p:cNvSpPr txBox="1"/>
          <p:nvPr/>
        </p:nvSpPr>
        <p:spPr>
          <a:xfrm>
            <a:off x="265723" y="279399"/>
            <a:ext cx="878449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『</a:t>
            </a:r>
            <a:r>
              <a:rPr lang="ja-JP" altLang="en-US" sz="60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女児のエンパワーメント</a:t>
            </a:r>
            <a:r>
              <a:rPr lang="en-US" altLang="ja-JP" sz="60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』</a:t>
            </a:r>
          </a:p>
          <a:p>
            <a:endParaRPr lang="en-US" altLang="ja-JP" sz="1600" kern="100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0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世界中の少女</a:t>
            </a:r>
            <a:r>
              <a:rPr lang="ja-JP" altLang="en-US" sz="4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が強く</a:t>
            </a:r>
            <a:endParaRPr lang="en-US" altLang="ja-JP" sz="40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0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4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十分な魅力を身につけた女性へと</a:t>
            </a:r>
            <a:endParaRPr lang="en-US" altLang="ja-JP" sz="40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0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　　　　　 </a:t>
            </a:r>
            <a:r>
              <a:rPr lang="ja-JP" altLang="en-US" sz="40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成長</a:t>
            </a:r>
            <a:r>
              <a:rPr lang="ja-JP" altLang="en-US" sz="4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できるように支援する。</a:t>
            </a:r>
            <a:endParaRPr lang="en-US" altLang="ja-JP" sz="40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en-US" sz="28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ja-JP" sz="36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59EEE72-5A5F-8BA6-3958-3314BFACB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428999"/>
            <a:ext cx="7079988" cy="3149602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00C4E65-5933-A1D9-B862-EC26C8A59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3065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429AA99D-1260-9F25-C3A5-C65A0031DAC3}"/>
              </a:ext>
            </a:extLst>
          </p:cNvPr>
          <p:cNvSpPr/>
          <p:nvPr/>
        </p:nvSpPr>
        <p:spPr>
          <a:xfrm>
            <a:off x="179754" y="146538"/>
            <a:ext cx="8784492" cy="6564923"/>
          </a:xfrm>
          <a:prstGeom prst="roundRect">
            <a:avLst>
              <a:gd name="adj" fmla="val 614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9042019-9F0B-D4A4-817C-B35083CBCBA9}"/>
              </a:ext>
            </a:extLst>
          </p:cNvPr>
          <p:cNvSpPr txBox="1"/>
          <p:nvPr/>
        </p:nvSpPr>
        <p:spPr>
          <a:xfrm>
            <a:off x="179754" y="152399"/>
            <a:ext cx="8784492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　  </a:t>
            </a:r>
            <a:r>
              <a:rPr lang="en-US" altLang="ja-JP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『DEI</a:t>
            </a:r>
            <a:r>
              <a:rPr lang="ja-JP" altLang="en-US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の促進</a:t>
            </a:r>
            <a:r>
              <a:rPr lang="en-US" altLang="ja-JP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』</a:t>
            </a:r>
          </a:p>
          <a:p>
            <a:endParaRPr lang="en-US" altLang="ja-JP" sz="1600" kern="100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単に会員数を増やすことを</a:t>
            </a:r>
            <a:endParaRPr lang="en-US" altLang="ja-JP" sz="33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                    </a:t>
            </a:r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意味するわけではありません</a:t>
            </a:r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。</a:t>
            </a:r>
            <a:endParaRPr lang="en-US" altLang="ja-JP" sz="33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3300" kern="100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DEI</a:t>
            </a:r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の最も重要な側面は、</a:t>
            </a:r>
            <a:endParaRPr lang="en-US" altLang="ja-JP" sz="33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ロータリーをどこからであれ</a:t>
            </a:r>
            <a:endParaRPr lang="en-US" altLang="ja-JP" sz="33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33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最高の人材</a:t>
            </a:r>
            <a:endParaRPr lang="en-US" altLang="ja-JP" sz="33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33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最高のアイディア</a:t>
            </a:r>
            <a:endParaRPr lang="en-US" altLang="ja-JP" sz="33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33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最高のパートナーシップ</a:t>
            </a:r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を</a:t>
            </a:r>
            <a:endParaRPr lang="en-US" altLang="ja-JP" sz="33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受け入れるオープンで</a:t>
            </a:r>
            <a:endParaRPr lang="en-US" altLang="ja-JP" sz="33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インクルーシブな組織にすることです。</a:t>
            </a:r>
            <a:endParaRPr lang="ja-JP" altLang="ja-JP" sz="33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1CE748C-F458-5378-5978-90203922C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937" y="2846716"/>
            <a:ext cx="3446755" cy="2312916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4D3D4B2-C731-5777-440B-E03D27370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4986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670BD78-8392-407E-CA5F-6E4F53D50348}"/>
              </a:ext>
            </a:extLst>
          </p:cNvPr>
          <p:cNvSpPr txBox="1"/>
          <p:nvPr/>
        </p:nvSpPr>
        <p:spPr>
          <a:xfrm>
            <a:off x="353091" y="112196"/>
            <a:ext cx="7877908" cy="7232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ja-JP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8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ガバナー公式訪問</a:t>
            </a:r>
            <a:r>
              <a:rPr lang="ja-JP" altLang="en-US" sz="4800" kern="100" dirty="0">
                <a:solidFill>
                  <a:srgbClr val="00B05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プログラム</a:t>
            </a:r>
            <a:endParaRPr lang="en-US" altLang="ja-JP" sz="48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ja-JP" sz="48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endParaRPr lang="en-US" altLang="ja-JP" sz="9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endParaRPr lang="en-US" altLang="ja-JP" sz="900" kern="100" dirty="0">
              <a:solidFill>
                <a:srgbClr val="00B050"/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endParaRPr lang="en-US" altLang="ja-JP" sz="9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endParaRPr lang="en-US" altLang="ja-JP" sz="9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endParaRPr lang="en-US" altLang="ja-JP" sz="12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endParaRPr lang="en-US" altLang="ja-JP" sz="12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endParaRPr lang="ja-JP" altLang="ja-JP" sz="48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endParaRPr lang="en-US" altLang="ja-JP" sz="2800" kern="100" dirty="0"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44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1600" kern="100" dirty="0"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44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    </a:t>
            </a:r>
            <a:r>
              <a:rPr lang="ja-JP" altLang="en-US" sz="44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44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lang="ja-JP" altLang="ja-JP" sz="44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ガバナー</a:t>
            </a:r>
            <a:r>
              <a:rPr lang="ja-JP" altLang="en-US" sz="44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ja-JP" sz="44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石倉貞昭</a:t>
            </a:r>
            <a:endParaRPr lang="en-US" altLang="ja-JP" sz="44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36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            </a:t>
            </a:r>
            <a:r>
              <a:rPr lang="ja-JP" altLang="en-US" sz="36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（</a:t>
            </a:r>
            <a:r>
              <a:rPr lang="ja-JP" altLang="ja-JP" sz="36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松江しんじ湖</a:t>
            </a:r>
            <a:r>
              <a:rPr lang="en-US" altLang="ja-JP" sz="36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RC</a:t>
            </a:r>
            <a:r>
              <a:rPr lang="ja-JP" altLang="en-US" sz="36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）</a:t>
            </a:r>
            <a:endParaRPr lang="ja-JP" altLang="ja-JP" sz="36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endParaRPr lang="en-US" altLang="ja-JP" sz="10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endParaRPr lang="en-US" altLang="ja-JP" sz="28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r>
              <a:rPr lang="ja-JP" altLang="en-US" sz="28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</a:t>
            </a:r>
            <a:endParaRPr lang="ja-JP" altLang="ja-JP" sz="28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9C9CF6F-0BE1-9384-7899-FFA5D78741B9}"/>
              </a:ext>
            </a:extLst>
          </p:cNvPr>
          <p:cNvGrpSpPr/>
          <p:nvPr/>
        </p:nvGrpSpPr>
        <p:grpSpPr>
          <a:xfrm>
            <a:off x="0" y="2317074"/>
            <a:ext cx="3989164" cy="1536097"/>
            <a:chOff x="1047262" y="2313104"/>
            <a:chExt cx="5043842" cy="2106747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E31EA9D0-1EB7-CA15-9FA4-16F16FBD3E62}"/>
                </a:ext>
              </a:extLst>
            </p:cNvPr>
            <p:cNvGrpSpPr/>
            <p:nvPr/>
          </p:nvGrpSpPr>
          <p:grpSpPr>
            <a:xfrm>
              <a:off x="1047262" y="2313104"/>
              <a:ext cx="5043842" cy="2106747"/>
              <a:chOff x="-359506" y="2035407"/>
              <a:chExt cx="5043842" cy="2106747"/>
            </a:xfrm>
          </p:grpSpPr>
          <p:pic>
            <p:nvPicPr>
              <p:cNvPr id="4" name="図 3">
                <a:extLst>
                  <a:ext uri="{FF2B5EF4-FFF2-40B4-BE49-F238E27FC236}">
                    <a16:creationId xmlns:a16="http://schemas.microsoft.com/office/drawing/2014/main" id="{B207CEC1-A6B5-08A2-434E-E6BF63738C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359506" y="2035407"/>
                <a:ext cx="5043842" cy="1989515"/>
              </a:xfrm>
              <a:prstGeom prst="rect">
                <a:avLst/>
              </a:prstGeom>
            </p:spPr>
          </p:pic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B3727826-5217-C5B9-276F-F6F847D85B8B}"/>
                  </a:ext>
                </a:extLst>
              </p:cNvPr>
              <p:cNvSpPr/>
              <p:nvPr/>
            </p:nvSpPr>
            <p:spPr>
              <a:xfrm>
                <a:off x="-273538" y="3429000"/>
                <a:ext cx="3274646" cy="7131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B9039F6B-4B58-3FDF-CE91-68287C272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4718" y="3706697"/>
              <a:ext cx="2768722" cy="526373"/>
            </a:xfrm>
            <a:prstGeom prst="rect">
              <a:avLst/>
            </a:prstGeom>
          </p:spPr>
        </p:pic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8D97B33-4F66-32A5-4530-26C52E9B0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C60CC3C-8A33-3FEF-CAA7-FCC138880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134" y="1488944"/>
            <a:ext cx="4657930" cy="297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6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6548031E-0CF7-3FEF-C467-B66387A67BC2}"/>
              </a:ext>
            </a:extLst>
          </p:cNvPr>
          <p:cNvSpPr/>
          <p:nvPr/>
        </p:nvSpPr>
        <p:spPr>
          <a:xfrm>
            <a:off x="179754" y="161778"/>
            <a:ext cx="8784492" cy="6564923"/>
          </a:xfrm>
          <a:prstGeom prst="roundRect">
            <a:avLst>
              <a:gd name="adj" fmla="val 614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A0668B1-6A78-7D4F-A059-E0EDAD62619E}"/>
              </a:ext>
            </a:extLst>
          </p:cNvPr>
          <p:cNvSpPr txBox="1"/>
          <p:nvPr/>
        </p:nvSpPr>
        <p:spPr>
          <a:xfrm>
            <a:off x="0" y="161778"/>
            <a:ext cx="9011138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kern="100" dirty="0">
                <a:solidFill>
                  <a:srgbClr val="00B05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4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DEI</a:t>
            </a:r>
            <a:r>
              <a:rPr lang="ja-JP" altLang="en-US" sz="4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とは</a:t>
            </a:r>
            <a:endParaRPr lang="en-US" altLang="ja-JP" sz="44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16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28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「</a:t>
            </a:r>
            <a:r>
              <a:rPr lang="ja-JP" altLang="en-US" sz="32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多くの人を分け隔てなく あたたかく迎い入れる</a:t>
            </a:r>
            <a:r>
              <a:rPr lang="ja-JP" altLang="en-US" sz="28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」こと</a:t>
            </a:r>
            <a:endParaRPr lang="en-US" altLang="ja-JP" sz="28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2800" kern="100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3300" kern="100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4000" kern="100" dirty="0">
                <a:solidFill>
                  <a:srgbClr val="00B05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</a:t>
            </a:r>
            <a:r>
              <a:rPr lang="ja-JP" altLang="en-US" sz="40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「</a:t>
            </a:r>
            <a:r>
              <a:rPr lang="ja-JP" altLang="en-US" sz="4000" kern="100" dirty="0">
                <a:solidFill>
                  <a:srgbClr val="00B05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寛容の心</a:t>
            </a:r>
            <a:r>
              <a:rPr lang="ja-JP" altLang="en-US" sz="40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」</a:t>
            </a:r>
            <a:r>
              <a:rPr lang="ja-JP" altLang="en-US" sz="4000" kern="100" dirty="0">
                <a:solidFill>
                  <a:srgbClr val="00B05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33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100</a:t>
            </a:r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年前から変わっていない。</a:t>
            </a:r>
            <a:endParaRPr lang="ja-JP" altLang="ja-JP" sz="33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BFD28B27-A47F-8220-71A1-D65C98090DC6}"/>
              </a:ext>
            </a:extLst>
          </p:cNvPr>
          <p:cNvSpPr/>
          <p:nvPr/>
        </p:nvSpPr>
        <p:spPr>
          <a:xfrm>
            <a:off x="4263253" y="1844430"/>
            <a:ext cx="484632" cy="523631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68E9068-6F83-F5E7-C966-85DD8C16C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4" y="3246295"/>
            <a:ext cx="4759569" cy="3297351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07A304F-3921-4230-EBDE-58093356A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8174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429AA99D-1260-9F25-C3A5-C65A0031DAC3}"/>
              </a:ext>
            </a:extLst>
          </p:cNvPr>
          <p:cNvSpPr/>
          <p:nvPr/>
        </p:nvSpPr>
        <p:spPr>
          <a:xfrm>
            <a:off x="179754" y="146538"/>
            <a:ext cx="8784492" cy="6564923"/>
          </a:xfrm>
          <a:prstGeom prst="roundRect">
            <a:avLst>
              <a:gd name="adj" fmla="val 614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C4D6AC1-9F19-74E3-3333-C90E1F41DBF1}"/>
              </a:ext>
            </a:extLst>
          </p:cNvPr>
          <p:cNvSpPr txBox="1"/>
          <p:nvPr/>
        </p:nvSpPr>
        <p:spPr>
          <a:xfrm>
            <a:off x="179754" y="152399"/>
            <a:ext cx="8784492" cy="6201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　 </a:t>
            </a:r>
            <a:r>
              <a:rPr lang="ja-JP" altLang="en-US" sz="11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『</a:t>
            </a:r>
            <a:r>
              <a:rPr lang="ja-JP" altLang="en-US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ポリオ根絶</a:t>
            </a:r>
            <a:r>
              <a:rPr lang="en-US" altLang="ja-JP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』</a:t>
            </a:r>
          </a:p>
          <a:p>
            <a:endParaRPr lang="en-US" altLang="ja-JP" sz="1600" kern="100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3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ポリオの根絶</a:t>
            </a:r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が依然として</a:t>
            </a:r>
            <a:endParaRPr lang="en-US" altLang="ja-JP" sz="33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                    ロータリーの</a:t>
            </a:r>
            <a:r>
              <a:rPr lang="ja-JP" altLang="en-US" sz="33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最優先事項</a:t>
            </a:r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である。</a:t>
            </a:r>
          </a:p>
          <a:p>
            <a:endParaRPr lang="en-US" altLang="ja-JP" sz="10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今、私たちが必要なのは更なる挑戦</a:t>
            </a:r>
            <a:endParaRPr lang="en-US" altLang="ja-JP" sz="33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10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世界の主要都市でポリオが発生し</a:t>
            </a:r>
            <a:endParaRPr lang="en-US" altLang="ja-JP" sz="33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　　 　　　　　　　　　 </a:t>
            </a:r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再び注目が集まっている。</a:t>
            </a:r>
            <a:endParaRPr lang="en-US" altLang="ja-JP" sz="33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10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世界の子供を脅かす流行が</a:t>
            </a:r>
            <a:endParaRPr lang="en-US" altLang="ja-JP" sz="33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発生する前にポリオを</a:t>
            </a:r>
            <a:endParaRPr lang="en-US" altLang="ja-JP" sz="33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33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根絶</a:t>
            </a:r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できるという希望を</a:t>
            </a:r>
            <a:endParaRPr lang="en-US" altLang="ja-JP" sz="33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生み出すために皆さんの力が必要です。</a:t>
            </a:r>
            <a:endParaRPr lang="ja-JP" altLang="ja-JP" sz="33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92B8044-9912-49FE-F8B9-B7D2CA5A1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115" y="4163425"/>
            <a:ext cx="3527669" cy="1550467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2725303-49B3-01F2-4D82-5945562A1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4316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F1848864-C2D1-D823-9B95-053F9A5A99F0}"/>
              </a:ext>
            </a:extLst>
          </p:cNvPr>
          <p:cNvSpPr/>
          <p:nvPr/>
        </p:nvSpPr>
        <p:spPr>
          <a:xfrm>
            <a:off x="179754" y="146538"/>
            <a:ext cx="8784492" cy="6564923"/>
          </a:xfrm>
          <a:prstGeom prst="roundRect">
            <a:avLst>
              <a:gd name="adj" fmla="val 614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5E2E34A-EFA0-C194-DD30-4EF8CB5DB3D5}"/>
              </a:ext>
            </a:extLst>
          </p:cNvPr>
          <p:cNvSpPr txBox="1"/>
          <p:nvPr/>
        </p:nvSpPr>
        <p:spPr>
          <a:xfrm>
            <a:off x="179754" y="152399"/>
            <a:ext cx="8784492" cy="6478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『</a:t>
            </a:r>
            <a:r>
              <a:rPr lang="ja-JP" altLang="en-US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ローターア</a:t>
            </a:r>
            <a:r>
              <a:rPr lang="ja-JP" altLang="en-US" sz="5400" kern="100" dirty="0">
                <a:solidFill>
                  <a:srgbClr val="00B05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ク</a:t>
            </a:r>
            <a:r>
              <a:rPr lang="ja-JP" altLang="en-US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トクラブと協力</a:t>
            </a:r>
            <a:r>
              <a:rPr lang="en-US" altLang="ja-JP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』</a:t>
            </a:r>
          </a:p>
          <a:p>
            <a:endParaRPr lang="en-US" altLang="ja-JP" sz="1600" kern="100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過去数年間、</a:t>
            </a:r>
            <a:r>
              <a:rPr lang="ja-JP" altLang="en-US" sz="33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ローターアクトに力を与える</a:t>
            </a:r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と約束し、  </a:t>
            </a:r>
            <a:endParaRPr lang="en-US" altLang="ja-JP" sz="33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33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    </a:t>
            </a:r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ロータリーの全面的なパートナーとなりました。</a:t>
            </a:r>
          </a:p>
          <a:p>
            <a:endParaRPr lang="en-US" altLang="ja-JP" sz="16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16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1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ローダアクターは、リーダーになることへの熱意を示し、   </a:t>
            </a:r>
            <a:endParaRPr lang="en-US" altLang="ja-JP" sz="31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31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           </a:t>
            </a:r>
            <a:r>
              <a:rPr lang="ja-JP" altLang="en-US" sz="31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私たちにロータリアンを勇気付けています。</a:t>
            </a:r>
            <a:endParaRPr lang="en-US" altLang="ja-JP" sz="31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1000" kern="100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1000" kern="100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RC</a:t>
            </a:r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と</a:t>
            </a:r>
            <a:r>
              <a:rPr lang="en-US" altLang="ja-JP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RAC</a:t>
            </a:r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が</a:t>
            </a:r>
            <a:r>
              <a:rPr lang="ja-JP" altLang="en-US" sz="33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お互いに協力</a:t>
            </a:r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し</a:t>
            </a:r>
            <a:endParaRPr lang="en-US" altLang="ja-JP" sz="33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3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支え合う新しい方法</a:t>
            </a:r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を</a:t>
            </a:r>
            <a:endParaRPr lang="en-US" altLang="ja-JP" sz="33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3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みつけられるかどうかは、</a:t>
            </a:r>
            <a:endParaRPr lang="en-US" altLang="ja-JP" sz="33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3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私たちロータリアンに</a:t>
            </a:r>
            <a:endParaRPr lang="en-US" altLang="ja-JP" sz="33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3300" kern="100" dirty="0">
                <a:solidFill>
                  <a:srgbClr val="00B05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       </a:t>
            </a:r>
            <a:r>
              <a:rPr lang="ja-JP" altLang="en-US" sz="33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かかっています。</a:t>
            </a:r>
            <a:endParaRPr lang="ja-JP" altLang="ja-JP" sz="33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24C275A-2333-F486-7FBB-F9C22CE75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045" y="4557943"/>
            <a:ext cx="4024923" cy="1976075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10FF4D7-D282-A7F2-642C-B0867569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903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429AA99D-1260-9F25-C3A5-C65A0031DAC3}"/>
              </a:ext>
            </a:extLst>
          </p:cNvPr>
          <p:cNvSpPr/>
          <p:nvPr/>
        </p:nvSpPr>
        <p:spPr>
          <a:xfrm>
            <a:off x="179754" y="146538"/>
            <a:ext cx="8784492" cy="6564923"/>
          </a:xfrm>
          <a:prstGeom prst="roundRect">
            <a:avLst>
              <a:gd name="adj" fmla="val 614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7876E57-021C-2792-CCB3-67C21759AE5A}"/>
              </a:ext>
            </a:extLst>
          </p:cNvPr>
          <p:cNvSpPr txBox="1"/>
          <p:nvPr/>
        </p:nvSpPr>
        <p:spPr>
          <a:xfrm>
            <a:off x="179754" y="144584"/>
            <a:ext cx="878449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kern="100" dirty="0">
                <a:solidFill>
                  <a:srgbClr val="00B05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endParaRPr lang="en-US" altLang="ja-JP" sz="3600" kern="100" dirty="0">
              <a:solidFill>
                <a:srgbClr val="00B050"/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『</a:t>
            </a:r>
            <a:r>
              <a:rPr lang="ja-JP" altLang="en-US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行動計画の実践</a:t>
            </a:r>
            <a:r>
              <a:rPr lang="en-US" altLang="ja-JP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』</a:t>
            </a:r>
          </a:p>
          <a:p>
            <a:endParaRPr lang="en-US" altLang="ja-JP" sz="9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ja-JP" sz="33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C77FFB6-8B5C-135A-FBE8-7AACC6F64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938" y="221569"/>
            <a:ext cx="2368061" cy="1712213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FF1D56F-3ADA-BB69-FCCF-D3EE09632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1026" name="Picture 2" descr="Action Plan">
            <a:extLst>
              <a:ext uri="{FF2B5EF4-FFF2-40B4-BE49-F238E27FC236}">
                <a16:creationId xmlns:a16="http://schemas.microsoft.com/office/drawing/2014/main" id="{3B8B8DD2-0EBA-5B95-CA19-D17F3C825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92" y="2008813"/>
            <a:ext cx="8596615" cy="452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415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429AA99D-1260-9F25-C3A5-C65A0031DAC3}"/>
              </a:ext>
            </a:extLst>
          </p:cNvPr>
          <p:cNvSpPr/>
          <p:nvPr/>
        </p:nvSpPr>
        <p:spPr>
          <a:xfrm>
            <a:off x="179754" y="146538"/>
            <a:ext cx="8784492" cy="6564923"/>
          </a:xfrm>
          <a:prstGeom prst="roundRect">
            <a:avLst>
              <a:gd name="adj" fmla="val 614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C442796-213E-E6D5-078B-9B01B3D9CC30}"/>
              </a:ext>
            </a:extLst>
          </p:cNvPr>
          <p:cNvSpPr txBox="1"/>
          <p:nvPr/>
        </p:nvSpPr>
        <p:spPr>
          <a:xfrm>
            <a:off x="179754" y="58614"/>
            <a:ext cx="8784492" cy="7925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</a:t>
            </a:r>
            <a:r>
              <a:rPr lang="ja-JP" altLang="en-US" sz="5400" kern="100" dirty="0">
                <a:solidFill>
                  <a:srgbClr val="00B05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『</a:t>
            </a:r>
            <a:r>
              <a:rPr lang="ja-JP" altLang="en-US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メンタルヘルス</a:t>
            </a:r>
            <a:r>
              <a:rPr lang="en-US" altLang="ja-JP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』</a:t>
            </a:r>
          </a:p>
          <a:p>
            <a:endParaRPr lang="en-US" altLang="ja-JP" sz="9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新型コロナウウィルス流行の結果として</a:t>
            </a:r>
            <a:endParaRPr lang="en-US" altLang="ja-JP" sz="30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0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 </a:t>
            </a:r>
            <a:r>
              <a:rPr lang="ja-JP" altLang="en-US" sz="3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多くの人が傷つき、身近な人を失い、</a:t>
            </a:r>
            <a:endParaRPr lang="en-US" altLang="ja-JP" sz="30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30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</a:t>
            </a:r>
            <a:r>
              <a:rPr lang="ja-JP" altLang="en-US" sz="30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　　　　　　</a:t>
            </a:r>
            <a:r>
              <a:rPr lang="ja-JP" altLang="en-US" sz="30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社会的なつながり</a:t>
            </a:r>
            <a:r>
              <a:rPr lang="ja-JP" altLang="en-US" sz="3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が絶たれています。</a:t>
            </a:r>
          </a:p>
          <a:p>
            <a:endParaRPr lang="en-US" altLang="ja-JP" sz="9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最も傷ついている世代は、</a:t>
            </a:r>
            <a:endParaRPr lang="en-US" altLang="ja-JP" sz="30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</a:t>
            </a:r>
            <a:r>
              <a:rPr lang="ja-JP" altLang="en-US" sz="30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教育の機会を妨げられた</a:t>
            </a:r>
            <a:endParaRPr lang="en-US" altLang="ja-JP" sz="30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3000" kern="100" dirty="0">
                <a:solidFill>
                  <a:srgbClr val="00B05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           </a:t>
            </a:r>
            <a:r>
              <a:rPr lang="ja-JP" altLang="en-US" sz="30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子供や若者</a:t>
            </a:r>
            <a:r>
              <a:rPr lang="ja-JP" altLang="en-US" sz="3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です。</a:t>
            </a:r>
            <a:endParaRPr lang="en-US" altLang="ja-JP" sz="30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900" kern="100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助けを求める事は弱さであると考え、</a:t>
            </a:r>
            <a:endParaRPr lang="en-US" altLang="ja-JP" sz="30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30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</a:t>
            </a:r>
            <a:r>
              <a:rPr lang="ja-JP" altLang="en-US" sz="3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助けを求める事は</a:t>
            </a:r>
            <a:r>
              <a:rPr lang="ja-JP" altLang="en-US" sz="30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勇気</a:t>
            </a:r>
            <a:r>
              <a:rPr lang="ja-JP" altLang="en-US" sz="3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が必要です。</a:t>
            </a:r>
            <a:endParaRPr lang="en-US" altLang="ja-JP" sz="30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900" kern="100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他の人を助ける事で、自分自身が</a:t>
            </a:r>
            <a:endParaRPr lang="en-US" altLang="ja-JP" sz="30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30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</a:t>
            </a:r>
            <a:r>
              <a:rPr lang="ja-JP" altLang="en-US" sz="3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ストレスが軽減され、気分がよくなり</a:t>
            </a:r>
            <a:endParaRPr lang="en-US" altLang="ja-JP" sz="30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30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</a:t>
            </a:r>
            <a:r>
              <a:rPr lang="ja-JP" altLang="en-US" sz="30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私たち自身のメンタルヘルスと幸せ</a:t>
            </a:r>
            <a:r>
              <a:rPr lang="ja-JP" altLang="en-US" sz="30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のためになる</a:t>
            </a:r>
            <a:r>
              <a:rPr lang="ja-JP" altLang="en-US" sz="28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。</a:t>
            </a:r>
          </a:p>
          <a:p>
            <a:endParaRPr lang="ja-JP" altLang="en-US" sz="28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en-US" sz="32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ja-JP" sz="33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A7B1263-F882-96FD-56FA-CAA93E0CA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734" y="2514842"/>
            <a:ext cx="2336313" cy="2991621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BDA52B8-33FD-4E79-9FF0-D50BC9492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5723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429AA99D-1260-9F25-C3A5-C65A0031DAC3}"/>
              </a:ext>
            </a:extLst>
          </p:cNvPr>
          <p:cNvSpPr/>
          <p:nvPr/>
        </p:nvSpPr>
        <p:spPr>
          <a:xfrm>
            <a:off x="179754" y="146538"/>
            <a:ext cx="8784492" cy="6564923"/>
          </a:xfrm>
          <a:prstGeom prst="roundRect">
            <a:avLst>
              <a:gd name="adj" fmla="val 614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5D6585-8FFF-9FB1-626D-FEBA1BA74947}"/>
              </a:ext>
            </a:extLst>
          </p:cNvPr>
          <p:cNvSpPr txBox="1"/>
          <p:nvPr/>
        </p:nvSpPr>
        <p:spPr>
          <a:xfrm>
            <a:off x="179754" y="58614"/>
            <a:ext cx="8784492" cy="853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 </a:t>
            </a:r>
            <a:r>
              <a:rPr lang="en-US" altLang="ja-JP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『</a:t>
            </a:r>
            <a:r>
              <a:rPr lang="ja-JP" altLang="en-US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次年度の私たちの計画</a:t>
            </a:r>
            <a:r>
              <a:rPr lang="en-US" altLang="ja-JP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』</a:t>
            </a:r>
          </a:p>
          <a:p>
            <a:endParaRPr lang="en-US" altLang="ja-JP" sz="9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6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世界に平和をもたらし、</a:t>
            </a:r>
            <a:endParaRPr lang="en-US" altLang="ja-JP" sz="36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6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　 </a:t>
            </a:r>
            <a:r>
              <a:rPr lang="ja-JP" altLang="en-US" sz="36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紛争の影響を受けた人々を</a:t>
            </a:r>
            <a:r>
              <a:rPr lang="ja-JP" altLang="en-US" sz="36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癒す</a:t>
            </a:r>
            <a:r>
              <a:rPr lang="ja-JP" altLang="en-US" sz="36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こと</a:t>
            </a:r>
          </a:p>
          <a:p>
            <a:endParaRPr lang="en-US" altLang="ja-JP" sz="1050" kern="100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6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助けを求める事に対する</a:t>
            </a:r>
            <a:endParaRPr lang="en-US" altLang="ja-JP" sz="36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36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                  </a:t>
            </a:r>
            <a:r>
              <a:rPr lang="ja-JP" altLang="en-US" sz="36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社会的な</a:t>
            </a:r>
            <a:r>
              <a:rPr lang="ja-JP" altLang="en-US" sz="36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偏見をなくす</a:t>
            </a:r>
            <a:r>
              <a:rPr lang="ja-JP" altLang="en-US" sz="36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こと</a:t>
            </a:r>
            <a:endParaRPr lang="en-US" altLang="ja-JP" sz="36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en-US" sz="9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2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これらの活動全てにおける目標は</a:t>
            </a:r>
            <a:endParaRPr lang="en-US" altLang="ja-JP" sz="32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32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</a:t>
            </a:r>
            <a:r>
              <a:rPr lang="ja-JP" altLang="en-US" sz="32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破壊的な紛争から世界が</a:t>
            </a:r>
            <a:endParaRPr lang="en-US" altLang="ja-JP" sz="32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32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</a:t>
            </a:r>
            <a:r>
              <a:rPr lang="ja-JP" altLang="en-US" sz="32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立ち直れるように、</a:t>
            </a:r>
            <a:endParaRPr lang="en-US" altLang="ja-JP" sz="32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32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      </a:t>
            </a:r>
            <a:r>
              <a:rPr lang="ja-JP" altLang="en-US" sz="32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希望を取り戻す</a:t>
            </a:r>
            <a:r>
              <a:rPr lang="ja-JP" altLang="en-US" sz="32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ことです。</a:t>
            </a:r>
            <a:endParaRPr lang="en-US" altLang="ja-JP" sz="32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9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2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そうすれば、私たち自身の為に</a:t>
            </a:r>
            <a:endParaRPr lang="en-US" altLang="ja-JP" sz="32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32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</a:t>
            </a:r>
            <a:r>
              <a:rPr lang="ja-JP" altLang="en-US" sz="32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持続可能な変化</a:t>
            </a:r>
            <a:r>
              <a:rPr lang="ja-JP" altLang="en-US" sz="32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をもたらすことが可能となります。</a:t>
            </a:r>
          </a:p>
          <a:p>
            <a:endParaRPr lang="ja-JP" altLang="en-US" sz="28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en-US" sz="28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en-US" sz="32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ja-JP" sz="33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A37B1EA-564D-DAF8-DC6D-2D7CC400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015" y="4063999"/>
            <a:ext cx="2868244" cy="2001707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0281893-5C52-F9AC-24B3-53F233CD6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5422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429AA99D-1260-9F25-C3A5-C65A0031DAC3}"/>
              </a:ext>
            </a:extLst>
          </p:cNvPr>
          <p:cNvSpPr/>
          <p:nvPr/>
        </p:nvSpPr>
        <p:spPr>
          <a:xfrm>
            <a:off x="179754" y="146538"/>
            <a:ext cx="8784492" cy="6564923"/>
          </a:xfrm>
          <a:prstGeom prst="roundRect">
            <a:avLst>
              <a:gd name="adj" fmla="val 614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5D6585-8FFF-9FB1-626D-FEBA1BA74947}"/>
              </a:ext>
            </a:extLst>
          </p:cNvPr>
          <p:cNvSpPr txBox="1"/>
          <p:nvPr/>
        </p:nvSpPr>
        <p:spPr>
          <a:xfrm>
            <a:off x="465504" y="0"/>
            <a:ext cx="8784492" cy="872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endParaRPr lang="en-US" altLang="ja-JP" sz="54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8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世界と自分自身の中に</a:t>
            </a:r>
            <a:endParaRPr lang="en-US" altLang="ja-JP" sz="48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48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</a:t>
            </a:r>
            <a:r>
              <a:rPr lang="ja-JP" altLang="en-US" sz="48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平和</a:t>
            </a:r>
            <a:r>
              <a:rPr lang="ja-JP" altLang="en-US" sz="48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を築くことに力を注げば、   </a:t>
            </a:r>
            <a:endParaRPr lang="en-US" altLang="ja-JP" sz="48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48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</a:t>
            </a:r>
            <a:r>
              <a:rPr lang="ja-JP" altLang="en-US" sz="48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ロータリーはより</a:t>
            </a:r>
            <a:r>
              <a:rPr lang="ja-JP" altLang="en-US" sz="48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平和</a:t>
            </a:r>
            <a:r>
              <a:rPr lang="ja-JP" altLang="en-US" sz="48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で</a:t>
            </a:r>
            <a:endParaRPr lang="en-US" altLang="ja-JP" sz="48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48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</a:t>
            </a:r>
            <a:r>
              <a:rPr lang="ja-JP" altLang="en-US" sz="48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より</a:t>
            </a:r>
            <a:r>
              <a:rPr lang="ja-JP" altLang="en-US" sz="48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希望</a:t>
            </a:r>
            <a:r>
              <a:rPr lang="ja-JP" altLang="en-US" sz="48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のある世界を</a:t>
            </a:r>
            <a:endParaRPr lang="en-US" altLang="ja-JP" sz="48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48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        </a:t>
            </a:r>
            <a:r>
              <a:rPr lang="ja-JP" altLang="en-US" sz="48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築く手助けができます。</a:t>
            </a:r>
          </a:p>
          <a:p>
            <a:endParaRPr lang="en-US" altLang="ja-JP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8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世界に希望を生み出す</a:t>
            </a:r>
            <a:r>
              <a:rPr lang="ja-JP" altLang="en-US" sz="48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よう、</a:t>
            </a:r>
            <a:endParaRPr lang="en-US" altLang="ja-JP" sz="48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800" kern="1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</a:t>
            </a:r>
            <a:r>
              <a:rPr lang="ja-JP" altLang="en-US" sz="4800" kern="1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心からお願い申し上げます。</a:t>
            </a:r>
          </a:p>
          <a:p>
            <a:endParaRPr lang="ja-JP" altLang="en-US" sz="32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en-US" sz="28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en-US" sz="28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en-US" sz="3200" kern="1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ja-JP" sz="33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9683C6-3ED1-BABD-47F6-49FE6E28E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4250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6125E64-FA23-FE2F-968F-6AE89A871DC7}"/>
              </a:ext>
            </a:extLst>
          </p:cNvPr>
          <p:cNvGrpSpPr/>
          <p:nvPr/>
        </p:nvGrpSpPr>
        <p:grpSpPr>
          <a:xfrm>
            <a:off x="508001" y="0"/>
            <a:ext cx="4189046" cy="1844431"/>
            <a:chOff x="1047262" y="2313104"/>
            <a:chExt cx="5043842" cy="2106747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0EB9AE5C-1815-F50A-CFF9-D00CA3B990EE}"/>
                </a:ext>
              </a:extLst>
            </p:cNvPr>
            <p:cNvGrpSpPr/>
            <p:nvPr/>
          </p:nvGrpSpPr>
          <p:grpSpPr>
            <a:xfrm>
              <a:off x="1047262" y="2313104"/>
              <a:ext cx="5043842" cy="2106747"/>
              <a:chOff x="-359506" y="2035407"/>
              <a:chExt cx="5043842" cy="2106747"/>
            </a:xfrm>
          </p:grpSpPr>
          <p:pic>
            <p:nvPicPr>
              <p:cNvPr id="6" name="図 5">
                <a:extLst>
                  <a:ext uri="{FF2B5EF4-FFF2-40B4-BE49-F238E27FC236}">
                    <a16:creationId xmlns:a16="http://schemas.microsoft.com/office/drawing/2014/main" id="{5982D2E5-0E5F-1181-C15F-1AEE45C4A7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359506" y="2035407"/>
                <a:ext cx="5043842" cy="1989515"/>
              </a:xfrm>
              <a:prstGeom prst="rect">
                <a:avLst/>
              </a:prstGeom>
            </p:spPr>
          </p:pic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587A5A40-9241-32B7-3CCC-0FED3CE75D95}"/>
                  </a:ext>
                </a:extLst>
              </p:cNvPr>
              <p:cNvSpPr/>
              <p:nvPr/>
            </p:nvSpPr>
            <p:spPr>
              <a:xfrm>
                <a:off x="-273538" y="3429000"/>
                <a:ext cx="3274646" cy="7131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738065C-FCCB-B4D7-0DCB-C76618468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4718" y="3706697"/>
              <a:ext cx="2768722" cy="526373"/>
            </a:xfrm>
            <a:prstGeom prst="rect">
              <a:avLst/>
            </a:prstGeom>
          </p:spPr>
        </p:pic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7264F81-A3C4-8726-71F6-0536FCD0A3A8}"/>
              </a:ext>
            </a:extLst>
          </p:cNvPr>
          <p:cNvSpPr txBox="1"/>
          <p:nvPr/>
        </p:nvSpPr>
        <p:spPr>
          <a:xfrm>
            <a:off x="-83820" y="1616452"/>
            <a:ext cx="931164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48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2023-24</a:t>
            </a:r>
            <a:r>
              <a:rPr lang="ja-JP" altLang="en-US" sz="48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年度地区目標</a:t>
            </a:r>
            <a:endParaRPr lang="en-US" altLang="ja-JP" sz="14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8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地区スローガン</a:t>
            </a:r>
            <a:endParaRPr lang="en-US" altLang="ja-JP" sz="1100" kern="100" dirty="0"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8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「希望の種を</a:t>
            </a:r>
            <a:r>
              <a:rPr lang="ja-JP" altLang="en-US" sz="4800" kern="100" dirty="0">
                <a:solidFill>
                  <a:srgbClr val="00B05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播きましょう</a:t>
            </a:r>
            <a:r>
              <a:rPr lang="ja-JP" altLang="en-US" sz="48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。</a:t>
            </a:r>
            <a:endParaRPr lang="en-US" altLang="ja-JP" sz="48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800" kern="100" dirty="0">
                <a:solidFill>
                  <a:srgbClr val="00B05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　　　　　　　　 　育てましょう。</a:t>
            </a:r>
            <a:r>
              <a:rPr lang="ja-JP" altLang="en-US" sz="48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」</a:t>
            </a:r>
            <a:endParaRPr lang="ja-JP" altLang="ja-JP" sz="28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DF3B62A-47A4-D483-E96E-77B24AF1F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135" y="4572000"/>
            <a:ext cx="4273420" cy="219252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352DFC-E9C6-4D82-0B6C-DD81C04A5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0814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ライト グリーン背景の美しいボケ味 の写真素材・画像素材 ...">
            <a:extLst>
              <a:ext uri="{FF2B5EF4-FFF2-40B4-BE49-F238E27FC236}">
                <a16:creationId xmlns:a16="http://schemas.microsoft.com/office/drawing/2014/main" id="{7DEE467C-C95A-7BC6-B829-A0FA1CFBE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114300"/>
            <a:ext cx="8854440" cy="663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2BD7358-C682-432A-74E7-FCFD53B314AB}"/>
              </a:ext>
            </a:extLst>
          </p:cNvPr>
          <p:cNvSpPr txBox="1"/>
          <p:nvPr/>
        </p:nvSpPr>
        <p:spPr>
          <a:xfrm>
            <a:off x="320040" y="976372"/>
            <a:ext cx="931164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ja-JP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8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クラブ運営で常に心がけていただきたい事</a:t>
            </a:r>
            <a:endParaRPr lang="en-US" altLang="ja-JP" sz="38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12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1200" kern="100" dirty="0">
              <a:solidFill>
                <a:srgbClr val="00B050"/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en-US" sz="12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8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「クラブ例会の再確認」</a:t>
            </a:r>
            <a:endParaRPr lang="en-US" altLang="ja-JP" sz="48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en-US" sz="12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8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「公共イメージの向上」</a:t>
            </a:r>
          </a:p>
          <a:p>
            <a:endParaRPr lang="en-US" altLang="ja-JP" sz="12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8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「</a:t>
            </a:r>
            <a:r>
              <a:rPr lang="ja-JP" altLang="en-US" sz="48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新会員の研修</a:t>
            </a:r>
            <a:r>
              <a:rPr lang="ja-JP" altLang="en-US" sz="48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」</a:t>
            </a:r>
          </a:p>
          <a:p>
            <a:endParaRPr lang="ja-JP" altLang="ja-JP" sz="28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745CB13-F0E0-BF75-2FFE-19CBF8E85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5026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0A8EB0B-7B48-C157-061E-4B78629B1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5" name="Picture 4" descr="ライト グリーン背景の美しいボケ味 の写真素材・画像素材 ...">
            <a:extLst>
              <a:ext uri="{FF2B5EF4-FFF2-40B4-BE49-F238E27FC236}">
                <a16:creationId xmlns:a16="http://schemas.microsoft.com/office/drawing/2014/main" id="{77A47243-1630-AEAF-04DE-9AD2BDCEF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114300"/>
            <a:ext cx="8854440" cy="663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EA4D37B-8A01-7D6A-617C-C5996CBBF42F}"/>
              </a:ext>
            </a:extLst>
          </p:cNvPr>
          <p:cNvSpPr txBox="1"/>
          <p:nvPr/>
        </p:nvSpPr>
        <p:spPr>
          <a:xfrm>
            <a:off x="320040" y="976372"/>
            <a:ext cx="931164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8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「クラブ例会の再確認」</a:t>
            </a:r>
            <a:endParaRPr lang="en-US" altLang="ja-JP" sz="48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en-US" sz="12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28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8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48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・基本は毎週例会を持つ。</a:t>
            </a:r>
            <a:endParaRPr lang="en-US" altLang="ja-JP" sz="4800" kern="100" dirty="0">
              <a:solidFill>
                <a:srgbClr val="0070C0"/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4800" kern="100" dirty="0">
              <a:solidFill>
                <a:srgbClr val="0070C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8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・例会の位置付け</a:t>
            </a:r>
            <a:endParaRPr lang="en-US" altLang="ja-JP" sz="4800" kern="100" dirty="0">
              <a:solidFill>
                <a:srgbClr val="0070C0"/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14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</a:t>
            </a:r>
            <a:endParaRPr lang="en-US" altLang="ja-JP" sz="1400" kern="100" dirty="0">
              <a:solidFill>
                <a:srgbClr val="0070C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8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 </a:t>
            </a:r>
            <a:r>
              <a:rPr lang="ja-JP" altLang="en-US" sz="9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     </a:t>
            </a:r>
            <a:r>
              <a:rPr lang="ja-JP" altLang="en-US" sz="48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例会は義務から機会へ</a:t>
            </a:r>
            <a:endParaRPr lang="ja-JP" altLang="ja-JP" sz="4800" kern="100" dirty="0">
              <a:solidFill>
                <a:srgbClr val="0070C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718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7718B01-A069-D842-30D3-FB8795546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1CA11D7-AFD3-EA81-25D1-05931D7FF4CB}"/>
              </a:ext>
            </a:extLst>
          </p:cNvPr>
          <p:cNvSpPr txBox="1"/>
          <p:nvPr/>
        </p:nvSpPr>
        <p:spPr>
          <a:xfrm>
            <a:off x="353091" y="112196"/>
            <a:ext cx="8478294" cy="11326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kern="100" dirty="0">
                <a:solidFill>
                  <a:srgbClr val="00B05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                            </a:t>
            </a:r>
            <a:r>
              <a:rPr lang="ja-JP" altLang="en-US" sz="4800" kern="100" dirty="0">
                <a:solidFill>
                  <a:srgbClr val="00B05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自 己 紹 介</a:t>
            </a:r>
            <a:endParaRPr lang="en-US" altLang="ja-JP" sz="4800" kern="100" dirty="0">
              <a:solidFill>
                <a:srgbClr val="00B050"/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2800" kern="100" dirty="0"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28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本籍：現住所 松江市八雲町西岩坂</a:t>
            </a:r>
            <a:endParaRPr lang="en-US" altLang="ja-JP" sz="2800" kern="100" dirty="0"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105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28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1995</a:t>
            </a:r>
            <a:r>
              <a:rPr lang="ja-JP" altLang="en-US" sz="28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年</a:t>
            </a:r>
            <a:r>
              <a:rPr lang="en-US" altLang="ja-JP" sz="28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7</a:t>
            </a:r>
            <a:r>
              <a:rPr lang="ja-JP" altLang="en-US" sz="28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月　松江しんじ湖</a:t>
            </a:r>
            <a:r>
              <a:rPr lang="en-US" altLang="ja-JP" sz="28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RC</a:t>
            </a:r>
            <a:r>
              <a:rPr lang="ja-JP" altLang="en-US" sz="28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チャーターメンバー</a:t>
            </a:r>
            <a:endParaRPr lang="en-US" altLang="ja-JP" sz="2800" kern="100" dirty="0">
              <a:solidFill>
                <a:srgbClr val="0070C0"/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105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28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職業分類：地質調査業</a:t>
            </a:r>
            <a:endParaRPr lang="en-US" altLang="ja-JP" sz="2800" kern="100" dirty="0"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14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28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趣味　カメラ・写真</a:t>
            </a:r>
            <a:endParaRPr lang="en-US" altLang="ja-JP" sz="2800" kern="100" dirty="0">
              <a:solidFill>
                <a:srgbClr val="0070C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1200" kern="100" dirty="0">
              <a:solidFill>
                <a:srgbClr val="0070C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12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28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 </a:t>
            </a:r>
            <a:r>
              <a:rPr lang="ja-JP" altLang="en-US" sz="24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ロータリー表紙写真　採用　</a:t>
            </a:r>
            <a:r>
              <a:rPr lang="en-US" altLang="ja-JP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2009.11</a:t>
            </a:r>
            <a:r>
              <a:rPr lang="ja-JP" altLang="en-US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月号・</a:t>
            </a:r>
            <a:r>
              <a:rPr lang="en-US" altLang="ja-JP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2010.6</a:t>
            </a:r>
            <a:r>
              <a:rPr lang="ja-JP" altLang="en-US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月号</a:t>
            </a:r>
            <a:endParaRPr lang="en-US" altLang="ja-JP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kumimoji="0" lang="ja-JP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　　　　　　　　　　　　　　　　　　 </a:t>
            </a:r>
            <a:r>
              <a:rPr kumimoji="0" lang="en-US" altLang="ja-JP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2011.11</a:t>
            </a:r>
            <a:r>
              <a:rPr kumimoji="0" lang="ja-JP" alt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月号・</a:t>
            </a:r>
            <a:r>
              <a:rPr kumimoji="0" lang="en-US" altLang="ja-JP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2014.2</a:t>
            </a:r>
            <a:r>
              <a:rPr kumimoji="0" lang="ja-JP" alt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月号</a:t>
            </a:r>
            <a:endParaRPr kumimoji="0" lang="en-US" altLang="ja-JP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11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28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     </a:t>
            </a:r>
            <a:r>
              <a:rPr lang="en-US" altLang="ja-JP" sz="24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2021</a:t>
            </a:r>
            <a:r>
              <a:rPr lang="ja-JP" altLang="en-US" sz="24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年度　島根県総合美術展</a:t>
            </a:r>
            <a:r>
              <a:rPr lang="ja-JP" altLang="en-US" sz="24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写真の部　知事賞受賞</a:t>
            </a:r>
            <a:endParaRPr lang="ja-JP" altLang="ja-JP" sz="24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endParaRPr lang="en-US" altLang="ja-JP" sz="2800" kern="100" dirty="0"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28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島根大学生物資源科学部同窓会副会長</a:t>
            </a:r>
            <a:endParaRPr lang="en-US" altLang="ja-JP" sz="2800" kern="100" dirty="0">
              <a:solidFill>
                <a:srgbClr val="0070C0"/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endParaRPr lang="en-US" altLang="ja-JP" sz="28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endParaRPr lang="en-US" altLang="ja-JP" sz="28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endParaRPr lang="en-US" altLang="ja-JP" sz="28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endParaRPr lang="en-US" altLang="ja-JP" sz="28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endParaRPr lang="ja-JP" altLang="ja-JP" sz="480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endParaRPr lang="en-US" altLang="ja-JP" sz="2800" kern="100" dirty="0"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44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1600" kern="100" dirty="0"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44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    </a:t>
            </a:r>
            <a:r>
              <a:rPr lang="ja-JP" altLang="en-US" sz="44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endParaRPr lang="en-US" altLang="ja-JP" sz="10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endParaRPr lang="en-US" altLang="ja-JP" sz="28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/>
            <a:r>
              <a:rPr lang="ja-JP" altLang="en-US" sz="28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</a:t>
            </a:r>
            <a:endParaRPr lang="ja-JP" altLang="ja-JP" sz="28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580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449E2C-A5DC-A047-8431-B6FB36DB1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7DB9D78E-0013-0558-B44B-8FD5AB07C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31" y="1825625"/>
            <a:ext cx="6518338" cy="4351338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66FF4AC-F4B7-D3A2-A4E3-B409A1BF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5" name="Picture 4" descr="ライト グリーン背景の美しいボケ味 の写真素材・画像素材 ...">
            <a:extLst>
              <a:ext uri="{FF2B5EF4-FFF2-40B4-BE49-F238E27FC236}">
                <a16:creationId xmlns:a16="http://schemas.microsoft.com/office/drawing/2014/main" id="{950919B6-389C-0CAC-8C2A-84651CB26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114300"/>
            <a:ext cx="8854440" cy="663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1C88658-660B-73E4-523B-08CF89519C85}"/>
              </a:ext>
            </a:extLst>
          </p:cNvPr>
          <p:cNvSpPr txBox="1"/>
          <p:nvPr/>
        </p:nvSpPr>
        <p:spPr>
          <a:xfrm>
            <a:off x="312224" y="241726"/>
            <a:ext cx="9311640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 sz="12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8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「公共イメージの向上」</a:t>
            </a:r>
          </a:p>
          <a:p>
            <a:endParaRPr lang="en-US" altLang="ja-JP" sz="1200" kern="100" dirty="0"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2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・地域でのロータリーの認知度向上</a:t>
            </a:r>
            <a:endParaRPr lang="en-US" altLang="ja-JP" sz="3200" kern="100" dirty="0">
              <a:solidFill>
                <a:srgbClr val="0070C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1000" kern="100" dirty="0">
              <a:solidFill>
                <a:srgbClr val="0070C0"/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2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・</a:t>
            </a:r>
            <a:r>
              <a:rPr lang="ja-JP" altLang="en-US" sz="32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公共イメージの向上は</a:t>
            </a:r>
            <a:r>
              <a:rPr lang="ja-JP" altLang="en-US" sz="32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会員増強の強力なツール</a:t>
            </a:r>
          </a:p>
          <a:p>
            <a:endParaRPr lang="ja-JP" altLang="ja-JP" sz="28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7943B06-257B-DBAD-ADB0-CED21834A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36" y="2979371"/>
            <a:ext cx="5524147" cy="368766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5D7F769-1941-A617-50BE-08360845A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862" y="3846286"/>
            <a:ext cx="3042202" cy="234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19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CE1343-1524-400A-AF38-30B0C1A64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5" name="Picture 4" descr="ライト グリーン背景の美しいボケ味 の写真素材・画像素材 ...">
            <a:extLst>
              <a:ext uri="{FF2B5EF4-FFF2-40B4-BE49-F238E27FC236}">
                <a16:creationId xmlns:a16="http://schemas.microsoft.com/office/drawing/2014/main" id="{600AB235-4012-3384-A8A8-2A8C93DFE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114300"/>
            <a:ext cx="8854440" cy="663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339B21-EE7F-11F9-5A7B-0CF9B404C25A}"/>
              </a:ext>
            </a:extLst>
          </p:cNvPr>
          <p:cNvSpPr txBox="1"/>
          <p:nvPr/>
        </p:nvSpPr>
        <p:spPr>
          <a:xfrm>
            <a:off x="327855" y="476187"/>
            <a:ext cx="931164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ja-JP" sz="12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8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「</a:t>
            </a:r>
            <a:r>
              <a:rPr lang="ja-JP" altLang="en-US" sz="48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新会員の研修</a:t>
            </a:r>
            <a:r>
              <a:rPr lang="ja-JP" altLang="en-US" sz="48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」</a:t>
            </a:r>
            <a:endParaRPr lang="en-US" altLang="ja-JP" sz="48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28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28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0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・入会</a:t>
            </a:r>
            <a:r>
              <a:rPr lang="en-US" altLang="ja-JP" sz="40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3</a:t>
            </a:r>
            <a:r>
              <a:rPr lang="ja-JP" altLang="en-US" sz="40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年未満の新会員に対して</a:t>
            </a:r>
            <a:endParaRPr lang="en-US" altLang="ja-JP" sz="4000" kern="100" dirty="0">
              <a:solidFill>
                <a:srgbClr val="0070C0"/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4000" kern="100" dirty="0">
              <a:solidFill>
                <a:srgbClr val="0070C0"/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0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・クラブ内、</a:t>
            </a:r>
            <a:r>
              <a:rPr lang="en-US" altLang="ja-JP" sz="40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I.M</a:t>
            </a:r>
            <a:r>
              <a:rPr lang="ja-JP" altLang="en-US" sz="40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参加など</a:t>
            </a:r>
            <a:endParaRPr lang="en-US" altLang="ja-JP" sz="4000" kern="100" dirty="0">
              <a:solidFill>
                <a:srgbClr val="0070C0"/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0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</a:t>
            </a:r>
            <a:endParaRPr lang="en-US" altLang="ja-JP" sz="4000" kern="100" dirty="0">
              <a:solidFill>
                <a:srgbClr val="0070C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0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・地区研修委員会の活用</a:t>
            </a:r>
            <a:endParaRPr lang="ja-JP" altLang="ja-JP" sz="4000" kern="100" dirty="0">
              <a:solidFill>
                <a:srgbClr val="0070C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en-US" sz="40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ja-JP" sz="28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260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ライト グリーン背景の美しいボケ味 の写真素材・画像素材 ...">
            <a:extLst>
              <a:ext uri="{FF2B5EF4-FFF2-40B4-BE49-F238E27FC236}">
                <a16:creationId xmlns:a16="http://schemas.microsoft.com/office/drawing/2014/main" id="{9FBC97B6-460B-2745-56AC-AA29217A2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85928"/>
            <a:ext cx="8816340" cy="658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61DE24F-781A-1045-2D85-C944BE849221}"/>
              </a:ext>
            </a:extLst>
          </p:cNvPr>
          <p:cNvSpPr txBox="1"/>
          <p:nvPr/>
        </p:nvSpPr>
        <p:spPr>
          <a:xfrm>
            <a:off x="296105" y="185859"/>
            <a:ext cx="9311640" cy="6817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800" kern="1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最重点目標</a:t>
            </a:r>
          </a:p>
          <a:p>
            <a:endParaRPr lang="en-US" altLang="ja-JP" sz="16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48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1.</a:t>
            </a:r>
            <a:r>
              <a:rPr lang="ja-JP" altLang="en-US" sz="48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会員増強</a:t>
            </a:r>
            <a:endParaRPr lang="en-US" altLang="ja-JP" sz="48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9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en-US" sz="9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8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 </a:t>
            </a:r>
            <a:r>
              <a:rPr lang="ja-JP" altLang="en-US" sz="48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各クラブ純増　</a:t>
            </a:r>
            <a:r>
              <a:rPr lang="ja-JP" altLang="en-US" sz="4800" kern="1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最低</a:t>
            </a:r>
            <a:r>
              <a:rPr lang="en-US" altLang="ja-JP" sz="4800" kern="1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1</a:t>
            </a:r>
            <a:r>
              <a:rPr lang="ja-JP" altLang="en-US" sz="4800" kern="1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名</a:t>
            </a:r>
          </a:p>
          <a:p>
            <a:r>
              <a:rPr lang="ja-JP" altLang="en-US" sz="9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</a:t>
            </a:r>
            <a:endParaRPr lang="en-US" altLang="ja-JP" sz="9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48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</a:t>
            </a:r>
            <a:r>
              <a:rPr lang="ja-JP" altLang="en-US" sz="4000" kern="1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地区会員数 </a:t>
            </a:r>
            <a:r>
              <a:rPr lang="en-US" altLang="ja-JP" sz="4800" kern="1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3,000</a:t>
            </a:r>
            <a:r>
              <a:rPr lang="ja-JP" altLang="en-US" sz="4800" kern="1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人</a:t>
            </a:r>
            <a:r>
              <a:rPr lang="ja-JP" altLang="en-US" sz="40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に</a:t>
            </a:r>
            <a:r>
              <a:rPr lang="ja-JP" altLang="en-US" sz="48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回復</a:t>
            </a:r>
            <a:endParaRPr lang="en-US" altLang="ja-JP" sz="4800" kern="100" dirty="0"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kern="100" dirty="0">
              <a:solidFill>
                <a:srgbClr val="0070C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6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直近の会員数</a:t>
            </a:r>
            <a:endParaRPr lang="en-US" altLang="ja-JP" sz="3600" kern="100" dirty="0">
              <a:solidFill>
                <a:srgbClr val="0070C0"/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6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　　　</a:t>
            </a:r>
            <a:r>
              <a:rPr lang="en-US" altLang="ja-JP" sz="36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2022.7.  1     2,882</a:t>
            </a:r>
            <a:r>
              <a:rPr lang="ja-JP" altLang="en-US" sz="36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人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　　　</a:t>
            </a:r>
            <a:r>
              <a:rPr kumimoji="0" lang="en-US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2023.4.30     2,928</a:t>
            </a:r>
            <a:r>
              <a:rPr kumimoji="0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人</a:t>
            </a:r>
            <a:endParaRPr kumimoji="0" lang="en-US" altLang="ja-JP" sz="3600" b="0" i="0" u="none" strike="noStrike" kern="1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6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</a:t>
            </a:r>
            <a:r>
              <a:rPr lang="ja-JP" altLang="en-US" sz="36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（最大　</a:t>
            </a:r>
            <a:r>
              <a:rPr lang="en-US" altLang="ja-JP" sz="36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1996.5</a:t>
            </a:r>
            <a:r>
              <a:rPr lang="ja-JP" altLang="en-US" sz="36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月末 </a:t>
            </a:r>
            <a:r>
              <a:rPr lang="ja-JP" altLang="en-US" sz="8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            　</a:t>
            </a:r>
            <a:r>
              <a:rPr lang="en-US" altLang="ja-JP" sz="36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4,296</a:t>
            </a:r>
            <a:r>
              <a:rPr lang="ja-JP" altLang="en-US" sz="36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人）</a:t>
            </a:r>
            <a:r>
              <a:rPr lang="en-US" altLang="ja-JP" sz="36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  <a:endParaRPr lang="ja-JP" altLang="en-US" sz="36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ja-JP" sz="28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CE0308F-612E-16A8-39FA-2D0AAD1DD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549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ライト グリーン背景の美しいボケ味 の写真素材・画像素材 ...">
            <a:extLst>
              <a:ext uri="{FF2B5EF4-FFF2-40B4-BE49-F238E27FC236}">
                <a16:creationId xmlns:a16="http://schemas.microsoft.com/office/drawing/2014/main" id="{D6303C9E-A543-2897-EA89-32CEAE6E9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" y="99615"/>
            <a:ext cx="8892540" cy="657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C7004-E8A9-AEF5-3748-63C40F7DA50C}"/>
              </a:ext>
            </a:extLst>
          </p:cNvPr>
          <p:cNvSpPr txBox="1"/>
          <p:nvPr/>
        </p:nvSpPr>
        <p:spPr>
          <a:xfrm>
            <a:off x="152400" y="301462"/>
            <a:ext cx="9311640" cy="8971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800" kern="1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重点目標</a:t>
            </a:r>
          </a:p>
          <a:p>
            <a:endParaRPr lang="en-US" altLang="ja-JP" sz="12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12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8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2.</a:t>
            </a:r>
            <a:r>
              <a:rPr kumimoji="0" lang="ja-JP" altLang="en-US" sz="4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地域のニーズに合致した</a:t>
            </a:r>
            <a:endParaRPr kumimoji="0" lang="en-US" altLang="ja-JP" sz="4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　　　　　　　 </a:t>
            </a:r>
            <a:r>
              <a:rPr kumimoji="0" lang="ja-JP" altLang="en-US" sz="4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奉仕活動</a:t>
            </a:r>
            <a:r>
              <a:rPr kumimoji="0" lang="ja-JP" altLang="en-US" sz="4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の実施</a:t>
            </a:r>
            <a:endParaRPr lang="en-US" altLang="ja-JP" sz="1400" kern="100" dirty="0">
              <a:solidFill>
                <a:prstClr val="black"/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地区補助金、グローバル</a:t>
            </a:r>
            <a:r>
              <a:rPr kumimoji="0" lang="ja-JP" altLang="en-US" sz="40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補助金の活用</a:t>
            </a:r>
            <a:endParaRPr kumimoji="0" lang="en-US" altLang="ja-JP" sz="40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3600" kern="100" dirty="0">
              <a:solidFill>
                <a:srgbClr val="002060"/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◆地区補助金プロジェクト件数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   </a:t>
            </a:r>
            <a:r>
              <a:rPr kumimoji="0" lang="en-US" altLang="ja-JP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2017-18    2018-19    2019-20    2020-21    2021-22    2022-23 </a:t>
            </a:r>
          </a:p>
          <a:p>
            <a:pPr>
              <a:defRPr/>
            </a:pPr>
            <a:r>
              <a:rPr kumimoji="0" lang="en-US" altLang="ja-JP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           </a:t>
            </a:r>
            <a:r>
              <a:rPr kumimoji="0" lang="en-US" altLang="ja-JP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27</a:t>
            </a:r>
            <a:r>
              <a:rPr kumimoji="0" lang="ja-JP" altLang="en-US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件　　　　　</a:t>
            </a:r>
            <a:r>
              <a:rPr kumimoji="0" lang="en-US" altLang="ja-JP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39</a:t>
            </a:r>
            <a:r>
              <a:rPr kumimoji="0" lang="ja-JP" altLang="en-US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件　　　　　</a:t>
            </a:r>
            <a:r>
              <a:rPr kumimoji="0" lang="en-US" altLang="ja-JP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35</a:t>
            </a:r>
            <a:r>
              <a:rPr kumimoji="0" lang="ja-JP" altLang="en-US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件　　　　　</a:t>
            </a:r>
            <a:r>
              <a:rPr kumimoji="0" lang="en-US" altLang="ja-JP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32</a:t>
            </a:r>
            <a:r>
              <a:rPr kumimoji="0" lang="ja-JP" altLang="en-US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件　　　　　</a:t>
            </a:r>
            <a:r>
              <a:rPr kumimoji="0" lang="en-US" altLang="ja-JP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35</a:t>
            </a:r>
            <a:r>
              <a:rPr kumimoji="0" lang="ja-JP" altLang="en-US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件　　　　　</a:t>
            </a:r>
            <a:r>
              <a:rPr kumimoji="0" lang="en-US" altLang="ja-JP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37</a:t>
            </a:r>
            <a:r>
              <a:rPr kumimoji="0" lang="ja-JP" altLang="en-US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件</a:t>
            </a:r>
            <a:endParaRPr kumimoji="0" lang="en-US" altLang="ja-JP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ja-JP" sz="1100" kern="100" dirty="0">
                <a:solidFill>
                  <a:srgbClr val="FF000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      </a:t>
            </a:r>
          </a:p>
          <a:p>
            <a:pPr>
              <a:defRPr/>
            </a:pPr>
            <a:r>
              <a:rPr lang="ja-JP" altLang="en-US" sz="1100" kern="100" dirty="0">
                <a:solidFill>
                  <a:srgbClr val="FF000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kern="100" dirty="0">
                <a:solidFill>
                  <a:srgbClr val="FF000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　　　　　　</a:t>
            </a:r>
            <a:r>
              <a:rPr lang="ja-JP" altLang="en-US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＊</a:t>
            </a:r>
            <a:r>
              <a:rPr lang="en-US" altLang="ja-JP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2018-19</a:t>
            </a:r>
            <a:r>
              <a:rPr lang="ja-JP" altLang="en-US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年度以降、臨時費を使用した災害支援プロジェクトを含む</a:t>
            </a:r>
            <a:endParaRPr kumimoji="0" lang="ja-JP" altLang="en-US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3200" kern="100" dirty="0">
              <a:solidFill>
                <a:srgbClr val="002060"/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　　　</a:t>
            </a:r>
            <a:endParaRPr lang="en-US" altLang="ja-JP" sz="9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900" kern="100" dirty="0"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en-US" sz="9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9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en-US" sz="32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en-US" sz="32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ja-JP" sz="28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1033978-20A4-3C2F-2355-9FB281C2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4710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9CD09B-12EA-4260-FCDC-72DC24613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5" name="Picture 2" descr="ライト グリーン背景の美しいボケ味 の写真素材・画像素材 ...">
            <a:extLst>
              <a:ext uri="{FF2B5EF4-FFF2-40B4-BE49-F238E27FC236}">
                <a16:creationId xmlns:a16="http://schemas.microsoft.com/office/drawing/2014/main" id="{0B7E1E1A-76F3-AD45-A714-570DE423F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" y="99615"/>
            <a:ext cx="8892540" cy="657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B933E2D-3D41-5914-13C3-EA8BF09D277F}"/>
              </a:ext>
            </a:extLst>
          </p:cNvPr>
          <p:cNvSpPr txBox="1"/>
          <p:nvPr/>
        </p:nvSpPr>
        <p:spPr>
          <a:xfrm>
            <a:off x="244036" y="434323"/>
            <a:ext cx="9311640" cy="7001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800" kern="1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重点目標</a:t>
            </a:r>
          </a:p>
          <a:p>
            <a:endParaRPr lang="en-US" altLang="ja-JP" sz="12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1200" kern="100" dirty="0"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48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3.</a:t>
            </a:r>
            <a:r>
              <a:rPr lang="ja-JP" altLang="en-US" sz="4800" kern="1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ロータリー賞</a:t>
            </a:r>
            <a:r>
              <a:rPr lang="ja-JP" altLang="en-US" sz="48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の取得を目指す。</a:t>
            </a:r>
            <a:endParaRPr lang="en-US" altLang="ja-JP" sz="48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2400" kern="100" dirty="0"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2400" kern="100" dirty="0"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0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40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2021-22</a:t>
            </a:r>
            <a:r>
              <a:rPr lang="ja-JP" altLang="en-US" sz="40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年度ロータリー賞受賞クラブ</a:t>
            </a:r>
            <a:endParaRPr lang="en-US" altLang="ja-JP" sz="4000" kern="100" dirty="0">
              <a:solidFill>
                <a:srgbClr val="0070C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2000" kern="100" dirty="0">
              <a:solidFill>
                <a:srgbClr val="0070C0"/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0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 　　　　 鳥取   </a:t>
            </a:r>
            <a:r>
              <a:rPr lang="en-US" altLang="ja-JP" sz="40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3</a:t>
            </a:r>
            <a:r>
              <a:rPr lang="ja-JP" altLang="en-US" sz="40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クラブ（</a:t>
            </a:r>
            <a:r>
              <a:rPr lang="en-US" altLang="ja-JP" sz="40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13</a:t>
            </a:r>
            <a:r>
              <a:rPr lang="ja-JP" altLang="en-US" sz="40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） 　　　　　　　　     </a:t>
            </a:r>
            <a:endParaRPr lang="en-US" altLang="ja-JP" sz="4000" kern="100" dirty="0">
              <a:solidFill>
                <a:srgbClr val="0070C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40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         </a:t>
            </a:r>
            <a:r>
              <a:rPr lang="ja-JP" altLang="en-US" sz="40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島根 </a:t>
            </a:r>
            <a:r>
              <a:rPr lang="ja-JP" altLang="en-US" sz="40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</a:t>
            </a:r>
            <a:r>
              <a:rPr lang="en-US" altLang="ja-JP" sz="40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8</a:t>
            </a:r>
            <a:r>
              <a:rPr lang="ja-JP" altLang="en-US" sz="40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クラブ（</a:t>
            </a:r>
            <a:r>
              <a:rPr lang="en-US" altLang="ja-JP" sz="40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15</a:t>
            </a:r>
            <a:r>
              <a:rPr lang="ja-JP" altLang="en-US" sz="40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）</a:t>
            </a:r>
            <a:endParaRPr lang="en-US" altLang="ja-JP" sz="4000" kern="100" dirty="0">
              <a:solidFill>
                <a:srgbClr val="0070C0"/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0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　　　　　 </a:t>
            </a:r>
            <a:r>
              <a:rPr lang="ja-JP" altLang="en-US" sz="40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岡山 </a:t>
            </a:r>
            <a:r>
              <a:rPr lang="en-US" altLang="ja-JP" sz="40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10</a:t>
            </a:r>
            <a:r>
              <a:rPr lang="ja-JP" altLang="en-US" sz="40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クラブ（</a:t>
            </a:r>
            <a:r>
              <a:rPr lang="en-US" altLang="ja-JP" sz="40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37</a:t>
            </a:r>
            <a:r>
              <a:rPr lang="ja-JP" altLang="en-US" sz="40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） </a:t>
            </a:r>
          </a:p>
          <a:p>
            <a:endParaRPr lang="en-US" altLang="ja-JP" sz="9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en-US" sz="32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en-US" sz="32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ja-JP" sz="28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881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ライト グリーン背景の美しいボケ味 の写真素材・画像素材 ...">
            <a:extLst>
              <a:ext uri="{FF2B5EF4-FFF2-40B4-BE49-F238E27FC236}">
                <a16:creationId xmlns:a16="http://schemas.microsoft.com/office/drawing/2014/main" id="{8D2C1729-4713-FB71-569E-0FDF062DA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" y="77153"/>
            <a:ext cx="8892540" cy="663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5B96A60-9B61-A151-F9E6-599CC808AD7A}"/>
              </a:ext>
            </a:extLst>
          </p:cNvPr>
          <p:cNvSpPr txBox="1"/>
          <p:nvPr/>
        </p:nvSpPr>
        <p:spPr>
          <a:xfrm>
            <a:off x="99060" y="480380"/>
            <a:ext cx="9311640" cy="664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4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4.</a:t>
            </a:r>
            <a:r>
              <a:rPr kumimoji="0" lang="ja-JP" altLang="en-US" sz="4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ポリオ根絶</a:t>
            </a:r>
            <a:r>
              <a:rPr kumimoji="0" lang="ja-JP" altLang="en-US" sz="4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への協力</a:t>
            </a:r>
            <a:endParaRPr kumimoji="0" lang="en-US" altLang="ja-JP" sz="4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900" kern="100" dirty="0">
              <a:solidFill>
                <a:prstClr val="black"/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kern="100" dirty="0">
                <a:solidFill>
                  <a:srgbClr val="4472C4">
                    <a:lumMod val="75000"/>
                  </a:srgbClr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kumimoji="0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世界ポリオデー（</a:t>
            </a:r>
            <a:r>
              <a:rPr kumimoji="0" lang="en-US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10</a:t>
            </a:r>
            <a:r>
              <a:rPr kumimoji="0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月</a:t>
            </a:r>
            <a:r>
              <a:rPr kumimoji="0" lang="en-US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24</a:t>
            </a:r>
            <a:r>
              <a:rPr kumimoji="0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日）</a:t>
            </a:r>
            <a:r>
              <a:rPr kumimoji="0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に</a:t>
            </a:r>
            <a:endParaRPr kumimoji="0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　　　　　　　　　　あわせてのイベント開催</a:t>
            </a:r>
            <a:endParaRPr kumimoji="0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endParaRPr kumimoji="0" lang="en-US" altLang="ja-JP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ポリオプラスへの寄付 </a:t>
            </a:r>
            <a:r>
              <a:rPr kumimoji="0" lang="en-US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30</a:t>
            </a:r>
            <a:r>
              <a:rPr kumimoji="0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米ドル／人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ポリオプラスへの</a:t>
            </a:r>
            <a:r>
              <a:rPr kumimoji="0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寄付ゼロクラブゼロ</a:t>
            </a:r>
            <a:r>
              <a:rPr kumimoji="0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を目指す</a:t>
            </a:r>
            <a:r>
              <a:rPr lang="ja-JP" altLang="en-US" sz="3600" kern="100" dirty="0">
                <a:solidFill>
                  <a:prstClr val="black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。</a:t>
            </a:r>
            <a:endParaRPr lang="en-US" altLang="ja-JP" sz="3600" kern="100" dirty="0">
              <a:solidFill>
                <a:prstClr val="black"/>
              </a:solidFill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600" kern="100" dirty="0">
                <a:solidFill>
                  <a:prstClr val="black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</a:t>
            </a:r>
            <a:r>
              <a:rPr lang="ja-JP" altLang="en-US" sz="3600" kern="100" dirty="0">
                <a:solidFill>
                  <a:prstClr val="black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　　</a:t>
            </a:r>
            <a:r>
              <a:rPr lang="en-US" altLang="ja-JP" sz="32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*</a:t>
            </a:r>
            <a:r>
              <a:rPr lang="ja-JP" altLang="en-US" sz="32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ポリオランチ、箱まわし等</a:t>
            </a:r>
            <a:endParaRPr kumimoji="0" lang="en-US" altLang="ja-JP" sz="3200" b="0" i="0" u="none" strike="noStrike" kern="1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9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9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9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ja-JP" sz="3200" kern="100" dirty="0">
              <a:solidFill>
                <a:srgbClr val="00206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14CE4A1-A4EB-11C7-9EAF-406F081A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0271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F11D79-E1BC-EBC5-AED4-A4EAA11B5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5" name="Picture 2" descr="ライト グリーン背景の美しいボケ味 の写真素材・画像素材 ...">
            <a:extLst>
              <a:ext uri="{FF2B5EF4-FFF2-40B4-BE49-F238E27FC236}">
                <a16:creationId xmlns:a16="http://schemas.microsoft.com/office/drawing/2014/main" id="{C03C2548-8AA8-2445-C02E-52B4E012C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" y="77153"/>
            <a:ext cx="8945880" cy="667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9789854-0433-AB91-0F78-FA7A0E417813}"/>
              </a:ext>
            </a:extLst>
          </p:cNvPr>
          <p:cNvSpPr txBox="1"/>
          <p:nvPr/>
        </p:nvSpPr>
        <p:spPr>
          <a:xfrm>
            <a:off x="99060" y="300628"/>
            <a:ext cx="931164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8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5.</a:t>
            </a:r>
            <a:r>
              <a:rPr lang="ja-JP" altLang="en-US" sz="4800" kern="1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ロータリー財団</a:t>
            </a:r>
            <a:r>
              <a:rPr lang="ja-JP" altLang="en-US" sz="48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への支援</a:t>
            </a:r>
          </a:p>
          <a:p>
            <a:r>
              <a:rPr lang="ja-JP" altLang="en-US" sz="48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32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年次基金への寄付 </a:t>
            </a:r>
            <a:r>
              <a:rPr lang="en-US" altLang="ja-JP" sz="3200" kern="1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150</a:t>
            </a:r>
            <a:r>
              <a:rPr lang="ja-JP" altLang="en-US" sz="3200" kern="1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米ドル／人</a:t>
            </a:r>
            <a:endParaRPr lang="en-US" altLang="ja-JP" sz="3200" kern="100" dirty="0">
              <a:solidFill>
                <a:srgbClr val="00206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en-US" sz="9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2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 年次基金への</a:t>
            </a:r>
            <a:r>
              <a:rPr lang="ja-JP" altLang="en-US" sz="3200" kern="1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寄付ゼロクラブゼロ</a:t>
            </a:r>
            <a:r>
              <a:rPr lang="ja-JP" altLang="en-US" sz="32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を目指す。</a:t>
            </a:r>
            <a:endParaRPr lang="en-US" altLang="ja-JP" sz="32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2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endParaRPr lang="en-US" altLang="ja-JP" sz="3200" kern="100" dirty="0"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2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3200" kern="100" dirty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ロータリー財団の評価</a:t>
            </a:r>
          </a:p>
          <a:p>
            <a:endParaRPr lang="en-US" altLang="ja-JP" sz="9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8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32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チャリティーナビゲーター　</a:t>
            </a:r>
            <a:r>
              <a:rPr lang="en-US" altLang="ja-JP" sz="32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4</a:t>
            </a:r>
            <a:r>
              <a:rPr lang="ja-JP" altLang="en-US" sz="32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ッ星評価</a:t>
            </a:r>
            <a:endParaRPr lang="en-US" altLang="ja-JP" sz="32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8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 </a:t>
            </a:r>
            <a:endParaRPr lang="en-US" altLang="ja-JP" sz="800" kern="100" dirty="0"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2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    </a:t>
            </a:r>
            <a:r>
              <a:rPr lang="ja-JP" altLang="en-US" sz="32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募金の</a:t>
            </a:r>
            <a:r>
              <a:rPr lang="en-US" altLang="ja-JP" sz="32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91%</a:t>
            </a:r>
            <a:r>
              <a:rPr lang="ja-JP" altLang="en-US" sz="3200" kern="100" dirty="0">
                <a:solidFill>
                  <a:srgbClr val="0070C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が支援に使われている。</a:t>
            </a:r>
            <a:endParaRPr lang="en-US" altLang="ja-JP" sz="3200" kern="100" dirty="0">
              <a:solidFill>
                <a:srgbClr val="0070C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32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48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6.</a:t>
            </a:r>
            <a:r>
              <a:rPr lang="ja-JP" altLang="en-US" sz="4600" kern="1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ロータリー</a:t>
            </a:r>
            <a:r>
              <a:rPr lang="ja-JP" altLang="en-US" sz="4600" kern="100" dirty="0">
                <a:solidFill>
                  <a:srgbClr val="FF000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カード</a:t>
            </a:r>
            <a:r>
              <a:rPr lang="ja-JP" altLang="en-US" sz="46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取得・利用の協力</a:t>
            </a:r>
            <a:endParaRPr lang="ja-JP" altLang="ja-JP" sz="3200" kern="100" dirty="0">
              <a:solidFill>
                <a:srgbClr val="00206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6EC9B7C-53A7-B2F7-6C22-B0E5342F706F}"/>
              </a:ext>
            </a:extLst>
          </p:cNvPr>
          <p:cNvSpPr/>
          <p:nvPr/>
        </p:nvSpPr>
        <p:spPr>
          <a:xfrm>
            <a:off x="406400" y="2858476"/>
            <a:ext cx="3798277" cy="570524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98587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ライト グリーン背景の美しいボケ味 の写真素材・画像素材 ...">
            <a:extLst>
              <a:ext uri="{FF2B5EF4-FFF2-40B4-BE49-F238E27FC236}">
                <a16:creationId xmlns:a16="http://schemas.microsoft.com/office/drawing/2014/main" id="{8D2C1729-4713-FB71-569E-0FDF062DA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" y="77153"/>
            <a:ext cx="8892540" cy="663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B34C55F-8DF2-EFB5-13A8-13C1A9721032}"/>
              </a:ext>
            </a:extLst>
          </p:cNvPr>
          <p:cNvSpPr txBox="1"/>
          <p:nvPr/>
        </p:nvSpPr>
        <p:spPr>
          <a:xfrm>
            <a:off x="152400" y="-22860"/>
            <a:ext cx="9311640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ja-JP" sz="9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9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7.</a:t>
            </a:r>
            <a:r>
              <a:rPr kumimoji="0" lang="ja-JP" altLang="en-US" sz="4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米山奨学会</a:t>
            </a:r>
            <a:r>
              <a:rPr kumimoji="0" lang="ja-JP" altLang="en-US" sz="4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への支援</a:t>
            </a:r>
            <a:endParaRPr kumimoji="0" lang="en-US" altLang="ja-JP" sz="4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 普通寄付   </a:t>
            </a:r>
            <a:r>
              <a:rPr kumimoji="0" lang="en-US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5,000</a:t>
            </a:r>
            <a:r>
              <a:rPr kumimoji="0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円／人</a:t>
            </a:r>
            <a:r>
              <a:rPr kumimoji="0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endParaRPr kumimoji="0" lang="en-US" altLang="ja-JP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</a:t>
            </a:r>
            <a:endParaRPr kumimoji="0" lang="en-US" altLang="ja-JP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特別寄付 </a:t>
            </a:r>
            <a:r>
              <a:rPr kumimoji="0" lang="en-US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10,000</a:t>
            </a:r>
            <a:r>
              <a:rPr kumimoji="0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円／人</a:t>
            </a:r>
            <a:endParaRPr kumimoji="0" lang="en-US" altLang="ja-JP" sz="32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3200" kern="100" dirty="0">
              <a:solidFill>
                <a:srgbClr val="00206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6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8.</a:t>
            </a:r>
            <a:r>
              <a:rPr lang="ja-JP" altLang="en-US" sz="4600" kern="1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メンタルヘルス</a:t>
            </a:r>
            <a:r>
              <a:rPr lang="ja-JP" altLang="en-US" sz="46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への対応</a:t>
            </a:r>
            <a:endParaRPr lang="en-US" altLang="ja-JP" sz="46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en-US" sz="9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2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3200" kern="1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I.M</a:t>
            </a:r>
            <a:r>
              <a:rPr lang="ja-JP" altLang="en-US" sz="3200" kern="1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のテーマ</a:t>
            </a:r>
            <a:r>
              <a:rPr lang="ja-JP" altLang="en-US" sz="32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としての検討</a:t>
            </a:r>
          </a:p>
          <a:p>
            <a:endParaRPr lang="en-US" altLang="ja-JP" sz="9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900" kern="100" dirty="0"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en-US" altLang="ja-JP" sz="9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48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9.</a:t>
            </a:r>
            <a:r>
              <a:rPr lang="ja-JP" altLang="en-US" sz="4800" kern="1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4800" kern="1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2024</a:t>
            </a:r>
            <a:r>
              <a:rPr lang="ja-JP" altLang="en-US" sz="4800" kern="1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国際大会</a:t>
            </a:r>
            <a:r>
              <a:rPr lang="ja-JP" altLang="en-US" sz="48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への参加</a:t>
            </a:r>
            <a:endParaRPr lang="en-US" altLang="ja-JP" sz="48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en-US" sz="9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2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 </a:t>
            </a:r>
            <a:r>
              <a:rPr lang="ja-JP" altLang="en-US" sz="3200" kern="1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シンガポール（</a:t>
            </a:r>
            <a:r>
              <a:rPr lang="en-US" altLang="ja-JP" sz="3200" kern="1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2024.5.25</a:t>
            </a:r>
            <a:r>
              <a:rPr lang="ja-JP" altLang="en-US" sz="3200" kern="1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～</a:t>
            </a:r>
            <a:r>
              <a:rPr lang="en-US" altLang="ja-JP" sz="3200" kern="1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29</a:t>
            </a:r>
            <a:r>
              <a:rPr lang="ja-JP" altLang="en-US" sz="3200" kern="1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）</a:t>
            </a:r>
            <a:endParaRPr lang="en-US" altLang="ja-JP" sz="3200" kern="100" dirty="0">
              <a:solidFill>
                <a:srgbClr val="00206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200" kern="100" dirty="0">
                <a:solidFill>
                  <a:srgbClr val="00206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　　　　　　　　　　　　　　</a:t>
            </a:r>
            <a:r>
              <a:rPr lang="ja-JP" altLang="en-US" sz="32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各グループ</a:t>
            </a:r>
            <a:r>
              <a:rPr lang="en-US" altLang="ja-JP" sz="32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10</a:t>
            </a:r>
            <a:r>
              <a:rPr lang="ja-JP" altLang="en-US" sz="32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名以上　</a:t>
            </a:r>
            <a:endParaRPr lang="en-US" altLang="ja-JP" sz="9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9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</a:t>
            </a:r>
            <a:endParaRPr lang="ja-JP" altLang="ja-JP" sz="3200" kern="100" dirty="0">
              <a:solidFill>
                <a:srgbClr val="00206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96A0AD6-D6A0-2B8F-BB6A-9A0F56A58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7170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1213A1-E053-1A5C-0B7B-9FFC4387C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AB68FCE-3C97-3AA6-C05B-1AC69517905A}"/>
              </a:ext>
            </a:extLst>
          </p:cNvPr>
          <p:cNvSpPr txBox="1"/>
          <p:nvPr/>
        </p:nvSpPr>
        <p:spPr>
          <a:xfrm>
            <a:off x="2109161" y="540295"/>
            <a:ext cx="78779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私の好きな言葉　</a:t>
            </a:r>
            <a:endParaRPr lang="ja-JP" altLang="en-US" sz="54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D2FF57F-CC5B-4E1D-C900-4B49D5326B2B}"/>
              </a:ext>
            </a:extLst>
          </p:cNvPr>
          <p:cNvSpPr txBox="1"/>
          <p:nvPr/>
        </p:nvSpPr>
        <p:spPr>
          <a:xfrm>
            <a:off x="3266975" y="4630698"/>
            <a:ext cx="931164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ja-JP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6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相田みつを著</a:t>
            </a:r>
            <a:endParaRPr lang="en-US" altLang="ja-JP" sz="36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6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「一生感動一生青春」 より</a:t>
            </a:r>
            <a:endParaRPr lang="ja-JP" altLang="en-US" sz="36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endParaRPr lang="ja-JP" altLang="ja-JP" sz="28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5B8EFAF-3853-506D-BA2D-ED8DC0E80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71" y="4313598"/>
            <a:ext cx="2373479" cy="240787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E4BE88C-4698-1ECF-9542-2B42F793B2A4}"/>
              </a:ext>
            </a:extLst>
          </p:cNvPr>
          <p:cNvSpPr txBox="1"/>
          <p:nvPr/>
        </p:nvSpPr>
        <p:spPr>
          <a:xfrm>
            <a:off x="1990969" y="1934504"/>
            <a:ext cx="78779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600" kern="100" dirty="0">
                <a:latin typeface="HG明朝E" panose="02020909000000000000" pitchFamily="17" charset="-128"/>
                <a:ea typeface="HG明朝E" panose="02020909000000000000" pitchFamily="17" charset="-128"/>
                <a:cs typeface="Times New Roman" panose="02020603050405020304" pitchFamily="18" charset="0"/>
              </a:rPr>
              <a:t>一寸千貫</a:t>
            </a:r>
            <a:r>
              <a:rPr lang="ja-JP" altLang="en-US" sz="9600" kern="100" dirty="0">
                <a:effectLst/>
                <a:latin typeface="HG明朝E" panose="02020909000000000000" pitchFamily="17" charset="-128"/>
                <a:ea typeface="HG明朝E" panose="02020909000000000000" pitchFamily="17" charset="-128"/>
                <a:cs typeface="Times New Roman" panose="02020603050405020304" pitchFamily="18" charset="0"/>
              </a:rPr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3556669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536B576-8048-43C6-7AEB-152599D93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05" y="808706"/>
            <a:ext cx="9071811" cy="5730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相手になくて　自分にあるものをわけ与えて</a:t>
            </a: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共々に喜び　感謝し合うことを   </a:t>
            </a: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                  </a:t>
            </a:r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仏教では布施というそうです　</a:t>
            </a: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私たちの毎日の生活や商売でも</a:t>
            </a: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　　　　　かくありたいものです</a:t>
            </a:r>
          </a:p>
          <a:p>
            <a:pPr marL="0" indent="0">
              <a:buNone/>
            </a:pPr>
            <a:endParaRPr kumimoji="1" lang="en-US" altLang="ja-JP" sz="36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　　　　　　　　　　    　　昭和</a:t>
            </a:r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37</a:t>
            </a: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</a:t>
            </a:r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</a:t>
            </a: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</a:t>
            </a:r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</a:t>
            </a: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</a:t>
            </a:r>
            <a:endParaRPr kumimoji="1"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　　　　　      </a:t>
            </a:r>
            <a:r>
              <a:rPr kumimoji="1"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相田みつを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C046A0-6E8F-303D-F5BF-7B5E9297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9725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21C526C-EC0D-48B8-0BB1-AE5B4AC77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805EC51-DBD1-CEA5-1ABF-A4DCA4867195}"/>
              </a:ext>
            </a:extLst>
          </p:cNvPr>
          <p:cNvSpPr txBox="1"/>
          <p:nvPr/>
        </p:nvSpPr>
        <p:spPr>
          <a:xfrm>
            <a:off x="209060" y="192717"/>
            <a:ext cx="958947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6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2021</a:t>
            </a:r>
            <a:r>
              <a:rPr lang="ja-JP" altLang="en-US" sz="36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年度　島根県総合美術展</a:t>
            </a:r>
            <a:r>
              <a:rPr lang="ja-JP" altLang="en-US" sz="36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写真の部　</a:t>
            </a:r>
            <a:endParaRPr lang="en-US" altLang="ja-JP" sz="36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600" kern="100" dirty="0"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en-US" sz="4000" kern="100" dirty="0">
                <a:solidFill>
                  <a:srgbClr val="FFC00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知事賞　受賞作品　「ゆく秋 ・ ・ ・」</a:t>
            </a:r>
            <a:endParaRPr lang="ja-JP" altLang="en-US" sz="4000" dirty="0">
              <a:solidFill>
                <a:srgbClr val="FFC000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A6323E8-8EC5-96A2-FFA8-44D7038F4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80259"/>
            <a:ext cx="3024554" cy="436163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C079277-C3FE-C436-C0EE-D7E2213FF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24" y="1874733"/>
            <a:ext cx="3024553" cy="436163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B74E67F-E0AE-714A-DBEF-4812995C1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47" y="1874733"/>
            <a:ext cx="3024553" cy="436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7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54AC349-64B1-0B44-1DFF-21704E0F5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95250"/>
            <a:ext cx="8562975" cy="666750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D3FB71C-DD72-8480-E0EF-649F2E6D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618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9FEAEC-8A07-AA73-616D-1A61A3174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D9195BF2-1B57-711F-06B4-F06F56548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900" y="2916771"/>
            <a:ext cx="9071811" cy="10244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54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ご清聴ありがとうございました。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33486729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A32515-BDAA-6220-E352-918CF0872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42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D874171-A349-EC1D-E5B3-EB52DA270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6" y="1094805"/>
            <a:ext cx="7446108" cy="496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92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4CFD004-30BE-26EE-B8FA-58326D49A783}"/>
              </a:ext>
            </a:extLst>
          </p:cNvPr>
          <p:cNvSpPr txBox="1"/>
          <p:nvPr/>
        </p:nvSpPr>
        <p:spPr>
          <a:xfrm>
            <a:off x="633046" y="334221"/>
            <a:ext cx="7877908" cy="2962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8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2023</a:t>
            </a:r>
            <a:r>
              <a:rPr lang="ja-JP" altLang="en-US" sz="48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国際協議会報告</a:t>
            </a:r>
          </a:p>
          <a:p>
            <a:endParaRPr lang="en-US" altLang="ja-JP" sz="1050" kern="1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4800" kern="100" dirty="0">
                <a:solidFill>
                  <a:srgbClr val="00B05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</a:t>
            </a:r>
            <a:r>
              <a:rPr lang="ja-JP" altLang="en-US" sz="40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時　  </a:t>
            </a:r>
            <a:r>
              <a:rPr lang="en-US" altLang="ja-JP" sz="40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2023</a:t>
            </a:r>
            <a:r>
              <a:rPr lang="ja-JP" altLang="en-US" sz="40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年</a:t>
            </a:r>
            <a:r>
              <a:rPr lang="en-US" altLang="ja-JP" sz="40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1</a:t>
            </a:r>
            <a:r>
              <a:rPr lang="ja-JP" altLang="en-US" sz="40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月</a:t>
            </a:r>
            <a:r>
              <a:rPr lang="en-US" altLang="ja-JP" sz="40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8</a:t>
            </a:r>
            <a:r>
              <a:rPr lang="ja-JP" altLang="en-US" sz="40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日～</a:t>
            </a:r>
            <a:r>
              <a:rPr lang="en-US" altLang="ja-JP" sz="40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12</a:t>
            </a:r>
            <a:r>
              <a:rPr lang="ja-JP" altLang="en-US" sz="40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日</a:t>
            </a:r>
          </a:p>
          <a:p>
            <a:r>
              <a:rPr lang="ja-JP" altLang="en-US" sz="40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場所　米国　フロリダ州 オーランド</a:t>
            </a:r>
          </a:p>
          <a:p>
            <a:r>
              <a:rPr lang="ja-JP" altLang="en-US" sz="40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             </a:t>
            </a:r>
            <a:r>
              <a:rPr lang="ja-JP" altLang="en-US" sz="28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ローゼン シングル クリーク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BE13A51-FFF4-C33A-9D5D-DD5A4DF6D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877" y="3290000"/>
            <a:ext cx="6360275" cy="3470308"/>
          </a:xfrm>
          <a:prstGeom prst="rect">
            <a:avLst/>
          </a:prstGeom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2FE2A95A-9E45-CED3-0109-7D16B513DFAC}"/>
              </a:ext>
            </a:extLst>
          </p:cNvPr>
          <p:cNvSpPr/>
          <p:nvPr/>
        </p:nvSpPr>
        <p:spPr>
          <a:xfrm>
            <a:off x="2777175" y="3796853"/>
            <a:ext cx="2571262" cy="46110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アメリカ合衆国</a:t>
            </a:r>
          </a:p>
        </p:txBody>
      </p:sp>
      <p:sp>
        <p:nvSpPr>
          <p:cNvPr id="8" name="星: 5 pt 7">
            <a:extLst>
              <a:ext uri="{FF2B5EF4-FFF2-40B4-BE49-F238E27FC236}">
                <a16:creationId xmlns:a16="http://schemas.microsoft.com/office/drawing/2014/main" id="{FA691632-1571-AF15-AD84-46B3DCCD2BF1}"/>
              </a:ext>
            </a:extLst>
          </p:cNvPr>
          <p:cNvSpPr/>
          <p:nvPr/>
        </p:nvSpPr>
        <p:spPr>
          <a:xfrm>
            <a:off x="6286281" y="4992607"/>
            <a:ext cx="500185" cy="52363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B4C9CC1-4FCB-C238-9A79-0F39980E8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1661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753C413-19C3-A694-5B05-986271AB40CB}"/>
              </a:ext>
            </a:extLst>
          </p:cNvPr>
          <p:cNvSpPr txBox="1"/>
          <p:nvPr/>
        </p:nvSpPr>
        <p:spPr>
          <a:xfrm>
            <a:off x="140677" y="162282"/>
            <a:ext cx="88626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ローゼン シングル クリーク　 </a:t>
            </a:r>
            <a:r>
              <a:rPr lang="ja-JP" altLang="en-US" sz="40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ホテル全景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8191968-D85F-A077-8397-EFDDC2566251}"/>
              </a:ext>
            </a:extLst>
          </p:cNvPr>
          <p:cNvSpPr txBox="1"/>
          <p:nvPr/>
        </p:nvSpPr>
        <p:spPr>
          <a:xfrm>
            <a:off x="1445846" y="6027003"/>
            <a:ext cx="7995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4800" b="0" i="0" dirty="0">
                <a:solidFill>
                  <a:srgbClr val="333333"/>
                </a:solidFill>
                <a:effectLst/>
                <a:latin typeface="Segoe UI Variable Text Semibold" pitchFamily="2" charset="0"/>
              </a:rPr>
              <a:t>Rosen Shingle Creek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87E8273-FE67-0ED9-14CF-95E1E7881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83" y="1165860"/>
            <a:ext cx="7980232" cy="4766309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B6B081B-F3FC-99EC-4D26-BC8E6B3EF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571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D5FCDF9-CB9A-4B50-9DD4-C01037EF0BB9}"/>
              </a:ext>
            </a:extLst>
          </p:cNvPr>
          <p:cNvSpPr txBox="1"/>
          <p:nvPr/>
        </p:nvSpPr>
        <p:spPr>
          <a:xfrm>
            <a:off x="445477" y="146651"/>
            <a:ext cx="8698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ローゼン シングル</a:t>
            </a:r>
            <a:r>
              <a:rPr lang="ja-JP" altLang="en-US" sz="3600" kern="100" dirty="0">
                <a:solidFill>
                  <a:srgbClr val="00B05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36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クリーク   </a:t>
            </a:r>
            <a:r>
              <a:rPr lang="ja-JP" altLang="en-US" sz="36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ホテル外廊下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560370-3110-741C-8CC1-1172C22843DD}"/>
              </a:ext>
            </a:extLst>
          </p:cNvPr>
          <p:cNvSpPr txBox="1"/>
          <p:nvPr/>
        </p:nvSpPr>
        <p:spPr>
          <a:xfrm>
            <a:off x="1148861" y="6027003"/>
            <a:ext cx="7995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4800" b="0" i="0" dirty="0">
                <a:solidFill>
                  <a:srgbClr val="333333"/>
                </a:solidFill>
                <a:effectLst/>
                <a:latin typeface="Segoe UI Variable Text Semibold" pitchFamily="2" charset="0"/>
              </a:rPr>
              <a:t>Rosen Shingle Creek</a:t>
            </a:r>
            <a:r>
              <a:rPr lang="ja-JP" altLang="en-US" sz="4800" dirty="0">
                <a:solidFill>
                  <a:srgbClr val="333333"/>
                </a:solidFill>
                <a:latin typeface="Segoe UI Variable Text Semibold" pitchFamily="2" charset="0"/>
              </a:rPr>
              <a:t> </a:t>
            </a:r>
            <a:endParaRPr lang="en-US" altLang="ja-JP" sz="4800" b="0" i="0" dirty="0">
              <a:solidFill>
                <a:srgbClr val="333333"/>
              </a:solidFill>
              <a:effectLst/>
              <a:latin typeface="Segoe UI Variable Text Semibold" pitchFamily="2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36FA2CD-E343-ED6E-03CD-12A1C7C64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78" y="937260"/>
            <a:ext cx="8502461" cy="4960620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D9A53D2-FC59-F575-ED33-573BA1E6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0005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886E60-D17C-507F-B7FB-67060530380C}"/>
              </a:ext>
            </a:extLst>
          </p:cNvPr>
          <p:cNvSpPr txBox="1"/>
          <p:nvPr/>
        </p:nvSpPr>
        <p:spPr>
          <a:xfrm>
            <a:off x="2975707" y="84087"/>
            <a:ext cx="78779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800" kern="100" dirty="0">
                <a:solidFill>
                  <a:srgbClr val="00B05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5400" kern="1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本会議　</a:t>
            </a:r>
            <a:endParaRPr lang="ja-JP" altLang="en-US" sz="54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9198F23-F125-8B65-7FD6-7D19AC995614}"/>
              </a:ext>
            </a:extLst>
          </p:cNvPr>
          <p:cNvSpPr/>
          <p:nvPr/>
        </p:nvSpPr>
        <p:spPr>
          <a:xfrm>
            <a:off x="5533813" y="1063638"/>
            <a:ext cx="929639" cy="4159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33C1A6E-96A4-8A22-0A5E-D0A8D9178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42" y="1063639"/>
            <a:ext cx="6269664" cy="372553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47C5870-8C95-3F0A-C105-1BFFD86BB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8916">
            <a:off x="4440879" y="3856213"/>
            <a:ext cx="4831964" cy="3168278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F5F4D95-EBFA-F87C-F696-980C7F6C3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6477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5568CE9-B43B-9E21-A148-4968854349EA}"/>
              </a:ext>
            </a:extLst>
          </p:cNvPr>
          <p:cNvSpPr txBox="1"/>
          <p:nvPr/>
        </p:nvSpPr>
        <p:spPr>
          <a:xfrm>
            <a:off x="1719384" y="60683"/>
            <a:ext cx="78779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800" kern="100" dirty="0">
                <a:solidFill>
                  <a:srgbClr val="00B050"/>
                </a:solidFill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  　　 </a:t>
            </a:r>
            <a:r>
              <a:rPr lang="ja-JP" altLang="en-US" sz="4800" kern="100" dirty="0">
                <a:effectLst/>
                <a:latin typeface="Arial Black" panose="020B0A04020102020204" pitchFamily="34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分科会</a:t>
            </a:r>
            <a:endParaRPr lang="ja-JP" altLang="en-US" sz="2800" kern="100" dirty="0">
              <a:effectLst/>
              <a:latin typeface="Arial Black" panose="020B0A04020102020204" pitchFamily="34" charset="0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5475F3E-0031-4BC9-9870-811CEDF71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952" y="909477"/>
            <a:ext cx="5224096" cy="274802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B356ED8-811F-4D66-1E82-4146B9174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779750"/>
            <a:ext cx="7104185" cy="3017567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5027394-B3FB-F458-EB74-1A8F4677D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212F-7EC0-468B-9B69-85A7A91DA42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3456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1832</TotalTime>
  <Words>1550</Words>
  <Application>Microsoft Office PowerPoint</Application>
  <PresentationFormat>画面に合わせる (4:3)</PresentationFormat>
  <Paragraphs>423</Paragraphs>
  <Slides>42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55" baseType="lpstr">
      <vt:lpstr>BIZ UDPゴシック</vt:lpstr>
      <vt:lpstr>HGP創英ﾌﾟﾚｾﾞﾝｽEB</vt:lpstr>
      <vt:lpstr>HGP創英角ｺﾞｼｯｸUB</vt:lpstr>
      <vt:lpstr>HG丸ｺﾞｼｯｸM-PRO</vt:lpstr>
      <vt:lpstr>HG明朝E</vt:lpstr>
      <vt:lpstr>游ゴシック</vt:lpstr>
      <vt:lpstr>Arial</vt:lpstr>
      <vt:lpstr>Arial Black</vt:lpstr>
      <vt:lpstr>Calibri</vt:lpstr>
      <vt:lpstr>Calibri Light</vt:lpstr>
      <vt:lpstr>Cascadia Code SemiBold</vt:lpstr>
      <vt:lpstr>Segoe UI Variable Text Semibold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蛯原 浩人</dc:creator>
  <cp:lastModifiedBy>尚志 田上</cp:lastModifiedBy>
  <cp:revision>32</cp:revision>
  <cp:lastPrinted>2023-01-30T08:52:45Z</cp:lastPrinted>
  <dcterms:created xsi:type="dcterms:W3CDTF">2023-01-27T07:50:12Z</dcterms:created>
  <dcterms:modified xsi:type="dcterms:W3CDTF">2023-09-07T15:50:05Z</dcterms:modified>
</cp:coreProperties>
</file>