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sldIdLst>
    <p:sldId id="256" r:id="rId2"/>
    <p:sldId id="262" r:id="rId3"/>
    <p:sldId id="263" r:id="rId4"/>
    <p:sldId id="264" r:id="rId5"/>
    <p:sldId id="592" r:id="rId6"/>
    <p:sldId id="596" r:id="rId7"/>
    <p:sldId id="603" r:id="rId8"/>
    <p:sldId id="598" r:id="rId9"/>
    <p:sldId id="595" r:id="rId10"/>
    <p:sldId id="593" r:id="rId11"/>
    <p:sldId id="333" r:id="rId12"/>
    <p:sldId id="348" r:id="rId13"/>
    <p:sldId id="587" r:id="rId14"/>
    <p:sldId id="268" r:id="rId15"/>
    <p:sldId id="583" r:id="rId16"/>
    <p:sldId id="266" r:id="rId17"/>
    <p:sldId id="341" r:id="rId18"/>
    <p:sldId id="342" r:id="rId19"/>
    <p:sldId id="326" r:id="rId20"/>
    <p:sldId id="590" r:id="rId21"/>
    <p:sldId id="335" r:id="rId22"/>
    <p:sldId id="316" r:id="rId23"/>
    <p:sldId id="292" r:id="rId24"/>
    <p:sldId id="602" r:id="rId25"/>
    <p:sldId id="324" r:id="rId26"/>
    <p:sldId id="599" r:id="rId27"/>
    <p:sldId id="600"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F3F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4.8521782263858511E-2"/>
          <c:y val="2.1715588755322306E-2"/>
          <c:w val="0.92416686967005768"/>
          <c:h val="0.89668515624986367"/>
        </c:manualLayout>
      </c:layout>
      <c:barChart>
        <c:barDir val="col"/>
        <c:grouping val="stacked"/>
        <c:varyColors val="0"/>
        <c:ser>
          <c:idx val="0"/>
          <c:order val="0"/>
          <c:tx>
            <c:strRef>
              <c:f>Sheet1!$B$1</c:f>
              <c:strCache>
                <c:ptCount val="1"/>
                <c:pt idx="0">
                  <c:v>男性</c:v>
                </c:pt>
              </c:strCache>
            </c:strRef>
          </c:tx>
          <c:spPr>
            <a:ln w="6350">
              <a:solidFill>
                <a:srgbClr val="000000"/>
              </a:solidFill>
            </a:ln>
          </c:spPr>
          <c:invertIfNegative val="0"/>
          <c:cat>
            <c:strRef>
              <c:f>Sheet1!$A$2:$A$55</c:f>
              <c:strCache>
                <c:ptCount val="54"/>
                <c:pt idx="7">
                  <c:v>70</c:v>
                </c:pt>
                <c:pt idx="12">
                  <c:v>75</c:v>
                </c:pt>
                <c:pt idx="17">
                  <c:v>80</c:v>
                </c:pt>
                <c:pt idx="22">
                  <c:v>85</c:v>
                </c:pt>
                <c:pt idx="27">
                  <c:v>90</c:v>
                </c:pt>
                <c:pt idx="32">
                  <c:v>95</c:v>
                </c:pt>
                <c:pt idx="37">
                  <c:v>2000</c:v>
                </c:pt>
                <c:pt idx="42">
                  <c:v>05</c:v>
                </c:pt>
                <c:pt idx="47">
                  <c:v>10</c:v>
                </c:pt>
                <c:pt idx="53">
                  <c:v>16</c:v>
                </c:pt>
              </c:strCache>
            </c:strRef>
          </c:cat>
          <c:val>
            <c:numRef>
              <c:f>Sheet1!$B$2:$B$55</c:f>
              <c:numCache>
                <c:formatCode>General</c:formatCode>
                <c:ptCount val="54"/>
                <c:pt idx="0">
                  <c:v>2E-3</c:v>
                </c:pt>
                <c:pt idx="1">
                  <c:v>3.0999999999999999E-3</c:v>
                </c:pt>
                <c:pt idx="2">
                  <c:v>3.5999999999999999E-3</c:v>
                </c:pt>
                <c:pt idx="3">
                  <c:v>4.5999999999999999E-3</c:v>
                </c:pt>
                <c:pt idx="4">
                  <c:v>5.1999999999999998E-3</c:v>
                </c:pt>
                <c:pt idx="5">
                  <c:v>6.7000000000000002E-3</c:v>
                </c:pt>
                <c:pt idx="6">
                  <c:v>7.0000000000000001E-3</c:v>
                </c:pt>
                <c:pt idx="7">
                  <c:v>6.1999999999999998E-3</c:v>
                </c:pt>
                <c:pt idx="8">
                  <c:v>7.0000000000000001E-3</c:v>
                </c:pt>
                <c:pt idx="9">
                  <c:v>7.7999999999999996E-3</c:v>
                </c:pt>
                <c:pt idx="10">
                  <c:v>9.1000000000000004E-3</c:v>
                </c:pt>
                <c:pt idx="11">
                  <c:v>9.5999999999999992E-3</c:v>
                </c:pt>
                <c:pt idx="12">
                  <c:v>1.0200000000000001E-2</c:v>
                </c:pt>
                <c:pt idx="13">
                  <c:v>1.1299999999999999E-2</c:v>
                </c:pt>
                <c:pt idx="14">
                  <c:v>1.2200000000000001E-2</c:v>
                </c:pt>
                <c:pt idx="15">
                  <c:v>1.32E-2</c:v>
                </c:pt>
                <c:pt idx="16">
                  <c:v>1.7999999999999999E-2</c:v>
                </c:pt>
                <c:pt idx="17">
                  <c:v>1.7399999999999999E-2</c:v>
                </c:pt>
                <c:pt idx="18">
                  <c:v>2.0199999999999999E-2</c:v>
                </c:pt>
                <c:pt idx="19">
                  <c:v>2.3300000000000001E-2</c:v>
                </c:pt>
                <c:pt idx="20">
                  <c:v>2.69E-2</c:v>
                </c:pt>
                <c:pt idx="21">
                  <c:v>3.4700000000000002E-2</c:v>
                </c:pt>
                <c:pt idx="22">
                  <c:v>3.5900000000000001E-2</c:v>
                </c:pt>
                <c:pt idx="23">
                  <c:v>3.61E-2</c:v>
                </c:pt>
                <c:pt idx="24">
                  <c:v>4.6199999999999998E-2</c:v>
                </c:pt>
                <c:pt idx="25">
                  <c:v>5.62E-2</c:v>
                </c:pt>
                <c:pt idx="26">
                  <c:v>6.3E-2</c:v>
                </c:pt>
                <c:pt idx="27">
                  <c:v>6.8000000000000005E-2</c:v>
                </c:pt>
                <c:pt idx="28">
                  <c:v>7.4899999999999994E-2</c:v>
                </c:pt>
                <c:pt idx="29">
                  <c:v>8.2199999999999995E-2</c:v>
                </c:pt>
                <c:pt idx="30">
                  <c:v>9.4299999999999995E-2</c:v>
                </c:pt>
                <c:pt idx="31">
                  <c:v>0.10929999999999999</c:v>
                </c:pt>
                <c:pt idx="32">
                  <c:v>0.1255</c:v>
                </c:pt>
                <c:pt idx="33">
                  <c:v>0.14000000000000001</c:v>
                </c:pt>
                <c:pt idx="34">
                  <c:v>0.157</c:v>
                </c:pt>
                <c:pt idx="35">
                  <c:v>0.1812</c:v>
                </c:pt>
                <c:pt idx="36">
                  <c:v>0.1973</c:v>
                </c:pt>
                <c:pt idx="37">
                  <c:v>0.21579999999999999</c:v>
                </c:pt>
                <c:pt idx="38">
                  <c:v>0.25409999999999999</c:v>
                </c:pt>
                <c:pt idx="39">
                  <c:v>0.28749999999999998</c:v>
                </c:pt>
                <c:pt idx="40">
                  <c:v>0.31590000000000001</c:v>
                </c:pt>
                <c:pt idx="41">
                  <c:v>0.3523</c:v>
                </c:pt>
                <c:pt idx="42">
                  <c:v>0.37790000000000001</c:v>
                </c:pt>
                <c:pt idx="43">
                  <c:v>0.41499999999999998</c:v>
                </c:pt>
                <c:pt idx="44">
                  <c:v>0.46129999999999999</c:v>
                </c:pt>
                <c:pt idx="45">
                  <c:v>0.50629999999999997</c:v>
                </c:pt>
                <c:pt idx="46">
                  <c:v>0.54469999999999996</c:v>
                </c:pt>
                <c:pt idx="47">
                  <c:v>0.58689999999999998</c:v>
                </c:pt>
                <c:pt idx="48">
                  <c:v>0.61619999999999997</c:v>
                </c:pt>
                <c:pt idx="49">
                  <c:v>0.65339999999999998</c:v>
                </c:pt>
                <c:pt idx="50">
                  <c:v>0.67910000000000004</c:v>
                </c:pt>
                <c:pt idx="51">
                  <c:v>0.75860000000000005</c:v>
                </c:pt>
                <c:pt idx="52">
                  <c:v>0.78400000000000003</c:v>
                </c:pt>
                <c:pt idx="53">
                  <c:v>0.81669999999999998</c:v>
                </c:pt>
              </c:numCache>
            </c:numRef>
          </c:val>
          <c:extLst>
            <c:ext xmlns:c16="http://schemas.microsoft.com/office/drawing/2014/chart" uri="{C3380CC4-5D6E-409C-BE32-E72D297353CC}">
              <c16:uniqueId val="{00000000-6D28-4C6D-AD3E-CC50C581185F}"/>
            </c:ext>
          </c:extLst>
        </c:ser>
        <c:ser>
          <c:idx val="1"/>
          <c:order val="1"/>
          <c:tx>
            <c:strRef>
              <c:f>Sheet1!$C$1</c:f>
              <c:strCache>
                <c:ptCount val="1"/>
                <c:pt idx="0">
                  <c:v>女性</c:v>
                </c:pt>
              </c:strCache>
            </c:strRef>
          </c:tx>
          <c:spPr>
            <a:ln w="6350">
              <a:solidFill>
                <a:srgbClr val="000000"/>
              </a:solidFill>
            </a:ln>
          </c:spPr>
          <c:invertIfNegative val="0"/>
          <c:cat>
            <c:strRef>
              <c:f>Sheet1!$A$2:$A$55</c:f>
              <c:strCache>
                <c:ptCount val="54"/>
                <c:pt idx="7">
                  <c:v>70</c:v>
                </c:pt>
                <c:pt idx="12">
                  <c:v>75</c:v>
                </c:pt>
                <c:pt idx="17">
                  <c:v>80</c:v>
                </c:pt>
                <c:pt idx="22">
                  <c:v>85</c:v>
                </c:pt>
                <c:pt idx="27">
                  <c:v>90</c:v>
                </c:pt>
                <c:pt idx="32">
                  <c:v>95</c:v>
                </c:pt>
                <c:pt idx="37">
                  <c:v>2000</c:v>
                </c:pt>
                <c:pt idx="42">
                  <c:v>05</c:v>
                </c:pt>
                <c:pt idx="47">
                  <c:v>10</c:v>
                </c:pt>
                <c:pt idx="53">
                  <c:v>16</c:v>
                </c:pt>
              </c:strCache>
            </c:strRef>
          </c:cat>
          <c:val>
            <c:numRef>
              <c:f>Sheet1!$C$2:$C$55</c:f>
              <c:numCache>
                <c:formatCode>General</c:formatCode>
                <c:ptCount val="54"/>
                <c:pt idx="0">
                  <c:v>1.3299999999999999E-2</c:v>
                </c:pt>
                <c:pt idx="1">
                  <c:v>1.6E-2</c:v>
                </c:pt>
                <c:pt idx="2">
                  <c:v>1.6199999999999999E-2</c:v>
                </c:pt>
                <c:pt idx="3">
                  <c:v>2.06E-2</c:v>
                </c:pt>
                <c:pt idx="4">
                  <c:v>2.01E-2</c:v>
                </c:pt>
                <c:pt idx="5">
                  <c:v>2.5999999999999999E-2</c:v>
                </c:pt>
                <c:pt idx="6">
                  <c:v>2.6100000000000002E-2</c:v>
                </c:pt>
                <c:pt idx="7">
                  <c:v>2.4799999999999999E-2</c:v>
                </c:pt>
                <c:pt idx="8">
                  <c:v>2.69E-2</c:v>
                </c:pt>
                <c:pt idx="9">
                  <c:v>3.27E-2</c:v>
                </c:pt>
                <c:pt idx="10">
                  <c:v>4.0399999999999998E-2</c:v>
                </c:pt>
                <c:pt idx="11">
                  <c:v>4.3099999999999999E-2</c:v>
                </c:pt>
                <c:pt idx="12">
                  <c:v>4.4600000000000001E-2</c:v>
                </c:pt>
                <c:pt idx="13">
                  <c:v>5.5300000000000002E-2</c:v>
                </c:pt>
                <c:pt idx="14">
                  <c:v>5.7500000000000002E-2</c:v>
                </c:pt>
                <c:pt idx="15">
                  <c:v>6.6000000000000003E-2</c:v>
                </c:pt>
                <c:pt idx="16">
                  <c:v>7.5700000000000003E-2</c:v>
                </c:pt>
                <c:pt idx="17">
                  <c:v>7.9399999999999998E-2</c:v>
                </c:pt>
                <c:pt idx="18">
                  <c:v>8.6999999999999994E-2</c:v>
                </c:pt>
                <c:pt idx="19">
                  <c:v>9.6699999999999994E-2</c:v>
                </c:pt>
                <c:pt idx="20">
                  <c:v>0.1085</c:v>
                </c:pt>
                <c:pt idx="21">
                  <c:v>0.1216</c:v>
                </c:pt>
                <c:pt idx="22">
                  <c:v>0.1381</c:v>
                </c:pt>
                <c:pt idx="23">
                  <c:v>0.14899999999999999</c:v>
                </c:pt>
                <c:pt idx="24">
                  <c:v>0.18090000000000001</c:v>
                </c:pt>
                <c:pt idx="25">
                  <c:v>0.21060000000000001</c:v>
                </c:pt>
                <c:pt idx="26">
                  <c:v>0.24479999999999999</c:v>
                </c:pt>
                <c:pt idx="27">
                  <c:v>0.26179999999999998</c:v>
                </c:pt>
                <c:pt idx="28">
                  <c:v>0.28760000000000002</c:v>
                </c:pt>
                <c:pt idx="29">
                  <c:v>0.33300000000000002</c:v>
                </c:pt>
                <c:pt idx="30">
                  <c:v>0.38590000000000002</c:v>
                </c:pt>
                <c:pt idx="31">
                  <c:v>0.45</c:v>
                </c:pt>
                <c:pt idx="32">
                  <c:v>0.51229999999999998</c:v>
                </c:pt>
                <c:pt idx="33">
                  <c:v>0.59730000000000005</c:v>
                </c:pt>
                <c:pt idx="34">
                  <c:v>0.69210000000000005</c:v>
                </c:pt>
                <c:pt idx="35">
                  <c:v>0.83460000000000001</c:v>
                </c:pt>
                <c:pt idx="36">
                  <c:v>0.93730000000000002</c:v>
                </c:pt>
                <c:pt idx="37">
                  <c:v>1.0878000000000001</c:v>
                </c:pt>
                <c:pt idx="38">
                  <c:v>1.2934000000000001</c:v>
                </c:pt>
                <c:pt idx="39">
                  <c:v>1.5059</c:v>
                </c:pt>
                <c:pt idx="40">
                  <c:v>1.7402</c:v>
                </c:pt>
                <c:pt idx="41">
                  <c:v>1.9515</c:v>
                </c:pt>
                <c:pt idx="42">
                  <c:v>2.1775000000000002</c:v>
                </c:pt>
                <c:pt idx="43">
                  <c:v>2.4245000000000001</c:v>
                </c:pt>
                <c:pt idx="44">
                  <c:v>2.7682000000000002</c:v>
                </c:pt>
                <c:pt idx="45">
                  <c:v>3.1213000000000002</c:v>
                </c:pt>
                <c:pt idx="46">
                  <c:v>3.4952000000000001</c:v>
                </c:pt>
                <c:pt idx="47">
                  <c:v>3.8580000000000001</c:v>
                </c:pt>
                <c:pt idx="48">
                  <c:v>4.1593999999999998</c:v>
                </c:pt>
                <c:pt idx="49">
                  <c:v>4.4842000000000004</c:v>
                </c:pt>
                <c:pt idx="50">
                  <c:v>4.7606000000000002</c:v>
                </c:pt>
                <c:pt idx="51">
                  <c:v>5.1234000000000002</c:v>
                </c:pt>
                <c:pt idx="52">
                  <c:v>5.3727999999999998</c:v>
                </c:pt>
                <c:pt idx="53">
                  <c:v>5.7525000000000004</c:v>
                </c:pt>
              </c:numCache>
            </c:numRef>
          </c:val>
          <c:extLst>
            <c:ext xmlns:c16="http://schemas.microsoft.com/office/drawing/2014/chart" uri="{C3380CC4-5D6E-409C-BE32-E72D297353CC}">
              <c16:uniqueId val="{00000001-6D28-4C6D-AD3E-CC50C581185F}"/>
            </c:ext>
          </c:extLst>
        </c:ser>
        <c:dLbls>
          <c:showLegendKey val="0"/>
          <c:showVal val="0"/>
          <c:showCatName val="0"/>
          <c:showSerName val="0"/>
          <c:showPercent val="0"/>
          <c:showBubbleSize val="0"/>
        </c:dLbls>
        <c:gapWidth val="0"/>
        <c:overlap val="100"/>
        <c:axId val="234372720"/>
        <c:axId val="234373112"/>
      </c:barChart>
      <c:catAx>
        <c:axId val="234372720"/>
        <c:scaling>
          <c:orientation val="minMax"/>
        </c:scaling>
        <c:delete val="0"/>
        <c:axPos val="b"/>
        <c:numFmt formatCode="General" sourceLinked="1"/>
        <c:majorTickMark val="none"/>
        <c:minorTickMark val="none"/>
        <c:tickLblPos val="nextTo"/>
        <c:spPr>
          <a:ln w="19050"/>
        </c:spPr>
        <c:txPr>
          <a:bodyPr rot="0"/>
          <a:lstStyle/>
          <a:p>
            <a:pPr>
              <a:defRPr kern="1200" baseline="0">
                <a:latin typeface="Arial"/>
                <a:ea typeface="ＭＳ Ｐゴシック"/>
              </a:defRPr>
            </a:pPr>
            <a:endParaRPr lang="ja-JP"/>
          </a:p>
        </c:txPr>
        <c:crossAx val="234373112"/>
        <c:crosses val="autoZero"/>
        <c:auto val="1"/>
        <c:lblAlgn val="ctr"/>
        <c:lblOffset val="100"/>
        <c:tickLblSkip val="1"/>
        <c:tickMarkSkip val="1"/>
        <c:noMultiLvlLbl val="0"/>
      </c:catAx>
      <c:valAx>
        <c:axId val="234373112"/>
        <c:scaling>
          <c:orientation val="minMax"/>
        </c:scaling>
        <c:delete val="0"/>
        <c:axPos val="l"/>
        <c:majorGridlines>
          <c:spPr>
            <a:ln>
              <a:solidFill>
                <a:schemeClr val="bg1">
                  <a:lumMod val="50000"/>
                  <a:lumOff val="50000"/>
                </a:schemeClr>
              </a:solidFill>
            </a:ln>
          </c:spPr>
        </c:majorGridlines>
        <c:numFmt formatCode="General" sourceLinked="1"/>
        <c:majorTickMark val="out"/>
        <c:minorTickMark val="none"/>
        <c:tickLblPos val="nextTo"/>
        <c:spPr>
          <a:ln w="19050"/>
        </c:spPr>
        <c:crossAx val="234372720"/>
        <c:crosses val="autoZero"/>
        <c:crossBetween val="between"/>
      </c:valAx>
    </c:plotArea>
    <c:legend>
      <c:legendPos val="r"/>
      <c:legendEntry>
        <c:idx val="0"/>
        <c:txPr>
          <a:bodyPr/>
          <a:lstStyle/>
          <a:p>
            <a:pPr>
              <a:defRPr baseline="0">
                <a:solidFill>
                  <a:srgbClr val="FF0000"/>
                </a:solidFill>
              </a:defRPr>
            </a:pPr>
            <a:endParaRPr lang="ja-JP"/>
          </a:p>
        </c:txPr>
      </c:legendEntry>
      <c:legendEntry>
        <c:idx val="1"/>
        <c:txPr>
          <a:bodyPr/>
          <a:lstStyle/>
          <a:p>
            <a:pPr>
              <a:defRPr baseline="0">
                <a:solidFill>
                  <a:srgbClr val="FFFF00"/>
                </a:solidFill>
              </a:defRPr>
            </a:pPr>
            <a:endParaRPr lang="ja-JP"/>
          </a:p>
        </c:txPr>
      </c:legendEntry>
      <c:layout>
        <c:manualLayout>
          <c:xMode val="edge"/>
          <c:yMode val="edge"/>
          <c:x val="0.16664825478656001"/>
          <c:y val="0.21131591629698601"/>
          <c:w val="0.11365841663505299"/>
          <c:h val="0.15687673104591199"/>
        </c:manualLayout>
      </c:layout>
      <c:overlay val="1"/>
      <c:spPr>
        <a:solidFill>
          <a:srgbClr val="000000"/>
        </a:solidFill>
      </c:spPr>
    </c:legend>
    <c:plotVisOnly val="1"/>
    <c:dispBlanksAs val="gap"/>
    <c:showDLblsOverMax val="0"/>
  </c:chart>
  <c:txPr>
    <a:bodyPr/>
    <a:lstStyle/>
    <a:p>
      <a:pPr>
        <a:defRPr sz="1800"/>
      </a:pPr>
      <a:endParaRPr lang="ja-JP"/>
    </a:p>
  </c:txPr>
  <c:externalData r:id="rId1">
    <c:autoUpdate val="0"/>
  </c:externalData>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ja-JP" altLang="en-US"/>
              <a:t>マスター タイトルの書式設定</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FE5FED4-034E-46D4-BD6D-DB07D42B7C7E}" type="datetimeFigureOut">
              <a:rPr kumimoji="1" lang="ja-JP" altLang="en-US" smtClean="0"/>
              <a:t>2019/10/18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996C8B-CA02-40AA-9453-88C4E6D399F1}" type="slidenum">
              <a:rPr kumimoji="1" lang="ja-JP" altLang="en-US" smtClean="0"/>
              <a:t>‹#›</a:t>
            </a:fld>
            <a:endParaRPr kumimoji="1" lang="ja-JP" altLang="en-US"/>
          </a:p>
        </p:txBody>
      </p:sp>
    </p:spTree>
    <p:extLst>
      <p:ext uri="{BB962C8B-B14F-4D97-AF65-F5344CB8AC3E}">
        <p14:creationId xmlns:p14="http://schemas.microsoft.com/office/powerpoint/2010/main" val="3973491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FE5FED4-034E-46D4-BD6D-DB07D42B7C7E}" type="datetimeFigureOut">
              <a:rPr kumimoji="1" lang="ja-JP" altLang="en-US" smtClean="0"/>
              <a:t>2019/10/18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C996C8B-CA02-40AA-9453-88C4E6D399F1}" type="slidenum">
              <a:rPr kumimoji="1" lang="ja-JP" altLang="en-US" smtClean="0"/>
              <a:t>‹#›</a:t>
            </a:fld>
            <a:endParaRPr kumimoji="1" lang="ja-JP" altLang="en-US"/>
          </a:p>
        </p:txBody>
      </p:sp>
    </p:spTree>
    <p:extLst>
      <p:ext uri="{BB962C8B-B14F-4D97-AF65-F5344CB8AC3E}">
        <p14:creationId xmlns:p14="http://schemas.microsoft.com/office/powerpoint/2010/main" val="571222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FE5FED4-034E-46D4-BD6D-DB07D42B7C7E}" type="datetimeFigureOut">
              <a:rPr kumimoji="1" lang="ja-JP" altLang="en-US" smtClean="0"/>
              <a:t>2019/10/18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C996C8B-CA02-40AA-9453-88C4E6D399F1}" type="slidenum">
              <a:rPr kumimoji="1" lang="ja-JP" altLang="en-US" smtClean="0"/>
              <a:t>‹#›</a:t>
            </a:fld>
            <a:endParaRPr kumimoji="1" lang="ja-JP" altLang="en-US"/>
          </a:p>
        </p:txBody>
      </p:sp>
    </p:spTree>
    <p:extLst>
      <p:ext uri="{BB962C8B-B14F-4D97-AF65-F5344CB8AC3E}">
        <p14:creationId xmlns:p14="http://schemas.microsoft.com/office/powerpoint/2010/main" val="2597745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FE5FED4-034E-46D4-BD6D-DB07D42B7C7E}" type="datetimeFigureOut">
              <a:rPr kumimoji="1" lang="ja-JP" altLang="en-US" smtClean="0"/>
              <a:t>2019/10/18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C996C8B-CA02-40AA-9453-88C4E6D399F1}" type="slidenum">
              <a:rPr kumimoji="1" lang="ja-JP" altLang="en-US" smtClean="0"/>
              <a:t>‹#›</a:t>
            </a:fld>
            <a:endParaRPr kumimoji="1" lang="ja-JP" alt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41050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FE5FED4-034E-46D4-BD6D-DB07D42B7C7E}" type="datetimeFigureOut">
              <a:rPr kumimoji="1" lang="ja-JP" altLang="en-US" smtClean="0"/>
              <a:t>2019/10/18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C996C8B-CA02-40AA-9453-88C4E6D399F1}" type="slidenum">
              <a:rPr kumimoji="1" lang="ja-JP" altLang="en-US" smtClean="0"/>
              <a:t>‹#›</a:t>
            </a:fld>
            <a:endParaRPr kumimoji="1" lang="ja-JP" altLang="en-US"/>
          </a:p>
        </p:txBody>
      </p:sp>
    </p:spTree>
    <p:extLst>
      <p:ext uri="{BB962C8B-B14F-4D97-AF65-F5344CB8AC3E}">
        <p14:creationId xmlns:p14="http://schemas.microsoft.com/office/powerpoint/2010/main" val="2635001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1FE5FED4-034E-46D4-BD6D-DB07D42B7C7E}" type="datetimeFigureOut">
              <a:rPr kumimoji="1" lang="ja-JP" altLang="en-US" smtClean="0"/>
              <a:t>2019/10/18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C996C8B-CA02-40AA-9453-88C4E6D399F1}" type="slidenum">
              <a:rPr kumimoji="1" lang="ja-JP" altLang="en-US" smtClean="0"/>
              <a:t>‹#›</a:t>
            </a:fld>
            <a:endParaRPr kumimoji="1" lang="ja-JP" altLang="en-US"/>
          </a:p>
        </p:txBody>
      </p:sp>
    </p:spTree>
    <p:extLst>
      <p:ext uri="{BB962C8B-B14F-4D97-AF65-F5344CB8AC3E}">
        <p14:creationId xmlns:p14="http://schemas.microsoft.com/office/powerpoint/2010/main" val="24015270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1FE5FED4-034E-46D4-BD6D-DB07D42B7C7E}" type="datetimeFigureOut">
              <a:rPr kumimoji="1" lang="ja-JP" altLang="en-US" smtClean="0"/>
              <a:t>2019/10/18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C996C8B-CA02-40AA-9453-88C4E6D399F1}" type="slidenum">
              <a:rPr kumimoji="1" lang="ja-JP" altLang="en-US" smtClean="0"/>
              <a:t>‹#›</a:t>
            </a:fld>
            <a:endParaRPr kumimoji="1" lang="ja-JP" altLang="en-US"/>
          </a:p>
        </p:txBody>
      </p:sp>
    </p:spTree>
    <p:extLst>
      <p:ext uri="{BB962C8B-B14F-4D97-AF65-F5344CB8AC3E}">
        <p14:creationId xmlns:p14="http://schemas.microsoft.com/office/powerpoint/2010/main" val="3373031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FE5FED4-034E-46D4-BD6D-DB07D42B7C7E}" type="datetimeFigureOut">
              <a:rPr kumimoji="1" lang="ja-JP" altLang="en-US" smtClean="0"/>
              <a:t>2019/10/18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996C8B-CA02-40AA-9453-88C4E6D399F1}" type="slidenum">
              <a:rPr kumimoji="1" lang="ja-JP" altLang="en-US" smtClean="0"/>
              <a:t>‹#›</a:t>
            </a:fld>
            <a:endParaRPr kumimoji="1" lang="ja-JP" altLang="en-US"/>
          </a:p>
        </p:txBody>
      </p:sp>
    </p:spTree>
    <p:extLst>
      <p:ext uri="{BB962C8B-B14F-4D97-AF65-F5344CB8AC3E}">
        <p14:creationId xmlns:p14="http://schemas.microsoft.com/office/powerpoint/2010/main" val="1194378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ja-JP" altLang="en-US"/>
              <a:t>マスター タイトルの書式設定</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FE5FED4-034E-46D4-BD6D-DB07D42B7C7E}" type="datetimeFigureOut">
              <a:rPr kumimoji="1" lang="ja-JP" altLang="en-US" smtClean="0"/>
              <a:t>2019/10/18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996C8B-CA02-40AA-9453-88C4E6D399F1}" type="slidenum">
              <a:rPr kumimoji="1" lang="ja-JP" altLang="en-US" smtClean="0"/>
              <a:t>‹#›</a:t>
            </a:fld>
            <a:endParaRPr kumimoji="1" lang="ja-JP" altLang="en-US"/>
          </a:p>
        </p:txBody>
      </p:sp>
    </p:spTree>
    <p:extLst>
      <p:ext uri="{BB962C8B-B14F-4D97-AF65-F5344CB8AC3E}">
        <p14:creationId xmlns:p14="http://schemas.microsoft.com/office/powerpoint/2010/main" val="16882040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9BC894A-C5C6-4E7A-85AA-5EF272E99765}" type="datetimeFigureOut">
              <a:rPr kumimoji="1" lang="ja-JP" altLang="en-US" smtClean="0"/>
              <a:t>2019/10/18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3D947E8-D4F1-43E7-AF57-BADAB755BFB7}" type="slidenum">
              <a:rPr kumimoji="1" lang="ja-JP" altLang="en-US" smtClean="0"/>
              <a:t>‹#›</a:t>
            </a:fld>
            <a:endParaRPr kumimoji="1" lang="ja-JP" altLang="en-US"/>
          </a:p>
        </p:txBody>
      </p:sp>
    </p:spTree>
    <p:extLst>
      <p:ext uri="{BB962C8B-B14F-4D97-AF65-F5344CB8AC3E}">
        <p14:creationId xmlns:p14="http://schemas.microsoft.com/office/powerpoint/2010/main" val="41650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FE5FED4-034E-46D4-BD6D-DB07D42B7C7E}" type="datetimeFigureOut">
              <a:rPr kumimoji="1" lang="ja-JP" altLang="en-US" smtClean="0"/>
              <a:t>2019/10/18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996C8B-CA02-40AA-9453-88C4E6D399F1}" type="slidenum">
              <a:rPr kumimoji="1" lang="ja-JP" altLang="en-US" smtClean="0"/>
              <a:t>‹#›</a:t>
            </a:fld>
            <a:endParaRPr kumimoji="1" lang="ja-JP" altLang="en-US"/>
          </a:p>
        </p:txBody>
      </p:sp>
    </p:spTree>
    <p:extLst>
      <p:ext uri="{BB962C8B-B14F-4D97-AF65-F5344CB8AC3E}">
        <p14:creationId xmlns:p14="http://schemas.microsoft.com/office/powerpoint/2010/main" val="609685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FE5FED4-034E-46D4-BD6D-DB07D42B7C7E}" type="datetimeFigureOut">
              <a:rPr kumimoji="1" lang="ja-JP" altLang="en-US" smtClean="0"/>
              <a:t>2019/10/18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996C8B-CA02-40AA-9453-88C4E6D399F1}" type="slidenum">
              <a:rPr kumimoji="1" lang="ja-JP" altLang="en-US" smtClean="0"/>
              <a:t>‹#›</a:t>
            </a:fld>
            <a:endParaRPr kumimoji="1" lang="ja-JP" altLang="en-US"/>
          </a:p>
        </p:txBody>
      </p:sp>
    </p:spTree>
    <p:extLst>
      <p:ext uri="{BB962C8B-B14F-4D97-AF65-F5344CB8AC3E}">
        <p14:creationId xmlns:p14="http://schemas.microsoft.com/office/powerpoint/2010/main" val="3821362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FE5FED4-034E-46D4-BD6D-DB07D42B7C7E}" type="datetimeFigureOut">
              <a:rPr kumimoji="1" lang="ja-JP" altLang="en-US" smtClean="0"/>
              <a:t>2019/10/18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C996C8B-CA02-40AA-9453-88C4E6D399F1}" type="slidenum">
              <a:rPr kumimoji="1" lang="ja-JP" altLang="en-US" smtClean="0"/>
              <a:t>‹#›</a:t>
            </a:fld>
            <a:endParaRPr kumimoji="1" lang="ja-JP" altLang="en-US"/>
          </a:p>
        </p:txBody>
      </p:sp>
    </p:spTree>
    <p:extLst>
      <p:ext uri="{BB962C8B-B14F-4D97-AF65-F5344CB8AC3E}">
        <p14:creationId xmlns:p14="http://schemas.microsoft.com/office/powerpoint/2010/main" val="3462466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Content Placeholder 3"/>
          <p:cNvSpPr>
            <a:spLocks noGrp="1"/>
          </p:cNvSpPr>
          <p:nvPr>
            <p:ph sz="quarter" idx="13"/>
          </p:nvPr>
        </p:nvSpPr>
        <p:spPr>
          <a:xfrm>
            <a:off x="913774" y="3051012"/>
            <a:ext cx="5106027" cy="27401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3" name="Content Placeholder 5"/>
          <p:cNvSpPr>
            <a:spLocks noGrp="1"/>
          </p:cNvSpPr>
          <p:nvPr>
            <p:ph sz="quarter" idx="14"/>
          </p:nvPr>
        </p:nvSpPr>
        <p:spPr>
          <a:xfrm>
            <a:off x="6172200" y="3051012"/>
            <a:ext cx="5105401" cy="27401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FE5FED4-034E-46D4-BD6D-DB07D42B7C7E}" type="datetimeFigureOut">
              <a:rPr kumimoji="1" lang="ja-JP" altLang="en-US" smtClean="0"/>
              <a:t>2019/10/18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C996C8B-CA02-40AA-9453-88C4E6D399F1}" type="slidenum">
              <a:rPr kumimoji="1" lang="ja-JP" altLang="en-US" smtClean="0"/>
              <a:t>‹#›</a:t>
            </a:fld>
            <a:endParaRPr kumimoji="1" lang="ja-JP" altLang="en-US"/>
          </a:p>
        </p:txBody>
      </p:sp>
    </p:spTree>
    <p:extLst>
      <p:ext uri="{BB962C8B-B14F-4D97-AF65-F5344CB8AC3E}">
        <p14:creationId xmlns:p14="http://schemas.microsoft.com/office/powerpoint/2010/main" val="3247558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FE5FED4-034E-46D4-BD6D-DB07D42B7C7E}" type="datetimeFigureOut">
              <a:rPr kumimoji="1" lang="ja-JP" altLang="en-US" smtClean="0"/>
              <a:t>2019/10/18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C996C8B-CA02-40AA-9453-88C4E6D399F1}" type="slidenum">
              <a:rPr kumimoji="1" lang="ja-JP" altLang="en-US" smtClean="0"/>
              <a:t>‹#›</a:t>
            </a:fld>
            <a:endParaRPr kumimoji="1" lang="ja-JP" altLang="en-US"/>
          </a:p>
        </p:txBody>
      </p:sp>
    </p:spTree>
    <p:extLst>
      <p:ext uri="{BB962C8B-B14F-4D97-AF65-F5344CB8AC3E}">
        <p14:creationId xmlns:p14="http://schemas.microsoft.com/office/powerpoint/2010/main" val="897470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1FE5FED4-034E-46D4-BD6D-DB07D42B7C7E}" type="datetimeFigureOut">
              <a:rPr kumimoji="1" lang="ja-JP" altLang="en-US" smtClean="0"/>
              <a:t>2019/10/18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C996C8B-CA02-40AA-9453-88C4E6D399F1}" type="slidenum">
              <a:rPr kumimoji="1" lang="ja-JP" altLang="en-US" smtClean="0"/>
              <a:t>‹#›</a:t>
            </a:fld>
            <a:endParaRPr kumimoji="1" lang="ja-JP" altLang="en-US"/>
          </a:p>
        </p:txBody>
      </p:sp>
    </p:spTree>
    <p:extLst>
      <p:ext uri="{BB962C8B-B14F-4D97-AF65-F5344CB8AC3E}">
        <p14:creationId xmlns:p14="http://schemas.microsoft.com/office/powerpoint/2010/main" val="3200405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ja-JP" altLang="en-US"/>
              <a:t>マスター タイトルの書式設定</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FE5FED4-034E-46D4-BD6D-DB07D42B7C7E}" type="datetimeFigureOut">
              <a:rPr kumimoji="1" lang="ja-JP" altLang="en-US" smtClean="0"/>
              <a:t>2019/10/18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C996C8B-CA02-40AA-9453-88C4E6D399F1}" type="slidenum">
              <a:rPr kumimoji="1" lang="ja-JP" altLang="en-US" smtClean="0"/>
              <a:t>‹#›</a:t>
            </a:fld>
            <a:endParaRPr kumimoji="1" lang="ja-JP" altLang="en-US"/>
          </a:p>
        </p:txBody>
      </p:sp>
    </p:spTree>
    <p:extLst>
      <p:ext uri="{BB962C8B-B14F-4D97-AF65-F5344CB8AC3E}">
        <p14:creationId xmlns:p14="http://schemas.microsoft.com/office/powerpoint/2010/main" val="389068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FE5FED4-034E-46D4-BD6D-DB07D42B7C7E}" type="datetimeFigureOut">
              <a:rPr kumimoji="1" lang="ja-JP" altLang="en-US" smtClean="0"/>
              <a:t>2019/10/18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C996C8B-CA02-40AA-9453-88C4E6D399F1}" type="slidenum">
              <a:rPr kumimoji="1" lang="ja-JP" altLang="en-US" smtClean="0"/>
              <a:t>‹#›</a:t>
            </a:fld>
            <a:endParaRPr kumimoji="1" lang="ja-JP" altLang="en-US"/>
          </a:p>
        </p:txBody>
      </p:sp>
    </p:spTree>
    <p:extLst>
      <p:ext uri="{BB962C8B-B14F-4D97-AF65-F5344CB8AC3E}">
        <p14:creationId xmlns:p14="http://schemas.microsoft.com/office/powerpoint/2010/main" val="1228672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1FE5FED4-034E-46D4-BD6D-DB07D42B7C7E}" type="datetimeFigureOut">
              <a:rPr kumimoji="1" lang="ja-JP" altLang="en-US" smtClean="0"/>
              <a:t>2019/10/18</a:t>
            </a:fld>
            <a:endParaRPr kumimoji="1" lang="ja-JP" alt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kumimoji="1" lang="ja-JP" alt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7C996C8B-CA02-40AA-9453-88C4E6D399F1}" type="slidenum">
              <a:rPr kumimoji="1" lang="ja-JP" altLang="en-US" smtClean="0"/>
              <a:t>‹#›</a:t>
            </a:fld>
            <a:endParaRPr kumimoji="1" lang="ja-JP" altLang="en-US"/>
          </a:p>
        </p:txBody>
      </p:sp>
    </p:spTree>
    <p:extLst>
      <p:ext uri="{BB962C8B-B14F-4D97-AF65-F5344CB8AC3E}">
        <p14:creationId xmlns:p14="http://schemas.microsoft.com/office/powerpoint/2010/main" val="4041006407"/>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 id="2147483996" r:id="rId12"/>
    <p:sldLayoutId id="2147483997" r:id="rId13"/>
    <p:sldLayoutId id="2147483998" r:id="rId14"/>
    <p:sldLayoutId id="2147483999" r:id="rId15"/>
    <p:sldLayoutId id="2147484000" r:id="rId16"/>
    <p:sldLayoutId id="2147484001" r:id="rId17"/>
    <p:sldLayoutId id="2147484002" r:id="rId18"/>
  </p:sldLayoutIdLst>
  <p:txStyles>
    <p:title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kumimoji="1"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kumimoji="1"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kumimoji="1"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01DBE1-EAF4-48F5-ACFF-594616BA1C0A}"/>
              </a:ext>
            </a:extLst>
          </p:cNvPr>
          <p:cNvSpPr>
            <a:spLocks noGrp="1"/>
          </p:cNvSpPr>
          <p:nvPr>
            <p:ph type="ctrTitle"/>
          </p:nvPr>
        </p:nvSpPr>
        <p:spPr/>
        <p:txBody>
          <a:bodyPr/>
          <a:lstStyle/>
          <a:p>
            <a:r>
              <a:rPr lang="ja-JP" altLang="ja-JP" u="sng" dirty="0"/>
              <a:t>笑顔で</a:t>
            </a:r>
            <a:r>
              <a:rPr lang="en-US" altLang="ja-JP" u="sng" dirty="0"/>
              <a:t>SERVICE</a:t>
            </a:r>
            <a:r>
              <a:rPr lang="ja-JP" altLang="en-US" dirty="0"/>
              <a:t>　</a:t>
            </a:r>
            <a:r>
              <a:rPr lang="ja-JP" altLang="ja-JP" dirty="0"/>
              <a:t>をするために</a:t>
            </a:r>
            <a:br>
              <a:rPr lang="ja-JP" altLang="ja-JP" dirty="0"/>
            </a:br>
            <a:endParaRPr kumimoji="1" lang="ja-JP" altLang="en-US" dirty="0"/>
          </a:p>
        </p:txBody>
      </p:sp>
      <p:sp>
        <p:nvSpPr>
          <p:cNvPr id="3" name="字幕 2">
            <a:extLst>
              <a:ext uri="{FF2B5EF4-FFF2-40B4-BE49-F238E27FC236}">
                <a16:creationId xmlns:a16="http://schemas.microsoft.com/office/drawing/2014/main" id="{6D12D1E9-68FC-4079-89A4-68FF75569796}"/>
              </a:ext>
            </a:extLst>
          </p:cNvPr>
          <p:cNvSpPr>
            <a:spLocks noGrp="1"/>
          </p:cNvSpPr>
          <p:nvPr>
            <p:ph type="subTitle" idx="1"/>
          </p:nvPr>
        </p:nvSpPr>
        <p:spPr>
          <a:xfrm>
            <a:off x="838899" y="3886200"/>
            <a:ext cx="10519795" cy="2137095"/>
          </a:xfrm>
          <a:effectLst>
            <a:softEdge rad="63500"/>
          </a:effectLst>
        </p:spPr>
        <p:txBody>
          <a:bodyPr>
            <a:noAutofit/>
          </a:bodyPr>
          <a:lstStyle/>
          <a:p>
            <a:r>
              <a:rPr kumimoji="1" lang="en-US" altLang="ja-JP" sz="2800" dirty="0">
                <a:solidFill>
                  <a:srgbClr val="002060"/>
                </a:solidFill>
              </a:rPr>
              <a:t>2019-20</a:t>
            </a:r>
            <a:r>
              <a:rPr kumimoji="1" lang="ja-JP" altLang="en-US" sz="2800" dirty="0">
                <a:solidFill>
                  <a:srgbClr val="002060"/>
                </a:solidFill>
              </a:rPr>
              <a:t>年度　</a:t>
            </a:r>
            <a:r>
              <a:rPr kumimoji="1" lang="en-US" altLang="ja-JP" sz="2800" dirty="0">
                <a:solidFill>
                  <a:srgbClr val="002060"/>
                </a:solidFill>
              </a:rPr>
              <a:t>2690</a:t>
            </a:r>
            <a:r>
              <a:rPr kumimoji="1" lang="ja-JP" altLang="en-US" sz="2800" dirty="0">
                <a:solidFill>
                  <a:srgbClr val="002060"/>
                </a:solidFill>
              </a:rPr>
              <a:t>地区研修リーダー</a:t>
            </a:r>
            <a:endParaRPr kumimoji="1" lang="en-US" altLang="ja-JP" sz="2800" dirty="0">
              <a:solidFill>
                <a:srgbClr val="002060"/>
              </a:solidFill>
            </a:endParaRPr>
          </a:p>
          <a:p>
            <a:r>
              <a:rPr kumimoji="1" lang="ja-JP" altLang="en-US" sz="2800" dirty="0">
                <a:solidFill>
                  <a:srgbClr val="002060"/>
                </a:solidFill>
              </a:rPr>
              <a:t>ポリオ根絶地域コーディネーター　（</a:t>
            </a:r>
            <a:r>
              <a:rPr kumimoji="1" lang="en-US" altLang="ja-JP" sz="2800" dirty="0">
                <a:solidFill>
                  <a:srgbClr val="002060"/>
                </a:solidFill>
              </a:rPr>
              <a:t>2014-15</a:t>
            </a:r>
            <a:r>
              <a:rPr kumimoji="1" lang="ja-JP" altLang="en-US" sz="2800" dirty="0">
                <a:solidFill>
                  <a:srgbClr val="002060"/>
                </a:solidFill>
              </a:rPr>
              <a:t>年度地区ガバナー）</a:t>
            </a:r>
            <a:endParaRPr kumimoji="1" lang="en-US" altLang="ja-JP" sz="2800" dirty="0">
              <a:solidFill>
                <a:srgbClr val="002060"/>
              </a:solidFill>
            </a:endParaRPr>
          </a:p>
          <a:p>
            <a:r>
              <a:rPr lang="ja-JP" altLang="en-US" sz="2800" dirty="0">
                <a:solidFill>
                  <a:srgbClr val="002060"/>
                </a:solidFill>
              </a:rPr>
              <a:t>松本祐二（益田西ＲＣ）</a:t>
            </a:r>
            <a:endParaRPr kumimoji="1" lang="ja-JP" altLang="en-US" sz="2800" dirty="0">
              <a:solidFill>
                <a:srgbClr val="002060"/>
              </a:solidFill>
            </a:endParaRPr>
          </a:p>
        </p:txBody>
      </p:sp>
      <p:pic>
        <p:nvPicPr>
          <p:cNvPr id="4" name="Picture 5">
            <a:extLst>
              <a:ext uri="{FF2B5EF4-FFF2-40B4-BE49-F238E27FC236}">
                <a16:creationId xmlns:a16="http://schemas.microsoft.com/office/drawing/2014/main" id="{3188112C-3BBA-477E-BFA7-569BD85DA3A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35402" y="181764"/>
            <a:ext cx="1406223" cy="52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4">
            <a:extLst>
              <a:ext uri="{FF2B5EF4-FFF2-40B4-BE49-F238E27FC236}">
                <a16:creationId xmlns:a16="http://schemas.microsoft.com/office/drawing/2014/main" id="{901FABE2-B95E-4961-AC11-E54EADAB143F}"/>
              </a:ext>
            </a:extLst>
          </p:cNvPr>
          <p:cNvPicPr>
            <a:picLocks noChangeAspect="1"/>
          </p:cNvPicPr>
          <p:nvPr/>
        </p:nvPicPr>
        <p:blipFill>
          <a:blip r:embed="rId3"/>
          <a:stretch>
            <a:fillRect/>
          </a:stretch>
        </p:blipFill>
        <p:spPr>
          <a:xfrm>
            <a:off x="66135" y="5827265"/>
            <a:ext cx="1242548" cy="980813"/>
          </a:xfrm>
          <a:prstGeom prst="rect">
            <a:avLst/>
          </a:prstGeom>
          <a:ln>
            <a:solidFill>
              <a:srgbClr val="E3F3F9"/>
            </a:solidFill>
          </a:ln>
          <a:effectLst>
            <a:softEdge rad="63500"/>
          </a:effectLst>
        </p:spPr>
        <p:style>
          <a:lnRef idx="0">
            <a:scrgbClr r="0" g="0" b="0"/>
          </a:lnRef>
          <a:fillRef idx="1001">
            <a:schemeClr val="lt2"/>
          </a:fillRef>
          <a:effectRef idx="0">
            <a:scrgbClr r="0" g="0" b="0"/>
          </a:effectRef>
          <a:fontRef idx="major"/>
        </p:style>
      </p:pic>
    </p:spTree>
    <p:extLst>
      <p:ext uri="{BB962C8B-B14F-4D97-AF65-F5344CB8AC3E}">
        <p14:creationId xmlns:p14="http://schemas.microsoft.com/office/powerpoint/2010/main" val="2038402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42514AB-A35E-46E5-BE48-821F958BB288}"/>
              </a:ext>
            </a:extLst>
          </p:cNvPr>
          <p:cNvPicPr>
            <a:picLocks noChangeAspect="1"/>
          </p:cNvPicPr>
          <p:nvPr/>
        </p:nvPicPr>
        <p:blipFill>
          <a:blip r:embed="rId2"/>
          <a:stretch>
            <a:fillRect/>
          </a:stretch>
        </p:blipFill>
        <p:spPr>
          <a:xfrm>
            <a:off x="-366636" y="895740"/>
            <a:ext cx="13090594" cy="4928486"/>
          </a:xfrm>
          <a:prstGeom prst="rect">
            <a:avLst/>
          </a:prstGeom>
        </p:spPr>
      </p:pic>
      <p:pic>
        <p:nvPicPr>
          <p:cNvPr id="3" name="図 2">
            <a:extLst>
              <a:ext uri="{FF2B5EF4-FFF2-40B4-BE49-F238E27FC236}">
                <a16:creationId xmlns:a16="http://schemas.microsoft.com/office/drawing/2014/main" id="{F8DDA6E5-0A5F-4F53-9047-1D046802C9C2}"/>
              </a:ext>
            </a:extLst>
          </p:cNvPr>
          <p:cNvPicPr>
            <a:picLocks noChangeAspect="1"/>
          </p:cNvPicPr>
          <p:nvPr/>
        </p:nvPicPr>
        <p:blipFill>
          <a:blip r:embed="rId3"/>
          <a:stretch>
            <a:fillRect/>
          </a:stretch>
        </p:blipFill>
        <p:spPr>
          <a:xfrm>
            <a:off x="66135" y="5827265"/>
            <a:ext cx="1242548" cy="980813"/>
          </a:xfrm>
          <a:prstGeom prst="rect">
            <a:avLst/>
          </a:prstGeom>
          <a:ln>
            <a:solidFill>
              <a:srgbClr val="E3F3F9"/>
            </a:solidFill>
          </a:ln>
          <a:effectLst>
            <a:softEdge rad="63500"/>
          </a:effectLst>
        </p:spPr>
        <p:style>
          <a:lnRef idx="0">
            <a:scrgbClr r="0" g="0" b="0"/>
          </a:lnRef>
          <a:fillRef idx="1001">
            <a:schemeClr val="lt2"/>
          </a:fillRef>
          <a:effectRef idx="0">
            <a:scrgbClr r="0" g="0" b="0"/>
          </a:effectRef>
          <a:fontRef idx="major"/>
        </p:style>
      </p:pic>
      <p:pic>
        <p:nvPicPr>
          <p:cNvPr id="4" name="Picture 5">
            <a:extLst>
              <a:ext uri="{FF2B5EF4-FFF2-40B4-BE49-F238E27FC236}">
                <a16:creationId xmlns:a16="http://schemas.microsoft.com/office/drawing/2014/main" id="{067390C2-CACD-48DA-9E91-A280A25FF5A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10047" y="181946"/>
            <a:ext cx="1406223" cy="52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0041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04859A-6EF3-4A92-9727-C6CD864C6C5A}"/>
              </a:ext>
            </a:extLst>
          </p:cNvPr>
          <p:cNvSpPr>
            <a:spLocks noGrp="1"/>
          </p:cNvSpPr>
          <p:nvPr>
            <p:ph type="title"/>
          </p:nvPr>
        </p:nvSpPr>
        <p:spPr>
          <a:xfrm>
            <a:off x="838275" y="195322"/>
            <a:ext cx="10364451" cy="547810"/>
          </a:xfrm>
        </p:spPr>
        <p:txBody>
          <a:bodyPr>
            <a:normAutofit fontScale="90000"/>
          </a:bodyPr>
          <a:lstStyle/>
          <a:p>
            <a:r>
              <a:rPr lang="ja-JP" altLang="en-US" dirty="0"/>
              <a:t>だまされてはいけない</a:t>
            </a:r>
            <a:endParaRPr kumimoji="1" lang="ja-JP" altLang="en-US" dirty="0"/>
          </a:p>
        </p:txBody>
      </p:sp>
      <p:pic>
        <p:nvPicPr>
          <p:cNvPr id="4" name="Picture 2">
            <a:extLst>
              <a:ext uri="{FF2B5EF4-FFF2-40B4-BE49-F238E27FC236}">
                <a16:creationId xmlns:a16="http://schemas.microsoft.com/office/drawing/2014/main" id="{74D22682-3860-41AD-B6D1-C4C41DB7A764}"/>
              </a:ext>
            </a:extLst>
          </p:cNvPr>
          <p:cNvPicPr preferRelativeResize="0">
            <a:picLocks noGrp="1" noChangeAspect="1" noChangeArrowheads="1"/>
          </p:cNvPicPr>
          <p:nvPr>
            <p:ph sz="quarter" idx="13"/>
          </p:nvPr>
        </p:nvPicPr>
        <p:blipFill>
          <a:blip r:embed="rId2"/>
          <a:srcRect/>
          <a:stretch>
            <a:fillRect/>
          </a:stretch>
        </p:blipFill>
        <p:spPr bwMode="auto">
          <a:xfrm>
            <a:off x="625931" y="1465752"/>
            <a:ext cx="5117295" cy="47867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図 4">
            <a:extLst>
              <a:ext uri="{FF2B5EF4-FFF2-40B4-BE49-F238E27FC236}">
                <a16:creationId xmlns:a16="http://schemas.microsoft.com/office/drawing/2014/main" id="{CF9F2326-A04F-44CE-948D-7B9199D4307C}"/>
              </a:ext>
            </a:extLst>
          </p:cNvPr>
          <p:cNvPicPr>
            <a:picLocks noChangeAspect="1"/>
          </p:cNvPicPr>
          <p:nvPr/>
        </p:nvPicPr>
        <p:blipFill>
          <a:blip r:embed="rId3"/>
          <a:stretch>
            <a:fillRect/>
          </a:stretch>
        </p:blipFill>
        <p:spPr>
          <a:xfrm>
            <a:off x="6015446" y="1157001"/>
            <a:ext cx="6176554" cy="5612914"/>
          </a:xfrm>
          <a:prstGeom prst="rect">
            <a:avLst/>
          </a:prstGeom>
        </p:spPr>
      </p:pic>
      <p:sp>
        <p:nvSpPr>
          <p:cNvPr id="7" name="テキスト ボックス 6">
            <a:extLst>
              <a:ext uri="{FF2B5EF4-FFF2-40B4-BE49-F238E27FC236}">
                <a16:creationId xmlns:a16="http://schemas.microsoft.com/office/drawing/2014/main" id="{750092ED-971B-4119-B6E0-3DAD0CA5CEE1}"/>
              </a:ext>
            </a:extLst>
          </p:cNvPr>
          <p:cNvSpPr txBox="1"/>
          <p:nvPr/>
        </p:nvSpPr>
        <p:spPr>
          <a:xfrm>
            <a:off x="1977006" y="743132"/>
            <a:ext cx="8086987" cy="800219"/>
          </a:xfrm>
          <a:prstGeom prst="rect">
            <a:avLst/>
          </a:prstGeom>
          <a:noFill/>
        </p:spPr>
        <p:txBody>
          <a:bodyPr wrap="square" rtlCol="0">
            <a:spAutoFit/>
          </a:bodyPr>
          <a:lstStyle/>
          <a:p>
            <a:r>
              <a:rPr lang="ja-JP" altLang="en-US" sz="2800" b="1" dirty="0">
                <a:solidFill>
                  <a:srgbClr val="FF0000"/>
                </a:solidFill>
                <a:effectLst>
                  <a:outerShdw blurRad="38100" dist="38100" dir="2700000" algn="tl">
                    <a:srgbClr val="000000">
                      <a:alpha val="43137"/>
                    </a:srgbClr>
                  </a:outerShdw>
                </a:effectLst>
              </a:rPr>
              <a:t>目の前の事実は、真実の極一部かもしれない</a:t>
            </a:r>
          </a:p>
          <a:p>
            <a:endParaRPr kumimoji="1" lang="ja-JP" altLang="en-US" dirty="0"/>
          </a:p>
        </p:txBody>
      </p:sp>
      <p:pic>
        <p:nvPicPr>
          <p:cNvPr id="6" name="Picture 5">
            <a:extLst>
              <a:ext uri="{FF2B5EF4-FFF2-40B4-BE49-F238E27FC236}">
                <a16:creationId xmlns:a16="http://schemas.microsoft.com/office/drawing/2014/main" id="{5A5FBFD3-6A61-4348-BCC9-C690E816335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10047" y="181946"/>
            <a:ext cx="1406223" cy="52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7">
            <a:extLst>
              <a:ext uri="{FF2B5EF4-FFF2-40B4-BE49-F238E27FC236}">
                <a16:creationId xmlns:a16="http://schemas.microsoft.com/office/drawing/2014/main" id="{30DA03A4-F791-437D-B710-C5D2063F1DA0}"/>
              </a:ext>
            </a:extLst>
          </p:cNvPr>
          <p:cNvPicPr>
            <a:picLocks noChangeAspect="1"/>
          </p:cNvPicPr>
          <p:nvPr/>
        </p:nvPicPr>
        <p:blipFill>
          <a:blip r:embed="rId5"/>
          <a:stretch>
            <a:fillRect/>
          </a:stretch>
        </p:blipFill>
        <p:spPr>
          <a:xfrm>
            <a:off x="66135" y="6085519"/>
            <a:ext cx="915377" cy="722559"/>
          </a:xfrm>
          <a:prstGeom prst="rect">
            <a:avLst/>
          </a:prstGeom>
          <a:ln>
            <a:solidFill>
              <a:srgbClr val="E3F3F9"/>
            </a:solidFill>
          </a:ln>
          <a:effectLst>
            <a:softEdge rad="63500"/>
          </a:effectLst>
        </p:spPr>
        <p:style>
          <a:lnRef idx="0">
            <a:scrgbClr r="0" g="0" b="0"/>
          </a:lnRef>
          <a:fillRef idx="1001">
            <a:schemeClr val="lt2"/>
          </a:fillRef>
          <a:effectRef idx="0">
            <a:scrgbClr r="0" g="0" b="0"/>
          </a:effectRef>
          <a:fontRef idx="major"/>
        </p:style>
      </p:pic>
    </p:spTree>
    <p:extLst>
      <p:ext uri="{BB962C8B-B14F-4D97-AF65-F5344CB8AC3E}">
        <p14:creationId xmlns:p14="http://schemas.microsoft.com/office/powerpoint/2010/main" val="57469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FB4479B-2A37-4100-9494-86E93E800F92}"/>
              </a:ext>
            </a:extLst>
          </p:cNvPr>
          <p:cNvPicPr>
            <a:picLocks noChangeAspect="1"/>
          </p:cNvPicPr>
          <p:nvPr/>
        </p:nvPicPr>
        <p:blipFill>
          <a:blip r:embed="rId2"/>
          <a:stretch>
            <a:fillRect/>
          </a:stretch>
        </p:blipFill>
        <p:spPr>
          <a:xfrm>
            <a:off x="1530252" y="22803"/>
            <a:ext cx="9131495" cy="6858000"/>
          </a:xfrm>
          <a:prstGeom prst="rect">
            <a:avLst/>
          </a:prstGeom>
        </p:spPr>
      </p:pic>
      <p:sp>
        <p:nvSpPr>
          <p:cNvPr id="4" name="テキスト ボックス 3">
            <a:extLst>
              <a:ext uri="{FF2B5EF4-FFF2-40B4-BE49-F238E27FC236}">
                <a16:creationId xmlns:a16="http://schemas.microsoft.com/office/drawing/2014/main" id="{ACCF68FA-8B98-4009-9BBB-81A326CC8B6E}"/>
              </a:ext>
            </a:extLst>
          </p:cNvPr>
          <p:cNvSpPr txBox="1"/>
          <p:nvPr/>
        </p:nvSpPr>
        <p:spPr>
          <a:xfrm>
            <a:off x="2172749" y="1234380"/>
            <a:ext cx="1870745" cy="276999"/>
          </a:xfrm>
          <a:prstGeom prst="rect">
            <a:avLst/>
          </a:prstGeom>
          <a:solidFill>
            <a:schemeClr val="bg1"/>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高血圧症</a:t>
            </a:r>
          </a:p>
        </p:txBody>
      </p:sp>
      <p:sp>
        <p:nvSpPr>
          <p:cNvPr id="5" name="テキスト ボックス 4">
            <a:extLst>
              <a:ext uri="{FF2B5EF4-FFF2-40B4-BE49-F238E27FC236}">
                <a16:creationId xmlns:a16="http://schemas.microsoft.com/office/drawing/2014/main" id="{4E769799-9EAF-42C4-9422-D103453DCC6C}"/>
              </a:ext>
            </a:extLst>
          </p:cNvPr>
          <p:cNvSpPr txBox="1"/>
          <p:nvPr/>
        </p:nvSpPr>
        <p:spPr>
          <a:xfrm>
            <a:off x="2495982" y="1480927"/>
            <a:ext cx="1547512" cy="276999"/>
          </a:xfrm>
          <a:prstGeom prst="rect">
            <a:avLst/>
          </a:prstGeom>
          <a:solidFill>
            <a:schemeClr val="bg1"/>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喫煙</a:t>
            </a:r>
          </a:p>
        </p:txBody>
      </p:sp>
      <p:sp>
        <p:nvSpPr>
          <p:cNvPr id="6" name="テキスト ボックス 5">
            <a:extLst>
              <a:ext uri="{FF2B5EF4-FFF2-40B4-BE49-F238E27FC236}">
                <a16:creationId xmlns:a16="http://schemas.microsoft.com/office/drawing/2014/main" id="{066A7D67-0BCD-443F-B30F-4387867985DF}"/>
              </a:ext>
            </a:extLst>
          </p:cNvPr>
          <p:cNvSpPr txBox="1"/>
          <p:nvPr/>
        </p:nvSpPr>
        <p:spPr>
          <a:xfrm>
            <a:off x="2495982" y="1735863"/>
            <a:ext cx="1547512" cy="276999"/>
          </a:xfrm>
          <a:prstGeom prst="rect">
            <a:avLst/>
          </a:prstGeom>
          <a:solidFill>
            <a:schemeClr val="bg1"/>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高血糖</a:t>
            </a:r>
          </a:p>
        </p:txBody>
      </p:sp>
      <p:sp>
        <p:nvSpPr>
          <p:cNvPr id="7" name="テキスト ボックス 6">
            <a:extLst>
              <a:ext uri="{FF2B5EF4-FFF2-40B4-BE49-F238E27FC236}">
                <a16:creationId xmlns:a16="http://schemas.microsoft.com/office/drawing/2014/main" id="{925FC96B-03E0-4D19-A331-A51C4B0FE4FA}"/>
              </a:ext>
            </a:extLst>
          </p:cNvPr>
          <p:cNvSpPr txBox="1"/>
          <p:nvPr/>
        </p:nvSpPr>
        <p:spPr>
          <a:xfrm>
            <a:off x="2495982" y="1990799"/>
            <a:ext cx="1547512" cy="276999"/>
          </a:xfrm>
          <a:prstGeom prst="rect">
            <a:avLst/>
          </a:prstGeom>
          <a:solidFill>
            <a:schemeClr val="bg1"/>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運動不足</a:t>
            </a:r>
          </a:p>
        </p:txBody>
      </p:sp>
      <p:sp>
        <p:nvSpPr>
          <p:cNvPr id="8" name="テキスト ボックス 7">
            <a:extLst>
              <a:ext uri="{FF2B5EF4-FFF2-40B4-BE49-F238E27FC236}">
                <a16:creationId xmlns:a16="http://schemas.microsoft.com/office/drawing/2014/main" id="{C429AFAE-0315-4F32-A6A8-AF8D975F70F4}"/>
              </a:ext>
            </a:extLst>
          </p:cNvPr>
          <p:cNvSpPr txBox="1"/>
          <p:nvPr/>
        </p:nvSpPr>
        <p:spPr>
          <a:xfrm>
            <a:off x="2172749" y="2245735"/>
            <a:ext cx="1870745" cy="276999"/>
          </a:xfrm>
          <a:prstGeom prst="rect">
            <a:avLst/>
          </a:prstGeom>
          <a:solidFill>
            <a:schemeClr val="bg1"/>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過体重　及び　肥満</a:t>
            </a:r>
          </a:p>
        </p:txBody>
      </p:sp>
      <p:sp>
        <p:nvSpPr>
          <p:cNvPr id="9" name="テキスト ボックス 8">
            <a:extLst>
              <a:ext uri="{FF2B5EF4-FFF2-40B4-BE49-F238E27FC236}">
                <a16:creationId xmlns:a16="http://schemas.microsoft.com/office/drawing/2014/main" id="{5F4CE615-5485-49DE-9AD1-969874346F9A}"/>
              </a:ext>
            </a:extLst>
          </p:cNvPr>
          <p:cNvSpPr txBox="1"/>
          <p:nvPr/>
        </p:nvSpPr>
        <p:spPr>
          <a:xfrm>
            <a:off x="2114026" y="2500670"/>
            <a:ext cx="1929468" cy="276999"/>
          </a:xfrm>
          <a:prstGeom prst="rect">
            <a:avLst/>
          </a:prstGeom>
          <a:solidFill>
            <a:schemeClr val="bg1"/>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高コレステロール血症</a:t>
            </a:r>
          </a:p>
        </p:txBody>
      </p:sp>
      <p:sp>
        <p:nvSpPr>
          <p:cNvPr id="10" name="テキスト ボックス 9">
            <a:extLst>
              <a:ext uri="{FF2B5EF4-FFF2-40B4-BE49-F238E27FC236}">
                <a16:creationId xmlns:a16="http://schemas.microsoft.com/office/drawing/2014/main" id="{7605FA58-D30F-42BB-B4F2-816893364D20}"/>
              </a:ext>
            </a:extLst>
          </p:cNvPr>
          <p:cNvSpPr txBox="1"/>
          <p:nvPr/>
        </p:nvSpPr>
        <p:spPr>
          <a:xfrm>
            <a:off x="2495982" y="2755606"/>
            <a:ext cx="1547512" cy="276999"/>
          </a:xfrm>
          <a:prstGeom prst="rect">
            <a:avLst/>
          </a:prstGeom>
          <a:solidFill>
            <a:schemeClr val="bg1"/>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危険な性交</a:t>
            </a:r>
          </a:p>
        </p:txBody>
      </p:sp>
      <p:sp>
        <p:nvSpPr>
          <p:cNvPr id="11" name="テキスト ボックス 10">
            <a:extLst>
              <a:ext uri="{FF2B5EF4-FFF2-40B4-BE49-F238E27FC236}">
                <a16:creationId xmlns:a16="http://schemas.microsoft.com/office/drawing/2014/main" id="{B5EDC42A-24C7-499F-BB69-28BFE7950A5C}"/>
              </a:ext>
            </a:extLst>
          </p:cNvPr>
          <p:cNvSpPr txBox="1"/>
          <p:nvPr/>
        </p:nvSpPr>
        <p:spPr>
          <a:xfrm>
            <a:off x="2495982" y="3010542"/>
            <a:ext cx="1547512" cy="276999"/>
          </a:xfrm>
          <a:prstGeom prst="rect">
            <a:avLst/>
          </a:prstGeom>
          <a:solidFill>
            <a:schemeClr val="bg1"/>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アルコール多飲</a:t>
            </a:r>
          </a:p>
        </p:txBody>
      </p:sp>
      <p:sp>
        <p:nvSpPr>
          <p:cNvPr id="12" name="テキスト ボックス 11">
            <a:extLst>
              <a:ext uri="{FF2B5EF4-FFF2-40B4-BE49-F238E27FC236}">
                <a16:creationId xmlns:a16="http://schemas.microsoft.com/office/drawing/2014/main" id="{C110E58A-204E-4F95-9B25-5F668D43F6E1}"/>
              </a:ext>
            </a:extLst>
          </p:cNvPr>
          <p:cNvSpPr txBox="1"/>
          <p:nvPr/>
        </p:nvSpPr>
        <p:spPr>
          <a:xfrm>
            <a:off x="2495982" y="3265478"/>
            <a:ext cx="1547512" cy="276999"/>
          </a:xfrm>
          <a:prstGeom prst="rect">
            <a:avLst/>
          </a:prstGeom>
          <a:solidFill>
            <a:schemeClr val="bg1"/>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小児期のやせ</a:t>
            </a:r>
          </a:p>
        </p:txBody>
      </p:sp>
      <p:sp>
        <p:nvSpPr>
          <p:cNvPr id="13" name="テキスト ボックス 12">
            <a:extLst>
              <a:ext uri="{FF2B5EF4-FFF2-40B4-BE49-F238E27FC236}">
                <a16:creationId xmlns:a16="http://schemas.microsoft.com/office/drawing/2014/main" id="{AACDC82A-1164-4EAF-A472-15C7779845F7}"/>
              </a:ext>
            </a:extLst>
          </p:cNvPr>
          <p:cNvSpPr txBox="1"/>
          <p:nvPr/>
        </p:nvSpPr>
        <p:spPr>
          <a:xfrm>
            <a:off x="2178912" y="3512025"/>
            <a:ext cx="1864582" cy="276999"/>
          </a:xfrm>
          <a:prstGeom prst="rect">
            <a:avLst/>
          </a:prstGeom>
          <a:solidFill>
            <a:schemeClr val="bg1"/>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受動喫煙</a:t>
            </a:r>
          </a:p>
        </p:txBody>
      </p:sp>
      <p:sp>
        <p:nvSpPr>
          <p:cNvPr id="14" name="テキスト ボックス 13">
            <a:extLst>
              <a:ext uri="{FF2B5EF4-FFF2-40B4-BE49-F238E27FC236}">
                <a16:creationId xmlns:a16="http://schemas.microsoft.com/office/drawing/2014/main" id="{73F7B63C-345C-4E4D-BC9F-E0B33BBC7DA7}"/>
              </a:ext>
            </a:extLst>
          </p:cNvPr>
          <p:cNvSpPr txBox="1"/>
          <p:nvPr/>
        </p:nvSpPr>
        <p:spPr>
          <a:xfrm>
            <a:off x="1960484" y="3766960"/>
            <a:ext cx="2083010" cy="276999"/>
          </a:xfrm>
          <a:prstGeom prst="rect">
            <a:avLst/>
          </a:prstGeom>
          <a:solidFill>
            <a:schemeClr val="bg1"/>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不衛生</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飲み水・トイレ</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endPar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5" name="テキスト ボックス 14">
            <a:extLst>
              <a:ext uri="{FF2B5EF4-FFF2-40B4-BE49-F238E27FC236}">
                <a16:creationId xmlns:a16="http://schemas.microsoft.com/office/drawing/2014/main" id="{3E0D4408-8282-4C46-8269-C8DCF647ADDE}"/>
              </a:ext>
            </a:extLst>
          </p:cNvPr>
          <p:cNvSpPr txBox="1"/>
          <p:nvPr/>
        </p:nvSpPr>
        <p:spPr>
          <a:xfrm>
            <a:off x="2030136" y="4021896"/>
            <a:ext cx="2013358" cy="276999"/>
          </a:xfrm>
          <a:prstGeom prst="rect">
            <a:avLst/>
          </a:prstGeom>
          <a:solidFill>
            <a:schemeClr val="bg1"/>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果物と野菜の低摂取</a:t>
            </a:r>
          </a:p>
        </p:txBody>
      </p:sp>
      <p:sp>
        <p:nvSpPr>
          <p:cNvPr id="16" name="テキスト ボックス 15">
            <a:extLst>
              <a:ext uri="{FF2B5EF4-FFF2-40B4-BE49-F238E27FC236}">
                <a16:creationId xmlns:a16="http://schemas.microsoft.com/office/drawing/2014/main" id="{A8D99E8E-FCE1-4D9F-8E3D-E2372B0FCE8B}"/>
              </a:ext>
            </a:extLst>
          </p:cNvPr>
          <p:cNvSpPr txBox="1"/>
          <p:nvPr/>
        </p:nvSpPr>
        <p:spPr>
          <a:xfrm>
            <a:off x="1608460" y="4276831"/>
            <a:ext cx="2435034" cy="276999"/>
          </a:xfrm>
          <a:prstGeom prst="rect">
            <a:avLst/>
          </a:prstGeom>
          <a:solidFill>
            <a:schemeClr val="bg1"/>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不適切な母乳による育児</a:t>
            </a:r>
          </a:p>
        </p:txBody>
      </p:sp>
      <p:sp>
        <p:nvSpPr>
          <p:cNvPr id="17" name="テキスト ボックス 16">
            <a:extLst>
              <a:ext uri="{FF2B5EF4-FFF2-40B4-BE49-F238E27FC236}">
                <a16:creationId xmlns:a16="http://schemas.microsoft.com/office/drawing/2014/main" id="{03893F31-86DD-498D-A91C-77D559A06C34}"/>
              </a:ext>
            </a:extLst>
          </p:cNvPr>
          <p:cNvSpPr txBox="1"/>
          <p:nvPr/>
        </p:nvSpPr>
        <p:spPr>
          <a:xfrm>
            <a:off x="2030136" y="4531766"/>
            <a:ext cx="2013358" cy="276999"/>
          </a:xfrm>
          <a:prstGeom prst="rect">
            <a:avLst/>
          </a:prstGeom>
          <a:solidFill>
            <a:schemeClr val="bg1"/>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都市の大気汚染</a:t>
            </a:r>
          </a:p>
        </p:txBody>
      </p:sp>
      <p:sp>
        <p:nvSpPr>
          <p:cNvPr id="18" name="テキスト ボックス 17">
            <a:extLst>
              <a:ext uri="{FF2B5EF4-FFF2-40B4-BE49-F238E27FC236}">
                <a16:creationId xmlns:a16="http://schemas.microsoft.com/office/drawing/2014/main" id="{680878D2-55EC-427D-960D-5833F3442920}"/>
              </a:ext>
            </a:extLst>
          </p:cNvPr>
          <p:cNvSpPr txBox="1"/>
          <p:nvPr/>
        </p:nvSpPr>
        <p:spPr>
          <a:xfrm>
            <a:off x="2030136" y="4786702"/>
            <a:ext cx="2013358" cy="276999"/>
          </a:xfrm>
          <a:prstGeom prst="rect">
            <a:avLst/>
          </a:prstGeom>
          <a:solidFill>
            <a:schemeClr val="bg1"/>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労働災害</a:t>
            </a:r>
          </a:p>
        </p:txBody>
      </p:sp>
      <p:sp>
        <p:nvSpPr>
          <p:cNvPr id="19" name="テキスト ボックス 18">
            <a:extLst>
              <a:ext uri="{FF2B5EF4-FFF2-40B4-BE49-F238E27FC236}">
                <a16:creationId xmlns:a16="http://schemas.microsoft.com/office/drawing/2014/main" id="{8E1FE5FC-2D5C-4780-B68D-808620544232}"/>
              </a:ext>
            </a:extLst>
          </p:cNvPr>
          <p:cNvSpPr txBox="1"/>
          <p:nvPr/>
        </p:nvSpPr>
        <p:spPr>
          <a:xfrm>
            <a:off x="2030136" y="5041638"/>
            <a:ext cx="2013358" cy="276999"/>
          </a:xfrm>
          <a:prstGeom prst="rect">
            <a:avLst/>
          </a:prstGeom>
          <a:solidFill>
            <a:schemeClr val="bg1"/>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ビタミンＡ欠乏</a:t>
            </a:r>
          </a:p>
        </p:txBody>
      </p:sp>
      <p:sp>
        <p:nvSpPr>
          <p:cNvPr id="20" name="テキスト ボックス 19">
            <a:extLst>
              <a:ext uri="{FF2B5EF4-FFF2-40B4-BE49-F238E27FC236}">
                <a16:creationId xmlns:a16="http://schemas.microsoft.com/office/drawing/2014/main" id="{71A169D8-146D-4CF7-BD1E-9AB23D446803}"/>
              </a:ext>
            </a:extLst>
          </p:cNvPr>
          <p:cNvSpPr txBox="1"/>
          <p:nvPr/>
        </p:nvSpPr>
        <p:spPr>
          <a:xfrm>
            <a:off x="2030136" y="5296573"/>
            <a:ext cx="2013358" cy="276999"/>
          </a:xfrm>
          <a:prstGeom prst="rect">
            <a:avLst/>
          </a:prstGeom>
          <a:solidFill>
            <a:schemeClr val="bg1"/>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亜鉛欠乏</a:t>
            </a:r>
          </a:p>
        </p:txBody>
      </p:sp>
      <p:sp>
        <p:nvSpPr>
          <p:cNvPr id="21" name="テキスト ボックス 20">
            <a:extLst>
              <a:ext uri="{FF2B5EF4-FFF2-40B4-BE49-F238E27FC236}">
                <a16:creationId xmlns:a16="http://schemas.microsoft.com/office/drawing/2014/main" id="{0645FC52-DBF6-4F66-87CB-29F01959DD15}"/>
              </a:ext>
            </a:extLst>
          </p:cNvPr>
          <p:cNvSpPr txBox="1"/>
          <p:nvPr/>
        </p:nvSpPr>
        <p:spPr>
          <a:xfrm>
            <a:off x="2030136" y="5551509"/>
            <a:ext cx="2013358" cy="276999"/>
          </a:xfrm>
          <a:prstGeom prst="rect">
            <a:avLst/>
          </a:prstGeom>
          <a:solidFill>
            <a:schemeClr val="bg1"/>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不適切な自己注射</a:t>
            </a:r>
          </a:p>
        </p:txBody>
      </p:sp>
      <p:sp>
        <p:nvSpPr>
          <p:cNvPr id="22" name="テキスト ボックス 21">
            <a:extLst>
              <a:ext uri="{FF2B5EF4-FFF2-40B4-BE49-F238E27FC236}">
                <a16:creationId xmlns:a16="http://schemas.microsoft.com/office/drawing/2014/main" id="{E15B2EF5-0F2A-45BB-B705-70E9FDC6E07A}"/>
              </a:ext>
            </a:extLst>
          </p:cNvPr>
          <p:cNvSpPr txBox="1"/>
          <p:nvPr/>
        </p:nvSpPr>
        <p:spPr>
          <a:xfrm>
            <a:off x="2030136" y="5806441"/>
            <a:ext cx="2013358" cy="276999"/>
          </a:xfrm>
          <a:prstGeom prst="rect">
            <a:avLst/>
          </a:prstGeom>
          <a:solidFill>
            <a:schemeClr val="bg1"/>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鉄欠乏</a:t>
            </a:r>
          </a:p>
        </p:txBody>
      </p:sp>
      <p:sp>
        <p:nvSpPr>
          <p:cNvPr id="23" name="テキスト ボックス 22">
            <a:extLst>
              <a:ext uri="{FF2B5EF4-FFF2-40B4-BE49-F238E27FC236}">
                <a16:creationId xmlns:a16="http://schemas.microsoft.com/office/drawing/2014/main" id="{610F79A8-B342-42AA-BAA1-77837B7D0985}"/>
              </a:ext>
            </a:extLst>
          </p:cNvPr>
          <p:cNvSpPr txBox="1"/>
          <p:nvPr/>
        </p:nvSpPr>
        <p:spPr>
          <a:xfrm>
            <a:off x="8622743" y="3174804"/>
            <a:ext cx="1547512" cy="27699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高所得層</a:t>
            </a:r>
          </a:p>
        </p:txBody>
      </p:sp>
      <p:sp>
        <p:nvSpPr>
          <p:cNvPr id="26" name="テキスト ボックス 25">
            <a:extLst>
              <a:ext uri="{FF2B5EF4-FFF2-40B4-BE49-F238E27FC236}">
                <a16:creationId xmlns:a16="http://schemas.microsoft.com/office/drawing/2014/main" id="{FA665BAB-3100-4FA6-A357-96A1631BD3AA}"/>
              </a:ext>
            </a:extLst>
          </p:cNvPr>
          <p:cNvSpPr txBox="1"/>
          <p:nvPr/>
        </p:nvSpPr>
        <p:spPr>
          <a:xfrm>
            <a:off x="8622743" y="3463523"/>
            <a:ext cx="1547512" cy="27699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中所得層</a:t>
            </a:r>
          </a:p>
        </p:txBody>
      </p:sp>
      <p:sp>
        <p:nvSpPr>
          <p:cNvPr id="27" name="テキスト ボックス 26">
            <a:extLst>
              <a:ext uri="{FF2B5EF4-FFF2-40B4-BE49-F238E27FC236}">
                <a16:creationId xmlns:a16="http://schemas.microsoft.com/office/drawing/2014/main" id="{F79B29DC-1B61-42E2-B0B0-A728F223B986}"/>
              </a:ext>
            </a:extLst>
          </p:cNvPr>
          <p:cNvSpPr txBox="1"/>
          <p:nvPr/>
        </p:nvSpPr>
        <p:spPr>
          <a:xfrm>
            <a:off x="8622743" y="3752242"/>
            <a:ext cx="1547512" cy="27699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低所得層</a:t>
            </a:r>
          </a:p>
        </p:txBody>
      </p:sp>
      <p:sp>
        <p:nvSpPr>
          <p:cNvPr id="28" name="矢印: 右 27">
            <a:extLst>
              <a:ext uri="{FF2B5EF4-FFF2-40B4-BE49-F238E27FC236}">
                <a16:creationId xmlns:a16="http://schemas.microsoft.com/office/drawing/2014/main" id="{5C94A80B-B343-40C4-ADBB-EF4C66B116EE}"/>
              </a:ext>
            </a:extLst>
          </p:cNvPr>
          <p:cNvSpPr/>
          <p:nvPr/>
        </p:nvSpPr>
        <p:spPr>
          <a:xfrm>
            <a:off x="2495982" y="1235455"/>
            <a:ext cx="755010" cy="26753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9" name="テキスト ボックス 28">
            <a:extLst>
              <a:ext uri="{FF2B5EF4-FFF2-40B4-BE49-F238E27FC236}">
                <a16:creationId xmlns:a16="http://schemas.microsoft.com/office/drawing/2014/main" id="{A6EA503A-A9EA-45F6-AD81-AEA7B77E3C42}"/>
              </a:ext>
            </a:extLst>
          </p:cNvPr>
          <p:cNvSpPr txBox="1"/>
          <p:nvPr/>
        </p:nvSpPr>
        <p:spPr>
          <a:xfrm>
            <a:off x="5158090" y="6378836"/>
            <a:ext cx="3464653" cy="276999"/>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死亡数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総計：</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5,880</a:t>
            </a: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万人</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endPar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 name="四角形: 角を丸くする 1">
            <a:extLst>
              <a:ext uri="{FF2B5EF4-FFF2-40B4-BE49-F238E27FC236}">
                <a16:creationId xmlns:a16="http://schemas.microsoft.com/office/drawing/2014/main" id="{5A949810-C0E6-4140-B6C2-8072743802C9}"/>
              </a:ext>
            </a:extLst>
          </p:cNvPr>
          <p:cNvSpPr/>
          <p:nvPr/>
        </p:nvSpPr>
        <p:spPr>
          <a:xfrm>
            <a:off x="8850385" y="323243"/>
            <a:ext cx="1702965" cy="70860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 name="図 29">
            <a:extLst>
              <a:ext uri="{FF2B5EF4-FFF2-40B4-BE49-F238E27FC236}">
                <a16:creationId xmlns:a16="http://schemas.microsoft.com/office/drawing/2014/main" id="{2AA92ADE-B701-4C5D-BFBA-CDB1A506F786}"/>
              </a:ext>
            </a:extLst>
          </p:cNvPr>
          <p:cNvPicPr>
            <a:picLocks noChangeAspect="1"/>
          </p:cNvPicPr>
          <p:nvPr/>
        </p:nvPicPr>
        <p:blipFill>
          <a:blip r:embed="rId3"/>
          <a:stretch>
            <a:fillRect/>
          </a:stretch>
        </p:blipFill>
        <p:spPr>
          <a:xfrm>
            <a:off x="10103643" y="5921375"/>
            <a:ext cx="2028825" cy="571500"/>
          </a:xfrm>
          <a:prstGeom prst="rect">
            <a:avLst/>
          </a:prstGeom>
        </p:spPr>
      </p:pic>
      <p:pic>
        <p:nvPicPr>
          <p:cNvPr id="31" name="Picture 5">
            <a:extLst>
              <a:ext uri="{FF2B5EF4-FFF2-40B4-BE49-F238E27FC236}">
                <a16:creationId xmlns:a16="http://schemas.microsoft.com/office/drawing/2014/main" id="{B209F0DF-4347-44BB-A332-40185D3BB07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93996" y="215501"/>
            <a:ext cx="1406223" cy="52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図 31">
            <a:extLst>
              <a:ext uri="{FF2B5EF4-FFF2-40B4-BE49-F238E27FC236}">
                <a16:creationId xmlns:a16="http://schemas.microsoft.com/office/drawing/2014/main" id="{FF4A2653-5488-4C71-86F4-E54A736E258C}"/>
              </a:ext>
            </a:extLst>
          </p:cNvPr>
          <p:cNvPicPr>
            <a:picLocks noChangeAspect="1"/>
          </p:cNvPicPr>
          <p:nvPr/>
        </p:nvPicPr>
        <p:blipFill>
          <a:blip r:embed="rId5"/>
          <a:stretch>
            <a:fillRect/>
          </a:stretch>
        </p:blipFill>
        <p:spPr>
          <a:xfrm>
            <a:off x="66135" y="5827265"/>
            <a:ext cx="1242548" cy="980813"/>
          </a:xfrm>
          <a:prstGeom prst="rect">
            <a:avLst/>
          </a:prstGeom>
          <a:ln>
            <a:solidFill>
              <a:srgbClr val="E3F3F9"/>
            </a:solidFill>
          </a:ln>
          <a:effectLst>
            <a:softEdge rad="63500"/>
          </a:effectLst>
        </p:spPr>
        <p:style>
          <a:lnRef idx="0">
            <a:scrgbClr r="0" g="0" b="0"/>
          </a:lnRef>
          <a:fillRef idx="1001">
            <a:schemeClr val="lt2"/>
          </a:fillRef>
          <a:effectRef idx="0">
            <a:scrgbClr r="0" g="0" b="0"/>
          </a:effectRef>
          <a:fontRef idx="major"/>
        </p:style>
      </p:pic>
    </p:spTree>
    <p:extLst>
      <p:ext uri="{BB962C8B-B14F-4D97-AF65-F5344CB8AC3E}">
        <p14:creationId xmlns:p14="http://schemas.microsoft.com/office/powerpoint/2010/main" val="1154663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43"/>
          <p:cNvSpPr>
            <a:spLocks noChangeArrowheads="1"/>
          </p:cNvSpPr>
          <p:nvPr/>
        </p:nvSpPr>
        <p:spPr bwMode="auto">
          <a:xfrm>
            <a:off x="4749801" y="1525588"/>
            <a:ext cx="4589463" cy="4133850"/>
          </a:xfrm>
          <a:prstGeom prst="rect">
            <a:avLst/>
          </a:prstGeom>
          <a:solidFill>
            <a:srgbClr val="FFFFCC"/>
          </a:solidFill>
          <a:ln w="9525">
            <a:noFill/>
            <a:miter lim="800000"/>
            <a:headEnd/>
            <a:tailEnd/>
          </a:ln>
        </p:spPr>
        <p:txBody>
          <a:bodyPr wrap="none" anchor="ctr"/>
          <a:lstStyle/>
          <a:p>
            <a:endParaRPr lang="ja-JP" altLang="en-US" dirty="0"/>
          </a:p>
        </p:txBody>
      </p:sp>
      <p:grpSp>
        <p:nvGrpSpPr>
          <p:cNvPr id="25602" name="Group 105"/>
          <p:cNvGrpSpPr>
            <a:grpSpLocks/>
          </p:cNvGrpSpPr>
          <p:nvPr/>
        </p:nvGrpSpPr>
        <p:grpSpPr bwMode="auto">
          <a:xfrm>
            <a:off x="5449889" y="1520826"/>
            <a:ext cx="3417887" cy="4124325"/>
            <a:chOff x="2721" y="958"/>
            <a:chExt cx="2153" cy="2598"/>
          </a:xfrm>
        </p:grpSpPr>
        <p:sp>
          <p:nvSpPr>
            <p:cNvPr id="25681" name="Line 99"/>
            <p:cNvSpPr>
              <a:spLocks noChangeShapeType="1"/>
            </p:cNvSpPr>
            <p:nvPr/>
          </p:nvSpPr>
          <p:spPr bwMode="auto">
            <a:xfrm rot="-5400000">
              <a:off x="1422" y="2257"/>
              <a:ext cx="2598" cy="0"/>
            </a:xfrm>
            <a:prstGeom prst="line">
              <a:avLst/>
            </a:prstGeom>
            <a:noFill/>
            <a:ln w="12700" cap="rnd">
              <a:solidFill>
                <a:srgbClr val="B2B2B2"/>
              </a:solidFill>
              <a:prstDash val="sysDot"/>
              <a:round/>
              <a:headEnd/>
              <a:tailEnd/>
            </a:ln>
          </p:spPr>
          <p:txBody>
            <a:bodyPr/>
            <a:lstStyle/>
            <a:p>
              <a:endParaRPr lang="ja-JP" altLang="en-US" dirty="0"/>
            </a:p>
          </p:txBody>
        </p:sp>
        <p:sp>
          <p:nvSpPr>
            <p:cNvPr id="25682" name="Line 100"/>
            <p:cNvSpPr>
              <a:spLocks noChangeShapeType="1"/>
            </p:cNvSpPr>
            <p:nvPr/>
          </p:nvSpPr>
          <p:spPr bwMode="auto">
            <a:xfrm rot="-5400000">
              <a:off x="1844" y="2257"/>
              <a:ext cx="2598" cy="0"/>
            </a:xfrm>
            <a:prstGeom prst="line">
              <a:avLst/>
            </a:prstGeom>
            <a:noFill/>
            <a:ln w="12700" cap="rnd">
              <a:solidFill>
                <a:srgbClr val="B2B2B2"/>
              </a:solidFill>
              <a:prstDash val="sysDot"/>
              <a:round/>
              <a:headEnd/>
              <a:tailEnd/>
            </a:ln>
          </p:spPr>
          <p:txBody>
            <a:bodyPr/>
            <a:lstStyle/>
            <a:p>
              <a:endParaRPr lang="ja-JP" altLang="en-US" dirty="0"/>
            </a:p>
          </p:txBody>
        </p:sp>
        <p:sp>
          <p:nvSpPr>
            <p:cNvPr id="25683" name="Line 101"/>
            <p:cNvSpPr>
              <a:spLocks noChangeShapeType="1"/>
            </p:cNvSpPr>
            <p:nvPr/>
          </p:nvSpPr>
          <p:spPr bwMode="auto">
            <a:xfrm rot="-5400000">
              <a:off x="2282" y="2257"/>
              <a:ext cx="2598" cy="0"/>
            </a:xfrm>
            <a:prstGeom prst="line">
              <a:avLst/>
            </a:prstGeom>
            <a:noFill/>
            <a:ln w="12700" cap="rnd">
              <a:solidFill>
                <a:srgbClr val="B2B2B2"/>
              </a:solidFill>
              <a:prstDash val="sysDot"/>
              <a:round/>
              <a:headEnd/>
              <a:tailEnd/>
            </a:ln>
          </p:spPr>
          <p:txBody>
            <a:bodyPr/>
            <a:lstStyle/>
            <a:p>
              <a:endParaRPr lang="ja-JP" altLang="en-US" dirty="0"/>
            </a:p>
          </p:txBody>
        </p:sp>
        <p:sp>
          <p:nvSpPr>
            <p:cNvPr id="25684" name="Line 102"/>
            <p:cNvSpPr>
              <a:spLocks noChangeShapeType="1"/>
            </p:cNvSpPr>
            <p:nvPr/>
          </p:nvSpPr>
          <p:spPr bwMode="auto">
            <a:xfrm rot="-5400000">
              <a:off x="2720" y="2257"/>
              <a:ext cx="2598" cy="0"/>
            </a:xfrm>
            <a:prstGeom prst="line">
              <a:avLst/>
            </a:prstGeom>
            <a:noFill/>
            <a:ln w="12700" cap="rnd">
              <a:solidFill>
                <a:srgbClr val="B2B2B2"/>
              </a:solidFill>
              <a:prstDash val="sysDot"/>
              <a:round/>
              <a:headEnd/>
              <a:tailEnd/>
            </a:ln>
          </p:spPr>
          <p:txBody>
            <a:bodyPr/>
            <a:lstStyle/>
            <a:p>
              <a:endParaRPr lang="ja-JP" altLang="en-US" dirty="0"/>
            </a:p>
          </p:txBody>
        </p:sp>
        <p:sp>
          <p:nvSpPr>
            <p:cNvPr id="25685" name="Line 103"/>
            <p:cNvSpPr>
              <a:spLocks noChangeShapeType="1"/>
            </p:cNvSpPr>
            <p:nvPr/>
          </p:nvSpPr>
          <p:spPr bwMode="auto">
            <a:xfrm rot="-5400000">
              <a:off x="3139" y="2257"/>
              <a:ext cx="2598" cy="0"/>
            </a:xfrm>
            <a:prstGeom prst="line">
              <a:avLst/>
            </a:prstGeom>
            <a:noFill/>
            <a:ln w="12700" cap="rnd">
              <a:solidFill>
                <a:srgbClr val="B2B2B2"/>
              </a:solidFill>
              <a:prstDash val="sysDot"/>
              <a:round/>
              <a:headEnd/>
              <a:tailEnd/>
            </a:ln>
          </p:spPr>
          <p:txBody>
            <a:bodyPr/>
            <a:lstStyle/>
            <a:p>
              <a:endParaRPr lang="ja-JP" altLang="en-US" dirty="0"/>
            </a:p>
          </p:txBody>
        </p:sp>
        <p:sp>
          <p:nvSpPr>
            <p:cNvPr id="25686" name="Line 104"/>
            <p:cNvSpPr>
              <a:spLocks noChangeShapeType="1"/>
            </p:cNvSpPr>
            <p:nvPr/>
          </p:nvSpPr>
          <p:spPr bwMode="auto">
            <a:xfrm rot="-5400000">
              <a:off x="3575" y="2257"/>
              <a:ext cx="2598" cy="0"/>
            </a:xfrm>
            <a:prstGeom prst="line">
              <a:avLst/>
            </a:prstGeom>
            <a:noFill/>
            <a:ln w="12700" cap="rnd">
              <a:solidFill>
                <a:srgbClr val="B2B2B2"/>
              </a:solidFill>
              <a:prstDash val="sysDot"/>
              <a:round/>
              <a:headEnd/>
              <a:tailEnd/>
            </a:ln>
          </p:spPr>
          <p:txBody>
            <a:bodyPr/>
            <a:lstStyle/>
            <a:p>
              <a:endParaRPr lang="ja-JP" altLang="en-US" dirty="0"/>
            </a:p>
          </p:txBody>
        </p:sp>
      </p:grpSp>
      <p:sp>
        <p:nvSpPr>
          <p:cNvPr id="28674" name="Rectangle 2"/>
          <p:cNvSpPr>
            <a:spLocks noGrp="1"/>
          </p:cNvSpPr>
          <p:nvPr>
            <p:ph type="title"/>
          </p:nvPr>
        </p:nvSpPr>
        <p:spPr>
          <a:xfrm>
            <a:off x="2224088" y="231775"/>
            <a:ext cx="7815262" cy="609600"/>
          </a:xfrm>
        </p:spPr>
        <p:txBody>
          <a:bodyPr>
            <a:normAutofit fontScale="90000"/>
          </a:bodyPr>
          <a:lstStyle/>
          <a:p>
            <a:pPr eaLnBrk="1" hangingPunct="1">
              <a:defRPr/>
            </a:pPr>
            <a:r>
              <a:rPr lang="ja-JP" altLang="en-US" sz="2700" dirty="0"/>
              <a:t>本邦の</a:t>
            </a:r>
            <a:r>
              <a:rPr lang="en-US" altLang="ja-JP" sz="2700" dirty="0"/>
              <a:t>2007</a:t>
            </a:r>
            <a:r>
              <a:rPr lang="ja-JP" altLang="en-US" sz="2700" dirty="0"/>
              <a:t>年の非感染性疾患および外因による</a:t>
            </a:r>
            <a:br>
              <a:rPr lang="en-US" altLang="ja-JP" sz="2700" dirty="0"/>
            </a:br>
            <a:r>
              <a:rPr lang="ja-JP" altLang="en-US" sz="2700" dirty="0"/>
              <a:t>死亡数への各種リスク因子の寄与（男女計）</a:t>
            </a:r>
          </a:p>
        </p:txBody>
      </p:sp>
      <p:sp>
        <p:nvSpPr>
          <p:cNvPr id="25604" name="Rectangle 13"/>
          <p:cNvSpPr>
            <a:spLocks noChangeArrowheads="1"/>
          </p:cNvSpPr>
          <p:nvPr/>
        </p:nvSpPr>
        <p:spPr bwMode="auto">
          <a:xfrm>
            <a:off x="2703513" y="5356225"/>
            <a:ext cx="1936750" cy="228600"/>
          </a:xfrm>
          <a:prstGeom prst="rect">
            <a:avLst/>
          </a:prstGeom>
          <a:noFill/>
          <a:ln w="9525">
            <a:noFill/>
            <a:miter lim="800000"/>
            <a:headEnd/>
            <a:tailEnd/>
          </a:ln>
        </p:spPr>
        <p:txBody>
          <a:bodyPr wrap="none" lIns="0" tIns="0" rIns="0" bIns="0">
            <a:spAutoFit/>
          </a:bodyPr>
          <a:lstStyle/>
          <a:p>
            <a:pPr algn="r"/>
            <a:r>
              <a:rPr lang="en-US" altLang="en-US" sz="1500" dirty="0">
                <a:latin typeface="Arial" panose="020B0604020202020204" pitchFamily="34" charset="0"/>
                <a:ea typeface="ＭＳ Ｐゴシック" panose="020B0600070205080204" pitchFamily="50" charset="-128"/>
                <a:cs typeface="Arial" panose="020B0604020202020204" pitchFamily="34" charset="0"/>
              </a:rPr>
              <a:t>高いトランス脂肪酸摂取</a:t>
            </a:r>
            <a:endParaRPr lang="ja-JP" altLang="en-US" sz="15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5605" name="Rectangle 88"/>
          <p:cNvSpPr>
            <a:spLocks noChangeArrowheads="1"/>
          </p:cNvSpPr>
          <p:nvPr/>
        </p:nvSpPr>
        <p:spPr bwMode="auto">
          <a:xfrm>
            <a:off x="4001563" y="5118100"/>
            <a:ext cx="638700" cy="230832"/>
          </a:xfrm>
          <a:prstGeom prst="rect">
            <a:avLst/>
          </a:prstGeom>
          <a:noFill/>
          <a:ln w="9525">
            <a:noFill/>
            <a:miter lim="800000"/>
            <a:headEnd/>
            <a:tailEnd/>
          </a:ln>
        </p:spPr>
        <p:txBody>
          <a:bodyPr wrap="none" lIns="0" tIns="0" rIns="0" bIns="0">
            <a:spAutoFit/>
          </a:bodyPr>
          <a:lstStyle/>
          <a:p>
            <a:pPr algn="r"/>
            <a:r>
              <a:rPr lang="en-US" altLang="en-US" sz="1500" dirty="0">
                <a:latin typeface="Arial" panose="020B0604020202020204" pitchFamily="34" charset="0"/>
                <a:ea typeface="ＭＳ Ｐゴシック" panose="020B0600070205080204" pitchFamily="50" charset="-128"/>
                <a:cs typeface="Arial" panose="020B0604020202020204" pitchFamily="34" charset="0"/>
              </a:rPr>
              <a:t>HTLV-1</a:t>
            </a:r>
            <a:endParaRPr lang="ja-JP" altLang="en-US" sz="15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5606" name="Rectangle 89"/>
          <p:cNvSpPr>
            <a:spLocks noChangeArrowheads="1"/>
          </p:cNvSpPr>
          <p:nvPr/>
        </p:nvSpPr>
        <p:spPr bwMode="auto">
          <a:xfrm>
            <a:off x="3032125" y="4635500"/>
            <a:ext cx="1608138" cy="228600"/>
          </a:xfrm>
          <a:prstGeom prst="rect">
            <a:avLst/>
          </a:prstGeom>
          <a:noFill/>
          <a:ln w="9525">
            <a:noFill/>
            <a:miter lim="800000"/>
            <a:headEnd/>
            <a:tailEnd/>
          </a:ln>
        </p:spPr>
        <p:txBody>
          <a:bodyPr wrap="none" lIns="0" tIns="0" rIns="0" bIns="0">
            <a:spAutoFit/>
          </a:bodyPr>
          <a:lstStyle/>
          <a:p>
            <a:pPr algn="r"/>
            <a:r>
              <a:rPr lang="en-US" altLang="en-US" sz="1500" dirty="0">
                <a:latin typeface="Arial" panose="020B0604020202020204" pitchFamily="34" charset="0"/>
                <a:ea typeface="ＭＳ Ｐゴシック" panose="020B0600070205080204" pitchFamily="50" charset="-128"/>
                <a:cs typeface="Arial" panose="020B0604020202020204" pitchFamily="34" charset="0"/>
              </a:rPr>
              <a:t>低い果物・野菜摂取</a:t>
            </a:r>
            <a:endParaRPr lang="ja-JP" altLang="en-US" sz="15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5607" name="Rectangle 90"/>
          <p:cNvSpPr>
            <a:spLocks noChangeArrowheads="1"/>
          </p:cNvSpPr>
          <p:nvPr/>
        </p:nvSpPr>
        <p:spPr bwMode="auto">
          <a:xfrm>
            <a:off x="3243263" y="4364038"/>
            <a:ext cx="1397000" cy="228600"/>
          </a:xfrm>
          <a:prstGeom prst="rect">
            <a:avLst/>
          </a:prstGeom>
          <a:noFill/>
          <a:ln w="9525">
            <a:noFill/>
            <a:miter lim="800000"/>
            <a:headEnd/>
            <a:tailEnd/>
          </a:ln>
        </p:spPr>
        <p:txBody>
          <a:bodyPr wrap="none" lIns="0" tIns="0" rIns="0" bIns="0">
            <a:spAutoFit/>
          </a:bodyPr>
          <a:lstStyle/>
          <a:p>
            <a:pPr algn="r"/>
            <a:r>
              <a:rPr lang="en-US" altLang="en-US" sz="1500" dirty="0">
                <a:latin typeface="Arial" panose="020B0604020202020204" pitchFamily="34" charset="0"/>
                <a:ea typeface="ＭＳ Ｐゴシック" panose="020B0600070205080204" pitchFamily="50" charset="-128"/>
                <a:cs typeface="Arial" panose="020B0604020202020204" pitchFamily="34" charset="0"/>
              </a:rPr>
              <a:t>B型肝炎ウイルス</a:t>
            </a:r>
            <a:endParaRPr lang="ja-JP" altLang="en-US" sz="15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5608" name="Rectangle 91"/>
          <p:cNvSpPr>
            <a:spLocks noChangeArrowheads="1"/>
          </p:cNvSpPr>
          <p:nvPr/>
        </p:nvSpPr>
        <p:spPr bwMode="auto">
          <a:xfrm>
            <a:off x="3925325" y="4129088"/>
            <a:ext cx="714939" cy="230832"/>
          </a:xfrm>
          <a:prstGeom prst="rect">
            <a:avLst/>
          </a:prstGeom>
          <a:noFill/>
          <a:ln w="9525">
            <a:noFill/>
            <a:miter lim="800000"/>
            <a:headEnd/>
            <a:tailEnd/>
          </a:ln>
        </p:spPr>
        <p:txBody>
          <a:bodyPr wrap="none" lIns="0" tIns="0" rIns="0" bIns="0">
            <a:spAutoFit/>
          </a:bodyPr>
          <a:lstStyle/>
          <a:p>
            <a:pPr algn="r"/>
            <a:r>
              <a:rPr lang="en-US" altLang="en-US" sz="1500" dirty="0">
                <a:latin typeface="Arial" panose="020B0604020202020204" pitchFamily="34" charset="0"/>
                <a:ea typeface="ＭＳ Ｐゴシック" panose="020B0600070205080204" pitchFamily="50" charset="-128"/>
                <a:cs typeface="Arial" panose="020B0604020202020204" pitchFamily="34" charset="0"/>
              </a:rPr>
              <a:t>高いBMI</a:t>
            </a:r>
            <a:endParaRPr lang="ja-JP" altLang="en-US" sz="15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5609" name="Rectangle 92"/>
          <p:cNvSpPr>
            <a:spLocks noChangeArrowheads="1"/>
          </p:cNvSpPr>
          <p:nvPr/>
        </p:nvSpPr>
        <p:spPr bwMode="auto">
          <a:xfrm>
            <a:off x="2924175" y="3111500"/>
            <a:ext cx="1716088" cy="228600"/>
          </a:xfrm>
          <a:prstGeom prst="rect">
            <a:avLst/>
          </a:prstGeom>
          <a:noFill/>
          <a:ln w="9525">
            <a:noFill/>
            <a:miter lim="800000"/>
            <a:headEnd/>
            <a:tailEnd/>
          </a:ln>
        </p:spPr>
        <p:txBody>
          <a:bodyPr wrap="none" lIns="0" tIns="0" rIns="0" bIns="0">
            <a:spAutoFit/>
          </a:bodyPr>
          <a:lstStyle/>
          <a:p>
            <a:pPr algn="r"/>
            <a:r>
              <a:rPr lang="en-US" altLang="en-US" sz="1500" dirty="0">
                <a:latin typeface="Arial" panose="020B0604020202020204" pitchFamily="34" charset="0"/>
                <a:ea typeface="ＭＳ Ｐゴシック" panose="020B0600070205080204" pitchFamily="50" charset="-128"/>
                <a:cs typeface="Arial" panose="020B0604020202020204" pitchFamily="34" charset="0"/>
              </a:rPr>
              <a:t>ヘリコバクター・ピロリ</a:t>
            </a:r>
            <a:endParaRPr lang="ja-JP" altLang="en-US" sz="15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5610" name="Rectangle 93"/>
          <p:cNvSpPr>
            <a:spLocks noChangeArrowheads="1"/>
          </p:cNvSpPr>
          <p:nvPr/>
        </p:nvSpPr>
        <p:spPr bwMode="auto">
          <a:xfrm>
            <a:off x="4260850" y="2851150"/>
            <a:ext cx="381000" cy="228600"/>
          </a:xfrm>
          <a:prstGeom prst="rect">
            <a:avLst/>
          </a:prstGeom>
          <a:noFill/>
          <a:ln w="9525">
            <a:noFill/>
            <a:miter lim="800000"/>
            <a:headEnd/>
            <a:tailEnd/>
          </a:ln>
        </p:spPr>
        <p:txBody>
          <a:bodyPr wrap="none" lIns="0" tIns="0" rIns="0" bIns="0">
            <a:spAutoFit/>
          </a:bodyPr>
          <a:lstStyle/>
          <a:p>
            <a:pPr algn="r"/>
            <a:r>
              <a:rPr lang="ja-JP" altLang="en-US" sz="1500" dirty="0">
                <a:latin typeface="Arial" panose="020B0604020202020204" pitchFamily="34" charset="0"/>
                <a:ea typeface="ＭＳ Ｐゴシック" panose="020B0600070205080204" pitchFamily="50" charset="-128"/>
                <a:cs typeface="Arial" panose="020B0604020202020204" pitchFamily="34" charset="0"/>
              </a:rPr>
              <a:t>飲酒</a:t>
            </a:r>
          </a:p>
        </p:txBody>
      </p:sp>
      <p:sp>
        <p:nvSpPr>
          <p:cNvPr id="25611" name="Rectangle 112"/>
          <p:cNvSpPr>
            <a:spLocks noChangeArrowheads="1"/>
          </p:cNvSpPr>
          <p:nvPr/>
        </p:nvSpPr>
        <p:spPr bwMode="auto">
          <a:xfrm flipH="1">
            <a:off x="4692131" y="5802313"/>
            <a:ext cx="107402" cy="230832"/>
          </a:xfrm>
          <a:prstGeom prst="rect">
            <a:avLst/>
          </a:prstGeom>
          <a:noFill/>
          <a:ln w="9525">
            <a:noFill/>
            <a:miter lim="800000"/>
            <a:headEnd/>
            <a:tailEnd/>
          </a:ln>
        </p:spPr>
        <p:txBody>
          <a:bodyPr wrap="none" lIns="0" tIns="0" rIns="0" bIns="0">
            <a:spAutoFit/>
          </a:bodyPr>
          <a:lstStyle/>
          <a:p>
            <a:pPr algn="ctr"/>
            <a:r>
              <a:rPr lang="en-US" altLang="ja-JP" sz="1500" dirty="0">
                <a:solidFill>
                  <a:srgbClr val="000000"/>
                </a:solidFill>
                <a:latin typeface="Arial" panose="020B0604020202020204" pitchFamily="34" charset="0"/>
                <a:ea typeface="HGP創英角ｺﾞｼｯｸUB" panose="020B0900000000000000" pitchFamily="50" charset="-128"/>
                <a:cs typeface="Arial" panose="020B0604020202020204" pitchFamily="34" charset="0"/>
              </a:rPr>
              <a:t>0</a:t>
            </a:r>
            <a:endParaRPr lang="ja-JP" altLang="en-US" sz="1500" dirty="0">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25612" name="Rectangle 114"/>
          <p:cNvSpPr>
            <a:spLocks noChangeArrowheads="1"/>
          </p:cNvSpPr>
          <p:nvPr/>
        </p:nvSpPr>
        <p:spPr bwMode="auto">
          <a:xfrm flipH="1">
            <a:off x="6068493" y="5802313"/>
            <a:ext cx="107402" cy="230832"/>
          </a:xfrm>
          <a:prstGeom prst="rect">
            <a:avLst/>
          </a:prstGeom>
          <a:noFill/>
          <a:ln w="9525">
            <a:noFill/>
            <a:miter lim="800000"/>
            <a:headEnd/>
            <a:tailEnd/>
          </a:ln>
        </p:spPr>
        <p:txBody>
          <a:bodyPr wrap="none" lIns="0" tIns="0" rIns="0" bIns="0">
            <a:spAutoFit/>
          </a:bodyPr>
          <a:lstStyle/>
          <a:p>
            <a:pPr algn="ctr"/>
            <a:r>
              <a:rPr lang="en-US" altLang="ja-JP" sz="1500" dirty="0">
                <a:solidFill>
                  <a:srgbClr val="000000"/>
                </a:solidFill>
                <a:latin typeface="Arial" panose="020B0604020202020204" pitchFamily="34" charset="0"/>
                <a:ea typeface="HGP創英角ｺﾞｼｯｸUB" panose="020B0900000000000000" pitchFamily="50" charset="-128"/>
                <a:cs typeface="Arial" panose="020B0604020202020204" pitchFamily="34" charset="0"/>
              </a:rPr>
              <a:t>4</a:t>
            </a:r>
            <a:endParaRPr lang="ja-JP" altLang="en-US" sz="1500" dirty="0">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25613" name="Rectangle 115"/>
          <p:cNvSpPr>
            <a:spLocks noChangeArrowheads="1"/>
          </p:cNvSpPr>
          <p:nvPr/>
        </p:nvSpPr>
        <p:spPr bwMode="auto">
          <a:xfrm flipH="1">
            <a:off x="8076162" y="5802313"/>
            <a:ext cx="214802" cy="230832"/>
          </a:xfrm>
          <a:prstGeom prst="rect">
            <a:avLst/>
          </a:prstGeom>
          <a:noFill/>
          <a:ln w="9525">
            <a:noFill/>
            <a:miter lim="800000"/>
            <a:headEnd/>
            <a:tailEnd/>
          </a:ln>
        </p:spPr>
        <p:txBody>
          <a:bodyPr wrap="none" lIns="0" tIns="0" rIns="0" bIns="0">
            <a:spAutoFit/>
          </a:bodyPr>
          <a:lstStyle/>
          <a:p>
            <a:pPr algn="ctr"/>
            <a:r>
              <a:rPr lang="en-US" altLang="ja-JP" sz="1500" dirty="0">
                <a:solidFill>
                  <a:srgbClr val="000000"/>
                </a:solidFill>
                <a:latin typeface="Arial" panose="020B0604020202020204" pitchFamily="34" charset="0"/>
                <a:ea typeface="HGP創英角ｺﾞｼｯｸUB" panose="020B0900000000000000" pitchFamily="50" charset="-128"/>
                <a:cs typeface="Arial" panose="020B0604020202020204" pitchFamily="34" charset="0"/>
              </a:rPr>
              <a:t>10</a:t>
            </a:r>
            <a:endParaRPr lang="ja-JP" altLang="en-US" sz="1500" dirty="0">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25614" name="Rectangle 124"/>
          <p:cNvSpPr>
            <a:spLocks noChangeArrowheads="1"/>
          </p:cNvSpPr>
          <p:nvPr/>
        </p:nvSpPr>
        <p:spPr bwMode="auto">
          <a:xfrm flipH="1">
            <a:off x="5396981" y="5802313"/>
            <a:ext cx="107402" cy="230832"/>
          </a:xfrm>
          <a:prstGeom prst="rect">
            <a:avLst/>
          </a:prstGeom>
          <a:noFill/>
          <a:ln w="9525">
            <a:noFill/>
            <a:miter lim="800000"/>
            <a:headEnd/>
            <a:tailEnd/>
          </a:ln>
        </p:spPr>
        <p:txBody>
          <a:bodyPr wrap="none" lIns="0" tIns="0" rIns="0" bIns="0">
            <a:spAutoFit/>
          </a:bodyPr>
          <a:lstStyle/>
          <a:p>
            <a:pPr algn="ctr"/>
            <a:r>
              <a:rPr lang="en-US" altLang="ja-JP" sz="1500" dirty="0">
                <a:solidFill>
                  <a:srgbClr val="000000"/>
                </a:solidFill>
                <a:latin typeface="Arial" panose="020B0604020202020204" pitchFamily="34" charset="0"/>
                <a:ea typeface="HGP創英角ｺﾞｼｯｸUB" panose="020B0900000000000000" pitchFamily="50" charset="-128"/>
                <a:cs typeface="Arial" panose="020B0604020202020204" pitchFamily="34" charset="0"/>
              </a:rPr>
              <a:t>2</a:t>
            </a:r>
            <a:endParaRPr lang="ja-JP" altLang="en-US" sz="1500" dirty="0">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25615" name="Rectangle 125"/>
          <p:cNvSpPr>
            <a:spLocks noChangeArrowheads="1"/>
          </p:cNvSpPr>
          <p:nvPr/>
        </p:nvSpPr>
        <p:spPr bwMode="auto">
          <a:xfrm flipH="1">
            <a:off x="7455968" y="5802313"/>
            <a:ext cx="107402" cy="230832"/>
          </a:xfrm>
          <a:prstGeom prst="rect">
            <a:avLst/>
          </a:prstGeom>
          <a:noFill/>
          <a:ln w="9525">
            <a:noFill/>
            <a:miter lim="800000"/>
            <a:headEnd/>
            <a:tailEnd/>
          </a:ln>
        </p:spPr>
        <p:txBody>
          <a:bodyPr wrap="none" lIns="0" tIns="0" rIns="0" bIns="0">
            <a:spAutoFit/>
          </a:bodyPr>
          <a:lstStyle/>
          <a:p>
            <a:pPr algn="ctr"/>
            <a:r>
              <a:rPr lang="en-US" altLang="ja-JP" sz="1500" dirty="0">
                <a:solidFill>
                  <a:srgbClr val="000000"/>
                </a:solidFill>
                <a:latin typeface="Arial" panose="020B0604020202020204" pitchFamily="34" charset="0"/>
                <a:ea typeface="HGP創英角ｺﾞｼｯｸUB" panose="020B0900000000000000" pitchFamily="50" charset="-128"/>
                <a:cs typeface="Arial" panose="020B0604020202020204" pitchFamily="34" charset="0"/>
              </a:rPr>
              <a:t>8</a:t>
            </a:r>
            <a:endParaRPr lang="ja-JP" altLang="en-US" sz="1500" dirty="0">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25616" name="Rectangle 126"/>
          <p:cNvSpPr>
            <a:spLocks noChangeArrowheads="1"/>
          </p:cNvSpPr>
          <p:nvPr/>
        </p:nvSpPr>
        <p:spPr bwMode="auto">
          <a:xfrm flipH="1">
            <a:off x="6760643" y="5802313"/>
            <a:ext cx="107402" cy="230832"/>
          </a:xfrm>
          <a:prstGeom prst="rect">
            <a:avLst/>
          </a:prstGeom>
          <a:noFill/>
          <a:ln w="9525">
            <a:noFill/>
            <a:miter lim="800000"/>
            <a:headEnd/>
            <a:tailEnd/>
          </a:ln>
        </p:spPr>
        <p:txBody>
          <a:bodyPr wrap="none" lIns="0" tIns="0" rIns="0" bIns="0">
            <a:spAutoFit/>
          </a:bodyPr>
          <a:lstStyle/>
          <a:p>
            <a:pPr algn="ctr"/>
            <a:r>
              <a:rPr lang="en-US" altLang="ja-JP" sz="1500" dirty="0">
                <a:solidFill>
                  <a:srgbClr val="000000"/>
                </a:solidFill>
                <a:latin typeface="Arial" panose="020B0604020202020204" pitchFamily="34" charset="0"/>
                <a:ea typeface="HGP創英角ｺﾞｼｯｸUB" panose="020B0900000000000000" pitchFamily="50" charset="-128"/>
                <a:cs typeface="Arial" panose="020B0604020202020204" pitchFamily="34" charset="0"/>
              </a:rPr>
              <a:t>6</a:t>
            </a:r>
            <a:endParaRPr lang="ja-JP" altLang="en-US" sz="1500" dirty="0">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25617" name="Rectangle 127"/>
          <p:cNvSpPr>
            <a:spLocks noChangeArrowheads="1"/>
          </p:cNvSpPr>
          <p:nvPr/>
        </p:nvSpPr>
        <p:spPr bwMode="auto">
          <a:xfrm flipH="1">
            <a:off x="8768312" y="5802313"/>
            <a:ext cx="214802" cy="230832"/>
          </a:xfrm>
          <a:prstGeom prst="rect">
            <a:avLst/>
          </a:prstGeom>
          <a:noFill/>
          <a:ln w="9525">
            <a:noFill/>
            <a:miter lim="800000"/>
            <a:headEnd/>
            <a:tailEnd/>
          </a:ln>
        </p:spPr>
        <p:txBody>
          <a:bodyPr wrap="none" lIns="0" tIns="0" rIns="0" bIns="0">
            <a:spAutoFit/>
          </a:bodyPr>
          <a:lstStyle/>
          <a:p>
            <a:pPr algn="ctr"/>
            <a:r>
              <a:rPr lang="en-US" altLang="ja-JP" sz="1500" dirty="0">
                <a:solidFill>
                  <a:srgbClr val="000000"/>
                </a:solidFill>
                <a:latin typeface="Arial" panose="020B0604020202020204" pitchFamily="34" charset="0"/>
                <a:ea typeface="HGP創英角ｺﾞｼｯｸUB" panose="020B0900000000000000" pitchFamily="50" charset="-128"/>
                <a:cs typeface="Arial" panose="020B0604020202020204" pitchFamily="34" charset="0"/>
              </a:rPr>
              <a:t>12</a:t>
            </a:r>
            <a:endParaRPr lang="ja-JP" altLang="en-US" sz="1500" dirty="0">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25618" name="Rectangle 126"/>
          <p:cNvSpPr>
            <a:spLocks noChangeArrowheads="1"/>
          </p:cNvSpPr>
          <p:nvPr/>
        </p:nvSpPr>
        <p:spPr bwMode="auto">
          <a:xfrm flipH="1">
            <a:off x="6532563" y="6049963"/>
            <a:ext cx="571500" cy="228600"/>
          </a:xfrm>
          <a:prstGeom prst="rect">
            <a:avLst/>
          </a:prstGeom>
          <a:noFill/>
          <a:ln w="9525">
            <a:noFill/>
            <a:miter lim="800000"/>
            <a:headEnd/>
            <a:tailEnd/>
          </a:ln>
        </p:spPr>
        <p:txBody>
          <a:bodyPr wrap="none" lIns="0" tIns="0" rIns="0" bIns="0">
            <a:spAutoFit/>
          </a:bodyPr>
          <a:lstStyle/>
          <a:p>
            <a:pPr algn="ctr"/>
            <a:r>
              <a:rPr lang="ja-JP" altLang="en-US" sz="1500" dirty="0">
                <a:solidFill>
                  <a:srgbClr val="000000"/>
                </a:solidFill>
                <a:latin typeface="ＭＳ Ｐゴシック" panose="020B0600070205080204" pitchFamily="50" charset="-128"/>
                <a:ea typeface="ＭＳ Ｐゴシック" panose="020B0600070205080204" pitchFamily="50" charset="-128"/>
              </a:rPr>
              <a:t>死亡数</a:t>
            </a:r>
            <a:endParaRPr lang="ja-JP" altLang="en-US" sz="1500" dirty="0">
              <a:latin typeface="ＭＳ Ｐゴシック" panose="020B0600070205080204" pitchFamily="50" charset="-128"/>
              <a:ea typeface="ＭＳ Ｐゴシック" panose="020B0600070205080204" pitchFamily="50" charset="-128"/>
            </a:endParaRPr>
          </a:p>
        </p:txBody>
      </p:sp>
      <p:sp>
        <p:nvSpPr>
          <p:cNvPr id="25619" name="Rectangle 127"/>
          <p:cNvSpPr>
            <a:spLocks noChangeArrowheads="1"/>
          </p:cNvSpPr>
          <p:nvPr/>
        </p:nvSpPr>
        <p:spPr bwMode="auto">
          <a:xfrm flipH="1">
            <a:off x="8593138" y="6030913"/>
            <a:ext cx="571500" cy="228600"/>
          </a:xfrm>
          <a:prstGeom prst="rect">
            <a:avLst/>
          </a:prstGeom>
          <a:noFill/>
          <a:ln w="9525">
            <a:noFill/>
            <a:miter lim="800000"/>
            <a:headEnd/>
            <a:tailEnd/>
          </a:ln>
        </p:spPr>
        <p:txBody>
          <a:bodyPr wrap="none" lIns="0" tIns="0" rIns="0" bIns="0">
            <a:spAutoFit/>
          </a:bodyPr>
          <a:lstStyle/>
          <a:p>
            <a:pPr algn="ctr"/>
            <a:r>
              <a:rPr lang="ja-JP" altLang="en-US" sz="1500" dirty="0">
                <a:solidFill>
                  <a:srgbClr val="000000"/>
                </a:solidFill>
                <a:latin typeface="ＭＳ Ｐゴシック" panose="020B0600070205080204" pitchFamily="50" charset="-128"/>
                <a:ea typeface="ＭＳ Ｐゴシック" panose="020B0600070205080204" pitchFamily="50" charset="-128"/>
              </a:rPr>
              <a:t>（万人）</a:t>
            </a:r>
            <a:endParaRPr lang="ja-JP" altLang="en-US" sz="1500" dirty="0">
              <a:latin typeface="ＭＳ Ｐゴシック" panose="020B0600070205080204" pitchFamily="50" charset="-128"/>
              <a:ea typeface="ＭＳ Ｐゴシック" panose="020B0600070205080204" pitchFamily="50" charset="-128"/>
            </a:endParaRPr>
          </a:p>
        </p:txBody>
      </p:sp>
      <p:sp>
        <p:nvSpPr>
          <p:cNvPr id="25620" name="Rectangle 88"/>
          <p:cNvSpPr>
            <a:spLocks noChangeArrowheads="1"/>
          </p:cNvSpPr>
          <p:nvPr/>
        </p:nvSpPr>
        <p:spPr bwMode="auto">
          <a:xfrm>
            <a:off x="2779177" y="4870450"/>
            <a:ext cx="1861087" cy="230832"/>
          </a:xfrm>
          <a:prstGeom prst="rect">
            <a:avLst/>
          </a:prstGeom>
          <a:noFill/>
          <a:ln w="9525">
            <a:noFill/>
            <a:miter lim="800000"/>
            <a:headEnd/>
            <a:tailEnd/>
          </a:ln>
        </p:spPr>
        <p:txBody>
          <a:bodyPr wrap="none" lIns="0" tIns="0" rIns="0" bIns="0">
            <a:spAutoFit/>
          </a:bodyPr>
          <a:lstStyle/>
          <a:p>
            <a:pPr algn="r"/>
            <a:r>
              <a:rPr lang="en-US" altLang="en-US" sz="1500" dirty="0">
                <a:latin typeface="Arial" panose="020B0604020202020204" pitchFamily="34" charset="0"/>
                <a:ea typeface="ＭＳ Ｐゴシック" panose="020B0600070205080204" pitchFamily="50" charset="-128"/>
                <a:cs typeface="Arial" panose="020B0604020202020204" pitchFamily="34" charset="0"/>
              </a:rPr>
              <a:t>ヒトパピローマウイルス</a:t>
            </a:r>
            <a:endParaRPr lang="ja-JP" altLang="en-US" sz="15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5621" name="Rectangle 91"/>
          <p:cNvSpPr>
            <a:spLocks noChangeArrowheads="1"/>
          </p:cNvSpPr>
          <p:nvPr/>
        </p:nvSpPr>
        <p:spPr bwMode="auto">
          <a:xfrm>
            <a:off x="2365375" y="3875088"/>
            <a:ext cx="2274888" cy="228600"/>
          </a:xfrm>
          <a:prstGeom prst="rect">
            <a:avLst/>
          </a:prstGeom>
          <a:noFill/>
          <a:ln w="9525">
            <a:noFill/>
            <a:miter lim="800000"/>
            <a:headEnd/>
            <a:tailEnd/>
          </a:ln>
        </p:spPr>
        <p:txBody>
          <a:bodyPr wrap="none" lIns="0" tIns="0" rIns="0" bIns="0">
            <a:spAutoFit/>
          </a:bodyPr>
          <a:lstStyle/>
          <a:p>
            <a:pPr algn="r"/>
            <a:r>
              <a:rPr lang="en-US" altLang="en-US" sz="1500" dirty="0">
                <a:latin typeface="Arial" panose="020B0604020202020204" pitchFamily="34" charset="0"/>
                <a:ea typeface="ＭＳ Ｐゴシック" panose="020B0600070205080204" pitchFamily="50" charset="-128"/>
                <a:cs typeface="Arial" panose="020B0604020202020204" pitchFamily="34" charset="0"/>
              </a:rPr>
              <a:t>低い多価不飽和脂肪酸摂取</a:t>
            </a:r>
            <a:endParaRPr lang="ja-JP" altLang="en-US" sz="15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5622" name="Rectangle 91"/>
          <p:cNvSpPr>
            <a:spLocks noChangeArrowheads="1"/>
          </p:cNvSpPr>
          <p:nvPr/>
        </p:nvSpPr>
        <p:spPr bwMode="auto">
          <a:xfrm>
            <a:off x="3232151" y="3630613"/>
            <a:ext cx="1408113" cy="228600"/>
          </a:xfrm>
          <a:prstGeom prst="rect">
            <a:avLst/>
          </a:prstGeom>
          <a:noFill/>
          <a:ln w="9525">
            <a:noFill/>
            <a:miter lim="800000"/>
            <a:headEnd/>
            <a:tailEnd/>
          </a:ln>
        </p:spPr>
        <p:txBody>
          <a:bodyPr wrap="none" lIns="0" tIns="0" rIns="0" bIns="0">
            <a:spAutoFit/>
          </a:bodyPr>
          <a:lstStyle/>
          <a:p>
            <a:pPr algn="r"/>
            <a:r>
              <a:rPr lang="en-US" altLang="en-US" sz="1500" dirty="0">
                <a:latin typeface="Arial" panose="020B0604020202020204" pitchFamily="34" charset="0"/>
                <a:ea typeface="ＭＳ Ｐゴシック" panose="020B0600070205080204" pitchFamily="50" charset="-128"/>
                <a:cs typeface="Arial" panose="020B0604020202020204" pitchFamily="34" charset="0"/>
              </a:rPr>
              <a:t>C型肝炎ウイルス</a:t>
            </a:r>
            <a:endParaRPr lang="ja-JP" altLang="en-US" sz="15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5623" name="Rectangle 91"/>
          <p:cNvSpPr>
            <a:spLocks noChangeArrowheads="1"/>
          </p:cNvSpPr>
          <p:nvPr/>
        </p:nvSpPr>
        <p:spPr bwMode="auto">
          <a:xfrm>
            <a:off x="2697423" y="3398838"/>
            <a:ext cx="1942840" cy="230832"/>
          </a:xfrm>
          <a:prstGeom prst="rect">
            <a:avLst/>
          </a:prstGeom>
          <a:noFill/>
          <a:ln w="9525">
            <a:noFill/>
            <a:miter lim="800000"/>
            <a:headEnd/>
            <a:tailEnd/>
          </a:ln>
        </p:spPr>
        <p:txBody>
          <a:bodyPr wrap="none" lIns="0" tIns="0" rIns="0" bIns="0">
            <a:spAutoFit/>
          </a:bodyPr>
          <a:lstStyle/>
          <a:p>
            <a:pPr algn="r"/>
            <a:r>
              <a:rPr lang="en-US" altLang="en-US" sz="1500" dirty="0">
                <a:latin typeface="Arial" panose="020B0604020202020204" pitchFamily="34" charset="0"/>
                <a:ea typeface="ＭＳ Ｐゴシック" panose="020B0600070205080204" pitchFamily="50" charset="-128"/>
                <a:cs typeface="Arial" panose="020B0604020202020204" pitchFamily="34" charset="0"/>
              </a:rPr>
              <a:t>LDLコレステロール高値</a:t>
            </a:r>
            <a:endParaRPr lang="ja-JP" altLang="en-US" sz="15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5624" name="Rectangle 93"/>
          <p:cNvSpPr>
            <a:spLocks noChangeArrowheads="1"/>
          </p:cNvSpPr>
          <p:nvPr/>
        </p:nvSpPr>
        <p:spPr bwMode="auto">
          <a:xfrm>
            <a:off x="3498908" y="2603500"/>
            <a:ext cx="1142942" cy="230832"/>
          </a:xfrm>
          <a:prstGeom prst="rect">
            <a:avLst/>
          </a:prstGeom>
          <a:noFill/>
          <a:ln w="9525">
            <a:noFill/>
            <a:miter lim="800000"/>
            <a:headEnd/>
            <a:tailEnd/>
          </a:ln>
        </p:spPr>
        <p:txBody>
          <a:bodyPr wrap="none" lIns="0" tIns="0" rIns="0" bIns="0">
            <a:spAutoFit/>
          </a:bodyPr>
          <a:lstStyle/>
          <a:p>
            <a:pPr algn="r"/>
            <a:r>
              <a:rPr lang="ja-JP" altLang="en-US" sz="1500" dirty="0">
                <a:latin typeface="Arial" panose="020B0604020202020204" pitchFamily="34" charset="0"/>
                <a:ea typeface="ＭＳ Ｐゴシック" panose="020B0600070205080204" pitchFamily="50" charset="-128"/>
                <a:cs typeface="Arial" panose="020B0604020202020204" pitchFamily="34" charset="0"/>
              </a:rPr>
              <a:t>高い食塩摂取</a:t>
            </a:r>
          </a:p>
        </p:txBody>
      </p:sp>
      <p:sp>
        <p:nvSpPr>
          <p:cNvPr id="25625" name="Rectangle 93"/>
          <p:cNvSpPr>
            <a:spLocks noChangeArrowheads="1"/>
          </p:cNvSpPr>
          <p:nvPr/>
        </p:nvSpPr>
        <p:spPr bwMode="auto">
          <a:xfrm>
            <a:off x="4070350" y="2355850"/>
            <a:ext cx="571500" cy="228600"/>
          </a:xfrm>
          <a:prstGeom prst="rect">
            <a:avLst/>
          </a:prstGeom>
          <a:noFill/>
          <a:ln w="9525">
            <a:noFill/>
            <a:miter lim="800000"/>
            <a:headEnd/>
            <a:tailEnd/>
          </a:ln>
        </p:spPr>
        <p:txBody>
          <a:bodyPr wrap="none" lIns="0" tIns="0" rIns="0" bIns="0">
            <a:spAutoFit/>
          </a:bodyPr>
          <a:lstStyle/>
          <a:p>
            <a:pPr algn="r"/>
            <a:r>
              <a:rPr lang="ja-JP" altLang="en-US" sz="1500" dirty="0">
                <a:latin typeface="Arial" panose="020B0604020202020204" pitchFamily="34" charset="0"/>
                <a:ea typeface="ＭＳ Ｐゴシック" panose="020B0600070205080204" pitchFamily="50" charset="-128"/>
                <a:cs typeface="Arial" panose="020B0604020202020204" pitchFamily="34" charset="0"/>
              </a:rPr>
              <a:t>高血糖</a:t>
            </a:r>
          </a:p>
        </p:txBody>
      </p:sp>
      <p:sp>
        <p:nvSpPr>
          <p:cNvPr id="25626" name="Rectangle 93"/>
          <p:cNvSpPr>
            <a:spLocks noChangeArrowheads="1"/>
          </p:cNvSpPr>
          <p:nvPr/>
        </p:nvSpPr>
        <p:spPr bwMode="auto">
          <a:xfrm>
            <a:off x="3498908" y="2105025"/>
            <a:ext cx="1142942" cy="230832"/>
          </a:xfrm>
          <a:prstGeom prst="rect">
            <a:avLst/>
          </a:prstGeom>
          <a:noFill/>
          <a:ln w="9525">
            <a:noFill/>
            <a:miter lim="800000"/>
            <a:headEnd/>
            <a:tailEnd/>
          </a:ln>
        </p:spPr>
        <p:txBody>
          <a:bodyPr wrap="none" lIns="0" tIns="0" rIns="0" bIns="0">
            <a:spAutoFit/>
          </a:bodyPr>
          <a:lstStyle/>
          <a:p>
            <a:pPr algn="r"/>
            <a:r>
              <a:rPr lang="ja-JP" altLang="en-US" sz="1500" dirty="0">
                <a:latin typeface="Arial" panose="020B0604020202020204" pitchFamily="34" charset="0"/>
                <a:ea typeface="ＭＳ Ｐゴシック" panose="020B0600070205080204" pitchFamily="50" charset="-128"/>
                <a:cs typeface="Arial" panose="020B0604020202020204" pitchFamily="34" charset="0"/>
              </a:rPr>
              <a:t>低い身体活動</a:t>
            </a:r>
          </a:p>
        </p:txBody>
      </p:sp>
      <p:sp>
        <p:nvSpPr>
          <p:cNvPr id="25627" name="Rectangle 93"/>
          <p:cNvSpPr>
            <a:spLocks noChangeArrowheads="1"/>
          </p:cNvSpPr>
          <p:nvPr/>
        </p:nvSpPr>
        <p:spPr bwMode="auto">
          <a:xfrm>
            <a:off x="4070350" y="1851025"/>
            <a:ext cx="571500" cy="228600"/>
          </a:xfrm>
          <a:prstGeom prst="rect">
            <a:avLst/>
          </a:prstGeom>
          <a:noFill/>
          <a:ln w="9525">
            <a:noFill/>
            <a:miter lim="800000"/>
            <a:headEnd/>
            <a:tailEnd/>
          </a:ln>
        </p:spPr>
        <p:txBody>
          <a:bodyPr wrap="none" lIns="0" tIns="0" rIns="0" bIns="0">
            <a:spAutoFit/>
          </a:bodyPr>
          <a:lstStyle/>
          <a:p>
            <a:pPr algn="r"/>
            <a:r>
              <a:rPr lang="ja-JP" altLang="en-US" sz="1500" dirty="0">
                <a:latin typeface="Arial" panose="020B0604020202020204" pitchFamily="34" charset="0"/>
                <a:ea typeface="ＭＳ Ｐゴシック" panose="020B0600070205080204" pitchFamily="50" charset="-128"/>
                <a:cs typeface="Arial" panose="020B0604020202020204" pitchFamily="34" charset="0"/>
              </a:rPr>
              <a:t>高血圧</a:t>
            </a:r>
          </a:p>
        </p:txBody>
      </p:sp>
      <p:sp>
        <p:nvSpPr>
          <p:cNvPr id="25628" name="Rectangle 93"/>
          <p:cNvSpPr>
            <a:spLocks noChangeArrowheads="1"/>
          </p:cNvSpPr>
          <p:nvPr/>
        </p:nvSpPr>
        <p:spPr bwMode="auto">
          <a:xfrm>
            <a:off x="4260850" y="1606550"/>
            <a:ext cx="381000" cy="228600"/>
          </a:xfrm>
          <a:prstGeom prst="rect">
            <a:avLst/>
          </a:prstGeom>
          <a:noFill/>
          <a:ln w="9525">
            <a:noFill/>
            <a:miter lim="800000"/>
            <a:headEnd/>
            <a:tailEnd/>
          </a:ln>
        </p:spPr>
        <p:txBody>
          <a:bodyPr wrap="none" lIns="0" tIns="0" rIns="0" bIns="0">
            <a:spAutoFit/>
          </a:bodyPr>
          <a:lstStyle/>
          <a:p>
            <a:pPr algn="r"/>
            <a:r>
              <a:rPr lang="ja-JP" altLang="en-US" sz="1500" dirty="0">
                <a:latin typeface="ＭＳ Ｐゴシック" panose="020B0600070205080204" pitchFamily="50" charset="-128"/>
                <a:ea typeface="ＭＳ Ｐゴシック" panose="020B0600070205080204" pitchFamily="50" charset="-128"/>
              </a:rPr>
              <a:t>喫煙</a:t>
            </a:r>
          </a:p>
        </p:txBody>
      </p:sp>
      <p:sp>
        <p:nvSpPr>
          <p:cNvPr id="25629" name="Rectangle 69"/>
          <p:cNvSpPr>
            <a:spLocks noChangeArrowheads="1"/>
          </p:cNvSpPr>
          <p:nvPr/>
        </p:nvSpPr>
        <p:spPr bwMode="auto">
          <a:xfrm>
            <a:off x="4749800" y="5160964"/>
            <a:ext cx="46038" cy="161925"/>
          </a:xfrm>
          <a:prstGeom prst="rect">
            <a:avLst/>
          </a:prstGeom>
          <a:solidFill>
            <a:srgbClr val="B2B2B2"/>
          </a:solidFill>
          <a:ln w="9525">
            <a:solidFill>
              <a:srgbClr val="B2B2B2"/>
            </a:solidFill>
            <a:miter lim="800000"/>
            <a:headEnd/>
            <a:tailEnd/>
          </a:ln>
        </p:spPr>
        <p:txBody>
          <a:bodyPr wrap="none" anchor="ctr"/>
          <a:lstStyle/>
          <a:p>
            <a:endParaRPr lang="ja-JP" altLang="en-US" dirty="0"/>
          </a:p>
        </p:txBody>
      </p:sp>
      <p:sp>
        <p:nvSpPr>
          <p:cNvPr id="25630" name="Rectangle 70"/>
          <p:cNvSpPr>
            <a:spLocks noChangeArrowheads="1"/>
          </p:cNvSpPr>
          <p:nvPr/>
        </p:nvSpPr>
        <p:spPr bwMode="auto">
          <a:xfrm>
            <a:off x="4749800" y="4910139"/>
            <a:ext cx="96838" cy="161925"/>
          </a:xfrm>
          <a:prstGeom prst="rect">
            <a:avLst/>
          </a:prstGeom>
          <a:solidFill>
            <a:srgbClr val="B2B2B2"/>
          </a:solidFill>
          <a:ln w="9525">
            <a:solidFill>
              <a:srgbClr val="B2B2B2"/>
            </a:solidFill>
            <a:miter lim="800000"/>
            <a:headEnd/>
            <a:tailEnd/>
          </a:ln>
        </p:spPr>
        <p:txBody>
          <a:bodyPr wrap="none" anchor="ctr"/>
          <a:lstStyle/>
          <a:p>
            <a:endParaRPr lang="ja-JP" altLang="en-US" dirty="0"/>
          </a:p>
        </p:txBody>
      </p:sp>
      <p:sp>
        <p:nvSpPr>
          <p:cNvPr id="25631" name="Rectangle 71"/>
          <p:cNvSpPr>
            <a:spLocks noChangeArrowheads="1"/>
          </p:cNvSpPr>
          <p:nvPr/>
        </p:nvSpPr>
        <p:spPr bwMode="auto">
          <a:xfrm>
            <a:off x="4749800" y="1662114"/>
            <a:ext cx="1144588" cy="161925"/>
          </a:xfrm>
          <a:prstGeom prst="rect">
            <a:avLst/>
          </a:prstGeom>
          <a:solidFill>
            <a:schemeClr val="accent1"/>
          </a:solidFill>
          <a:ln w="9525">
            <a:solidFill>
              <a:schemeClr val="accent1"/>
            </a:solidFill>
            <a:miter lim="800000"/>
            <a:headEnd/>
            <a:tailEnd/>
          </a:ln>
        </p:spPr>
        <p:txBody>
          <a:bodyPr wrap="none" anchor="ctr"/>
          <a:lstStyle/>
          <a:p>
            <a:endParaRPr lang="ja-JP" altLang="en-US" dirty="0"/>
          </a:p>
        </p:txBody>
      </p:sp>
      <p:sp>
        <p:nvSpPr>
          <p:cNvPr id="25632" name="Rectangle 72"/>
          <p:cNvSpPr>
            <a:spLocks noChangeArrowheads="1"/>
          </p:cNvSpPr>
          <p:nvPr/>
        </p:nvSpPr>
        <p:spPr bwMode="auto">
          <a:xfrm>
            <a:off x="5899150" y="1662114"/>
            <a:ext cx="2636838" cy="161925"/>
          </a:xfrm>
          <a:prstGeom prst="rect">
            <a:avLst/>
          </a:prstGeom>
          <a:solidFill>
            <a:srgbClr val="B2B2B2"/>
          </a:solidFill>
          <a:ln w="9525">
            <a:solidFill>
              <a:srgbClr val="B2B2B2"/>
            </a:solidFill>
            <a:miter lim="800000"/>
            <a:headEnd/>
            <a:tailEnd/>
          </a:ln>
        </p:spPr>
        <p:txBody>
          <a:bodyPr wrap="none" anchor="ctr"/>
          <a:lstStyle/>
          <a:p>
            <a:endParaRPr lang="ja-JP" altLang="en-US" dirty="0"/>
          </a:p>
        </p:txBody>
      </p:sp>
      <p:sp>
        <p:nvSpPr>
          <p:cNvPr id="25633" name="Rectangle 73"/>
          <p:cNvSpPr>
            <a:spLocks noChangeArrowheads="1"/>
          </p:cNvSpPr>
          <p:nvPr/>
        </p:nvSpPr>
        <p:spPr bwMode="auto">
          <a:xfrm>
            <a:off x="8534400" y="1662114"/>
            <a:ext cx="661988" cy="161925"/>
          </a:xfrm>
          <a:prstGeom prst="rect">
            <a:avLst/>
          </a:prstGeom>
          <a:solidFill>
            <a:srgbClr val="FF9933"/>
          </a:solidFill>
          <a:ln w="9525">
            <a:solidFill>
              <a:srgbClr val="FF9933"/>
            </a:solidFill>
            <a:miter lim="800000"/>
            <a:headEnd/>
            <a:tailEnd/>
          </a:ln>
        </p:spPr>
        <p:txBody>
          <a:bodyPr wrap="none" anchor="ctr"/>
          <a:lstStyle/>
          <a:p>
            <a:endParaRPr lang="ja-JP" altLang="en-US" dirty="0"/>
          </a:p>
        </p:txBody>
      </p:sp>
      <p:sp>
        <p:nvSpPr>
          <p:cNvPr id="25634" name="Rectangle 74"/>
          <p:cNvSpPr>
            <a:spLocks noChangeArrowheads="1"/>
          </p:cNvSpPr>
          <p:nvPr/>
        </p:nvSpPr>
        <p:spPr bwMode="auto">
          <a:xfrm>
            <a:off x="4749800" y="1903414"/>
            <a:ext cx="3563938" cy="161925"/>
          </a:xfrm>
          <a:prstGeom prst="rect">
            <a:avLst/>
          </a:prstGeom>
          <a:solidFill>
            <a:schemeClr val="accent1"/>
          </a:solidFill>
          <a:ln w="9525">
            <a:solidFill>
              <a:schemeClr val="accent1"/>
            </a:solidFill>
            <a:miter lim="800000"/>
            <a:headEnd/>
            <a:tailEnd/>
          </a:ln>
        </p:spPr>
        <p:txBody>
          <a:bodyPr wrap="none" anchor="ctr"/>
          <a:lstStyle/>
          <a:p>
            <a:endParaRPr lang="ja-JP" altLang="en-US" dirty="0"/>
          </a:p>
        </p:txBody>
      </p:sp>
      <p:sp>
        <p:nvSpPr>
          <p:cNvPr id="25635" name="Rectangle 75"/>
          <p:cNvSpPr>
            <a:spLocks noChangeArrowheads="1"/>
          </p:cNvSpPr>
          <p:nvPr/>
        </p:nvSpPr>
        <p:spPr bwMode="auto">
          <a:xfrm>
            <a:off x="4749801" y="2147889"/>
            <a:ext cx="1427163" cy="161925"/>
          </a:xfrm>
          <a:prstGeom prst="rect">
            <a:avLst/>
          </a:prstGeom>
          <a:solidFill>
            <a:schemeClr val="accent1"/>
          </a:solidFill>
          <a:ln w="9525">
            <a:solidFill>
              <a:schemeClr val="accent1"/>
            </a:solidFill>
            <a:miter lim="800000"/>
            <a:headEnd/>
            <a:tailEnd/>
          </a:ln>
        </p:spPr>
        <p:txBody>
          <a:bodyPr wrap="none" anchor="ctr"/>
          <a:lstStyle/>
          <a:p>
            <a:endParaRPr lang="ja-JP" altLang="en-US" dirty="0"/>
          </a:p>
        </p:txBody>
      </p:sp>
      <p:sp>
        <p:nvSpPr>
          <p:cNvPr id="25636" name="Rectangle 76"/>
          <p:cNvSpPr>
            <a:spLocks noChangeArrowheads="1"/>
          </p:cNvSpPr>
          <p:nvPr/>
        </p:nvSpPr>
        <p:spPr bwMode="auto">
          <a:xfrm>
            <a:off x="6184900" y="2147889"/>
            <a:ext cx="319088" cy="161925"/>
          </a:xfrm>
          <a:prstGeom prst="rect">
            <a:avLst/>
          </a:prstGeom>
          <a:solidFill>
            <a:srgbClr val="B2B2B2"/>
          </a:solidFill>
          <a:ln w="9525">
            <a:solidFill>
              <a:srgbClr val="B2B2B2"/>
            </a:solidFill>
            <a:miter lim="800000"/>
            <a:headEnd/>
            <a:tailEnd/>
          </a:ln>
        </p:spPr>
        <p:txBody>
          <a:bodyPr wrap="none" anchor="ctr"/>
          <a:lstStyle/>
          <a:p>
            <a:endParaRPr lang="ja-JP" altLang="en-US" dirty="0"/>
          </a:p>
        </p:txBody>
      </p:sp>
      <p:sp>
        <p:nvSpPr>
          <p:cNvPr id="25637" name="Rectangle 77"/>
          <p:cNvSpPr>
            <a:spLocks noChangeArrowheads="1"/>
          </p:cNvSpPr>
          <p:nvPr/>
        </p:nvSpPr>
        <p:spPr bwMode="auto">
          <a:xfrm>
            <a:off x="6508750" y="2147889"/>
            <a:ext cx="52388" cy="161925"/>
          </a:xfrm>
          <a:prstGeom prst="rect">
            <a:avLst/>
          </a:prstGeom>
          <a:solidFill>
            <a:srgbClr val="FF99FF"/>
          </a:solidFill>
          <a:ln w="9525">
            <a:solidFill>
              <a:srgbClr val="FF99FF"/>
            </a:solidFill>
            <a:miter lim="800000"/>
            <a:headEnd/>
            <a:tailEnd/>
          </a:ln>
        </p:spPr>
        <p:txBody>
          <a:bodyPr wrap="none" anchor="ctr"/>
          <a:lstStyle/>
          <a:p>
            <a:endParaRPr lang="ja-JP" altLang="en-US" dirty="0"/>
          </a:p>
        </p:txBody>
      </p:sp>
      <p:sp>
        <p:nvSpPr>
          <p:cNvPr id="25638" name="Rectangle 78"/>
          <p:cNvSpPr>
            <a:spLocks noChangeArrowheads="1"/>
          </p:cNvSpPr>
          <p:nvPr/>
        </p:nvSpPr>
        <p:spPr bwMode="auto">
          <a:xfrm>
            <a:off x="4749800" y="2409826"/>
            <a:ext cx="928688" cy="161925"/>
          </a:xfrm>
          <a:prstGeom prst="rect">
            <a:avLst/>
          </a:prstGeom>
          <a:solidFill>
            <a:schemeClr val="accent1"/>
          </a:solidFill>
          <a:ln w="9525">
            <a:solidFill>
              <a:schemeClr val="accent1"/>
            </a:solidFill>
            <a:miter lim="800000"/>
            <a:headEnd/>
            <a:tailEnd/>
          </a:ln>
        </p:spPr>
        <p:txBody>
          <a:bodyPr wrap="none" anchor="ctr"/>
          <a:lstStyle/>
          <a:p>
            <a:endParaRPr lang="ja-JP" altLang="en-US" dirty="0"/>
          </a:p>
        </p:txBody>
      </p:sp>
      <p:sp>
        <p:nvSpPr>
          <p:cNvPr id="25639" name="Rectangle 80"/>
          <p:cNvSpPr>
            <a:spLocks noChangeArrowheads="1"/>
          </p:cNvSpPr>
          <p:nvPr/>
        </p:nvSpPr>
        <p:spPr bwMode="auto">
          <a:xfrm>
            <a:off x="5680075" y="2409826"/>
            <a:ext cx="261938" cy="161925"/>
          </a:xfrm>
          <a:prstGeom prst="rect">
            <a:avLst/>
          </a:prstGeom>
          <a:solidFill>
            <a:srgbClr val="FF99FF"/>
          </a:solidFill>
          <a:ln w="9525">
            <a:solidFill>
              <a:srgbClr val="FF99FF"/>
            </a:solidFill>
            <a:miter lim="800000"/>
            <a:headEnd/>
            <a:tailEnd/>
          </a:ln>
        </p:spPr>
        <p:txBody>
          <a:bodyPr wrap="none" anchor="ctr"/>
          <a:lstStyle/>
          <a:p>
            <a:endParaRPr lang="ja-JP" altLang="en-US" dirty="0"/>
          </a:p>
        </p:txBody>
      </p:sp>
      <p:sp>
        <p:nvSpPr>
          <p:cNvPr id="25640" name="Rectangle 81"/>
          <p:cNvSpPr>
            <a:spLocks noChangeArrowheads="1"/>
          </p:cNvSpPr>
          <p:nvPr/>
        </p:nvSpPr>
        <p:spPr bwMode="auto">
          <a:xfrm>
            <a:off x="4749801" y="2662239"/>
            <a:ext cx="627063" cy="161925"/>
          </a:xfrm>
          <a:prstGeom prst="rect">
            <a:avLst/>
          </a:prstGeom>
          <a:solidFill>
            <a:schemeClr val="accent1"/>
          </a:solidFill>
          <a:ln w="9525">
            <a:solidFill>
              <a:schemeClr val="accent1"/>
            </a:solidFill>
            <a:miter lim="800000"/>
            <a:headEnd/>
            <a:tailEnd/>
          </a:ln>
        </p:spPr>
        <p:txBody>
          <a:bodyPr wrap="none" anchor="ctr"/>
          <a:lstStyle/>
          <a:p>
            <a:endParaRPr lang="ja-JP" altLang="en-US" dirty="0"/>
          </a:p>
        </p:txBody>
      </p:sp>
      <p:sp>
        <p:nvSpPr>
          <p:cNvPr id="25641" name="Rectangle 82"/>
          <p:cNvSpPr>
            <a:spLocks noChangeArrowheads="1"/>
          </p:cNvSpPr>
          <p:nvPr/>
        </p:nvSpPr>
        <p:spPr bwMode="auto">
          <a:xfrm>
            <a:off x="5376863" y="2662239"/>
            <a:ext cx="552450" cy="161925"/>
          </a:xfrm>
          <a:prstGeom prst="rect">
            <a:avLst/>
          </a:prstGeom>
          <a:solidFill>
            <a:srgbClr val="B2B2B2"/>
          </a:solidFill>
          <a:ln w="9525">
            <a:solidFill>
              <a:srgbClr val="B2B2B2"/>
            </a:solidFill>
            <a:miter lim="800000"/>
            <a:headEnd/>
            <a:tailEnd/>
          </a:ln>
        </p:spPr>
        <p:txBody>
          <a:bodyPr wrap="none" anchor="ctr"/>
          <a:lstStyle/>
          <a:p>
            <a:endParaRPr lang="ja-JP" altLang="en-US" dirty="0"/>
          </a:p>
        </p:txBody>
      </p:sp>
      <p:sp>
        <p:nvSpPr>
          <p:cNvPr id="25642" name="Rectangle 84"/>
          <p:cNvSpPr>
            <a:spLocks noChangeArrowheads="1"/>
          </p:cNvSpPr>
          <p:nvPr/>
        </p:nvSpPr>
        <p:spPr bwMode="auto">
          <a:xfrm>
            <a:off x="4749801" y="2908301"/>
            <a:ext cx="608013" cy="161925"/>
          </a:xfrm>
          <a:prstGeom prst="rect">
            <a:avLst/>
          </a:prstGeom>
          <a:solidFill>
            <a:srgbClr val="B2B2B2"/>
          </a:solidFill>
          <a:ln w="9525">
            <a:solidFill>
              <a:srgbClr val="B2B2B2"/>
            </a:solidFill>
            <a:miter lim="800000"/>
            <a:headEnd/>
            <a:tailEnd/>
          </a:ln>
        </p:spPr>
        <p:txBody>
          <a:bodyPr wrap="none" anchor="ctr"/>
          <a:lstStyle/>
          <a:p>
            <a:endParaRPr lang="ja-JP" altLang="en-US" dirty="0"/>
          </a:p>
        </p:txBody>
      </p:sp>
      <p:sp>
        <p:nvSpPr>
          <p:cNvPr id="25643" name="Rectangle 85"/>
          <p:cNvSpPr>
            <a:spLocks noChangeArrowheads="1"/>
          </p:cNvSpPr>
          <p:nvPr/>
        </p:nvSpPr>
        <p:spPr bwMode="auto">
          <a:xfrm>
            <a:off x="5348288" y="2908301"/>
            <a:ext cx="419100" cy="161925"/>
          </a:xfrm>
          <a:prstGeom prst="rect">
            <a:avLst/>
          </a:prstGeom>
          <a:solidFill>
            <a:srgbClr val="669900"/>
          </a:solidFill>
          <a:ln w="9525">
            <a:solidFill>
              <a:srgbClr val="669900"/>
            </a:solidFill>
            <a:miter lim="800000"/>
            <a:headEnd/>
            <a:tailEnd/>
          </a:ln>
        </p:spPr>
        <p:txBody>
          <a:bodyPr wrap="none" anchor="ctr"/>
          <a:lstStyle/>
          <a:p>
            <a:endParaRPr lang="ja-JP" altLang="en-US" dirty="0"/>
          </a:p>
        </p:txBody>
      </p:sp>
      <p:sp>
        <p:nvSpPr>
          <p:cNvPr id="25644" name="Rectangle 86"/>
          <p:cNvSpPr>
            <a:spLocks noChangeArrowheads="1"/>
          </p:cNvSpPr>
          <p:nvPr/>
        </p:nvSpPr>
        <p:spPr bwMode="auto">
          <a:xfrm>
            <a:off x="5770563" y="2908301"/>
            <a:ext cx="95250" cy="161925"/>
          </a:xfrm>
          <a:prstGeom prst="rect">
            <a:avLst/>
          </a:prstGeom>
          <a:solidFill>
            <a:srgbClr val="6600FF"/>
          </a:solidFill>
          <a:ln w="9525">
            <a:solidFill>
              <a:srgbClr val="6600FF"/>
            </a:solidFill>
            <a:miter lim="800000"/>
            <a:headEnd/>
            <a:tailEnd/>
          </a:ln>
        </p:spPr>
        <p:txBody>
          <a:bodyPr wrap="none" anchor="ctr"/>
          <a:lstStyle/>
          <a:p>
            <a:endParaRPr lang="ja-JP" altLang="en-US" dirty="0"/>
          </a:p>
        </p:txBody>
      </p:sp>
      <p:sp>
        <p:nvSpPr>
          <p:cNvPr id="25645" name="Rectangle 87"/>
          <p:cNvSpPr>
            <a:spLocks noChangeArrowheads="1"/>
          </p:cNvSpPr>
          <p:nvPr/>
        </p:nvSpPr>
        <p:spPr bwMode="auto">
          <a:xfrm>
            <a:off x="4749801" y="3160714"/>
            <a:ext cx="1058863" cy="161925"/>
          </a:xfrm>
          <a:prstGeom prst="rect">
            <a:avLst/>
          </a:prstGeom>
          <a:solidFill>
            <a:srgbClr val="B2B2B2"/>
          </a:solidFill>
          <a:ln w="9525">
            <a:solidFill>
              <a:srgbClr val="B2B2B2"/>
            </a:solidFill>
            <a:miter lim="800000"/>
            <a:headEnd/>
            <a:tailEnd/>
          </a:ln>
        </p:spPr>
        <p:txBody>
          <a:bodyPr wrap="none" anchor="ctr"/>
          <a:lstStyle/>
          <a:p>
            <a:endParaRPr lang="ja-JP" altLang="en-US" dirty="0"/>
          </a:p>
        </p:txBody>
      </p:sp>
      <p:sp>
        <p:nvSpPr>
          <p:cNvPr id="25646" name="Rectangle 88"/>
          <p:cNvSpPr>
            <a:spLocks noChangeArrowheads="1"/>
          </p:cNvSpPr>
          <p:nvPr/>
        </p:nvSpPr>
        <p:spPr bwMode="auto">
          <a:xfrm>
            <a:off x="4749801" y="3411539"/>
            <a:ext cx="830263" cy="161925"/>
          </a:xfrm>
          <a:prstGeom prst="rect">
            <a:avLst/>
          </a:prstGeom>
          <a:solidFill>
            <a:schemeClr val="accent1"/>
          </a:solidFill>
          <a:ln w="9525">
            <a:solidFill>
              <a:schemeClr val="accent1"/>
            </a:solidFill>
            <a:miter lim="800000"/>
            <a:headEnd/>
            <a:tailEnd/>
          </a:ln>
        </p:spPr>
        <p:txBody>
          <a:bodyPr wrap="none" anchor="ctr"/>
          <a:lstStyle/>
          <a:p>
            <a:endParaRPr lang="ja-JP" altLang="en-US" dirty="0"/>
          </a:p>
        </p:txBody>
      </p:sp>
      <p:sp>
        <p:nvSpPr>
          <p:cNvPr id="25647" name="Rectangle 89"/>
          <p:cNvSpPr>
            <a:spLocks noChangeArrowheads="1"/>
          </p:cNvSpPr>
          <p:nvPr/>
        </p:nvSpPr>
        <p:spPr bwMode="auto">
          <a:xfrm>
            <a:off x="4749800" y="3657601"/>
            <a:ext cx="787400" cy="161925"/>
          </a:xfrm>
          <a:prstGeom prst="rect">
            <a:avLst/>
          </a:prstGeom>
          <a:solidFill>
            <a:srgbClr val="B2B2B2"/>
          </a:solidFill>
          <a:ln w="9525">
            <a:solidFill>
              <a:srgbClr val="B2B2B2"/>
            </a:solidFill>
            <a:miter lim="800000"/>
            <a:headEnd/>
            <a:tailEnd/>
          </a:ln>
        </p:spPr>
        <p:txBody>
          <a:bodyPr wrap="none" anchor="ctr"/>
          <a:lstStyle/>
          <a:p>
            <a:endParaRPr lang="ja-JP" altLang="en-US" dirty="0"/>
          </a:p>
        </p:txBody>
      </p:sp>
      <p:sp>
        <p:nvSpPr>
          <p:cNvPr id="25648" name="Rectangle 90"/>
          <p:cNvSpPr>
            <a:spLocks noChangeArrowheads="1"/>
          </p:cNvSpPr>
          <p:nvPr/>
        </p:nvSpPr>
        <p:spPr bwMode="auto">
          <a:xfrm>
            <a:off x="4749801" y="3906839"/>
            <a:ext cx="728663" cy="161925"/>
          </a:xfrm>
          <a:prstGeom prst="rect">
            <a:avLst/>
          </a:prstGeom>
          <a:solidFill>
            <a:schemeClr val="accent1"/>
          </a:solidFill>
          <a:ln w="9525">
            <a:solidFill>
              <a:schemeClr val="accent1"/>
            </a:solidFill>
            <a:miter lim="800000"/>
            <a:headEnd/>
            <a:tailEnd/>
          </a:ln>
        </p:spPr>
        <p:txBody>
          <a:bodyPr wrap="none" anchor="ctr"/>
          <a:lstStyle/>
          <a:p>
            <a:endParaRPr lang="ja-JP" altLang="en-US" dirty="0"/>
          </a:p>
        </p:txBody>
      </p:sp>
      <p:sp>
        <p:nvSpPr>
          <p:cNvPr id="25649" name="Rectangle 91"/>
          <p:cNvSpPr>
            <a:spLocks noChangeArrowheads="1"/>
          </p:cNvSpPr>
          <p:nvPr/>
        </p:nvSpPr>
        <p:spPr bwMode="auto">
          <a:xfrm>
            <a:off x="4749800" y="4151314"/>
            <a:ext cx="458788" cy="161925"/>
          </a:xfrm>
          <a:prstGeom prst="rect">
            <a:avLst/>
          </a:prstGeom>
          <a:solidFill>
            <a:schemeClr val="accent1"/>
          </a:solidFill>
          <a:ln w="9525">
            <a:solidFill>
              <a:schemeClr val="accent1"/>
            </a:solidFill>
            <a:miter lim="800000"/>
            <a:headEnd/>
            <a:tailEnd/>
          </a:ln>
        </p:spPr>
        <p:txBody>
          <a:bodyPr wrap="none" anchor="ctr"/>
          <a:lstStyle/>
          <a:p>
            <a:endParaRPr lang="ja-JP" altLang="en-US" dirty="0"/>
          </a:p>
        </p:txBody>
      </p:sp>
      <p:sp>
        <p:nvSpPr>
          <p:cNvPr id="25650" name="Rectangle 92"/>
          <p:cNvSpPr>
            <a:spLocks noChangeArrowheads="1"/>
          </p:cNvSpPr>
          <p:nvPr/>
        </p:nvSpPr>
        <p:spPr bwMode="auto">
          <a:xfrm>
            <a:off x="5214938" y="4151314"/>
            <a:ext cx="138112" cy="161925"/>
          </a:xfrm>
          <a:prstGeom prst="rect">
            <a:avLst/>
          </a:prstGeom>
          <a:solidFill>
            <a:srgbClr val="B2B2B2"/>
          </a:solidFill>
          <a:ln w="9525">
            <a:solidFill>
              <a:srgbClr val="B2B2B2"/>
            </a:solidFill>
            <a:miter lim="800000"/>
            <a:headEnd/>
            <a:tailEnd/>
          </a:ln>
        </p:spPr>
        <p:txBody>
          <a:bodyPr wrap="none" anchor="ctr"/>
          <a:lstStyle/>
          <a:p>
            <a:endParaRPr lang="ja-JP" altLang="en-US" dirty="0"/>
          </a:p>
        </p:txBody>
      </p:sp>
      <p:sp>
        <p:nvSpPr>
          <p:cNvPr id="25651" name="Rectangle 93"/>
          <p:cNvSpPr>
            <a:spLocks noChangeArrowheads="1"/>
          </p:cNvSpPr>
          <p:nvPr/>
        </p:nvSpPr>
        <p:spPr bwMode="auto">
          <a:xfrm>
            <a:off x="5346700" y="4151314"/>
            <a:ext cx="52388" cy="161925"/>
          </a:xfrm>
          <a:prstGeom prst="rect">
            <a:avLst/>
          </a:prstGeom>
          <a:solidFill>
            <a:srgbClr val="FF99FF"/>
          </a:solidFill>
          <a:ln w="9525">
            <a:solidFill>
              <a:srgbClr val="FF99FF"/>
            </a:solidFill>
            <a:miter lim="800000"/>
            <a:headEnd/>
            <a:tailEnd/>
          </a:ln>
        </p:spPr>
        <p:txBody>
          <a:bodyPr wrap="none" anchor="ctr"/>
          <a:lstStyle/>
          <a:p>
            <a:endParaRPr lang="ja-JP" altLang="en-US" dirty="0"/>
          </a:p>
        </p:txBody>
      </p:sp>
      <p:sp>
        <p:nvSpPr>
          <p:cNvPr id="25652" name="Rectangle 94"/>
          <p:cNvSpPr>
            <a:spLocks noChangeArrowheads="1"/>
          </p:cNvSpPr>
          <p:nvPr/>
        </p:nvSpPr>
        <p:spPr bwMode="auto">
          <a:xfrm>
            <a:off x="4749800" y="4406901"/>
            <a:ext cx="400050" cy="161925"/>
          </a:xfrm>
          <a:prstGeom prst="rect">
            <a:avLst/>
          </a:prstGeom>
          <a:solidFill>
            <a:srgbClr val="B2B2B2"/>
          </a:solidFill>
          <a:ln w="9525">
            <a:solidFill>
              <a:srgbClr val="B2B2B2"/>
            </a:solidFill>
            <a:miter lim="800000"/>
            <a:headEnd/>
            <a:tailEnd/>
          </a:ln>
        </p:spPr>
        <p:txBody>
          <a:bodyPr wrap="none" anchor="ctr"/>
          <a:lstStyle/>
          <a:p>
            <a:endParaRPr lang="ja-JP" altLang="en-US" dirty="0"/>
          </a:p>
        </p:txBody>
      </p:sp>
      <p:sp>
        <p:nvSpPr>
          <p:cNvPr id="25653" name="Rectangle 95"/>
          <p:cNvSpPr>
            <a:spLocks noChangeArrowheads="1"/>
          </p:cNvSpPr>
          <p:nvPr/>
        </p:nvSpPr>
        <p:spPr bwMode="auto">
          <a:xfrm>
            <a:off x="4749800" y="4656139"/>
            <a:ext cx="153988" cy="161925"/>
          </a:xfrm>
          <a:prstGeom prst="rect">
            <a:avLst/>
          </a:prstGeom>
          <a:solidFill>
            <a:schemeClr val="accent1"/>
          </a:solidFill>
          <a:ln w="9525">
            <a:solidFill>
              <a:schemeClr val="accent1"/>
            </a:solidFill>
            <a:miter lim="800000"/>
            <a:headEnd/>
            <a:tailEnd/>
          </a:ln>
        </p:spPr>
        <p:txBody>
          <a:bodyPr wrap="none" anchor="ctr"/>
          <a:lstStyle/>
          <a:p>
            <a:endParaRPr lang="ja-JP" altLang="en-US" dirty="0"/>
          </a:p>
        </p:txBody>
      </p:sp>
      <p:sp>
        <p:nvSpPr>
          <p:cNvPr id="25654" name="Rectangle 96"/>
          <p:cNvSpPr>
            <a:spLocks noChangeArrowheads="1"/>
          </p:cNvSpPr>
          <p:nvPr/>
        </p:nvSpPr>
        <p:spPr bwMode="auto">
          <a:xfrm>
            <a:off x="4900614" y="4656139"/>
            <a:ext cx="155575" cy="161925"/>
          </a:xfrm>
          <a:prstGeom prst="rect">
            <a:avLst/>
          </a:prstGeom>
          <a:solidFill>
            <a:srgbClr val="B2B2B2"/>
          </a:solidFill>
          <a:ln w="9525">
            <a:solidFill>
              <a:srgbClr val="B2B2B2"/>
            </a:solidFill>
            <a:miter lim="800000"/>
            <a:headEnd/>
            <a:tailEnd/>
          </a:ln>
        </p:spPr>
        <p:txBody>
          <a:bodyPr wrap="none" anchor="ctr"/>
          <a:lstStyle/>
          <a:p>
            <a:endParaRPr lang="ja-JP" altLang="en-US" dirty="0"/>
          </a:p>
        </p:txBody>
      </p:sp>
      <p:grpSp>
        <p:nvGrpSpPr>
          <p:cNvPr id="25655" name="Group 97"/>
          <p:cNvGrpSpPr>
            <a:grpSpLocks/>
          </p:cNvGrpSpPr>
          <p:nvPr/>
        </p:nvGrpSpPr>
        <p:grpSpPr bwMode="auto">
          <a:xfrm>
            <a:off x="4751388" y="1541464"/>
            <a:ext cx="4565650" cy="4192587"/>
            <a:chOff x="2281" y="979"/>
            <a:chExt cx="2876" cy="2641"/>
          </a:xfrm>
        </p:grpSpPr>
        <p:sp>
          <p:nvSpPr>
            <p:cNvPr id="25671" name="Line 117"/>
            <p:cNvSpPr>
              <a:spLocks noChangeShapeType="1"/>
            </p:cNvSpPr>
            <p:nvPr/>
          </p:nvSpPr>
          <p:spPr bwMode="auto">
            <a:xfrm rot="5400000" flipH="1">
              <a:off x="4423" y="3598"/>
              <a:ext cx="45" cy="0"/>
            </a:xfrm>
            <a:prstGeom prst="line">
              <a:avLst/>
            </a:prstGeom>
            <a:noFill/>
            <a:ln w="19050">
              <a:solidFill>
                <a:schemeClr val="tx1"/>
              </a:solidFill>
              <a:round/>
              <a:headEnd/>
              <a:tailEnd/>
            </a:ln>
          </p:spPr>
          <p:txBody>
            <a:bodyPr/>
            <a:lstStyle/>
            <a:p>
              <a:endParaRPr lang="ja-JP" altLang="en-US" dirty="0"/>
            </a:p>
          </p:txBody>
        </p:sp>
        <p:sp>
          <p:nvSpPr>
            <p:cNvPr id="25672" name="Line 118"/>
            <p:cNvSpPr>
              <a:spLocks noChangeShapeType="1"/>
            </p:cNvSpPr>
            <p:nvPr/>
          </p:nvSpPr>
          <p:spPr bwMode="auto">
            <a:xfrm rot="5400000" flipH="1">
              <a:off x="3123" y="3598"/>
              <a:ext cx="45" cy="0"/>
            </a:xfrm>
            <a:prstGeom prst="line">
              <a:avLst/>
            </a:prstGeom>
            <a:noFill/>
            <a:ln w="19050">
              <a:solidFill>
                <a:schemeClr val="tx1"/>
              </a:solidFill>
              <a:round/>
              <a:headEnd/>
              <a:tailEnd/>
            </a:ln>
          </p:spPr>
          <p:txBody>
            <a:bodyPr/>
            <a:lstStyle/>
            <a:p>
              <a:endParaRPr lang="ja-JP" altLang="en-US" dirty="0"/>
            </a:p>
          </p:txBody>
        </p:sp>
        <p:sp>
          <p:nvSpPr>
            <p:cNvPr id="25673" name="Line 119"/>
            <p:cNvSpPr>
              <a:spLocks noChangeShapeType="1"/>
            </p:cNvSpPr>
            <p:nvPr/>
          </p:nvSpPr>
          <p:spPr bwMode="auto">
            <a:xfrm rot="5400000" flipH="1">
              <a:off x="2258" y="3598"/>
              <a:ext cx="45" cy="0"/>
            </a:xfrm>
            <a:prstGeom prst="line">
              <a:avLst/>
            </a:prstGeom>
            <a:noFill/>
            <a:ln w="19050">
              <a:solidFill>
                <a:schemeClr val="tx1"/>
              </a:solidFill>
              <a:round/>
              <a:headEnd/>
              <a:tailEnd/>
            </a:ln>
          </p:spPr>
          <p:txBody>
            <a:bodyPr/>
            <a:lstStyle/>
            <a:p>
              <a:endParaRPr lang="ja-JP" altLang="en-US" dirty="0"/>
            </a:p>
          </p:txBody>
        </p:sp>
        <p:sp>
          <p:nvSpPr>
            <p:cNvPr id="25674" name="Line 120"/>
            <p:cNvSpPr>
              <a:spLocks noChangeShapeType="1"/>
            </p:cNvSpPr>
            <p:nvPr/>
          </p:nvSpPr>
          <p:spPr bwMode="auto">
            <a:xfrm rot="5400000" flipH="1">
              <a:off x="4858" y="3598"/>
              <a:ext cx="45" cy="0"/>
            </a:xfrm>
            <a:prstGeom prst="line">
              <a:avLst/>
            </a:prstGeom>
            <a:noFill/>
            <a:ln w="19050">
              <a:solidFill>
                <a:schemeClr val="tx1"/>
              </a:solidFill>
              <a:round/>
              <a:headEnd/>
              <a:tailEnd/>
            </a:ln>
          </p:spPr>
          <p:txBody>
            <a:bodyPr/>
            <a:lstStyle/>
            <a:p>
              <a:endParaRPr lang="ja-JP" altLang="en-US" dirty="0"/>
            </a:p>
          </p:txBody>
        </p:sp>
        <p:sp>
          <p:nvSpPr>
            <p:cNvPr id="25675" name="Line 121"/>
            <p:cNvSpPr>
              <a:spLocks noChangeShapeType="1"/>
            </p:cNvSpPr>
            <p:nvPr/>
          </p:nvSpPr>
          <p:spPr bwMode="auto">
            <a:xfrm rot="5400000" flipH="1">
              <a:off x="3995" y="3598"/>
              <a:ext cx="45" cy="0"/>
            </a:xfrm>
            <a:prstGeom prst="line">
              <a:avLst/>
            </a:prstGeom>
            <a:noFill/>
            <a:ln w="19050">
              <a:solidFill>
                <a:schemeClr val="tx1"/>
              </a:solidFill>
              <a:round/>
              <a:headEnd/>
              <a:tailEnd/>
            </a:ln>
          </p:spPr>
          <p:txBody>
            <a:bodyPr/>
            <a:lstStyle/>
            <a:p>
              <a:endParaRPr lang="ja-JP" altLang="en-US" dirty="0"/>
            </a:p>
          </p:txBody>
        </p:sp>
        <p:sp>
          <p:nvSpPr>
            <p:cNvPr id="25676" name="Line 122"/>
            <p:cNvSpPr>
              <a:spLocks noChangeShapeType="1"/>
            </p:cNvSpPr>
            <p:nvPr/>
          </p:nvSpPr>
          <p:spPr bwMode="auto">
            <a:xfrm rot="5400000" flipH="1">
              <a:off x="3558" y="3598"/>
              <a:ext cx="45" cy="0"/>
            </a:xfrm>
            <a:prstGeom prst="line">
              <a:avLst/>
            </a:prstGeom>
            <a:noFill/>
            <a:ln w="19050">
              <a:solidFill>
                <a:schemeClr val="tx1"/>
              </a:solidFill>
              <a:round/>
              <a:headEnd/>
              <a:tailEnd/>
            </a:ln>
          </p:spPr>
          <p:txBody>
            <a:bodyPr/>
            <a:lstStyle/>
            <a:p>
              <a:endParaRPr lang="ja-JP" altLang="en-US" dirty="0"/>
            </a:p>
          </p:txBody>
        </p:sp>
        <p:sp>
          <p:nvSpPr>
            <p:cNvPr id="25677" name="Line 123"/>
            <p:cNvSpPr>
              <a:spLocks noChangeShapeType="1"/>
            </p:cNvSpPr>
            <p:nvPr/>
          </p:nvSpPr>
          <p:spPr bwMode="auto">
            <a:xfrm rot="5400000" flipH="1">
              <a:off x="2696" y="3598"/>
              <a:ext cx="45" cy="0"/>
            </a:xfrm>
            <a:prstGeom prst="line">
              <a:avLst/>
            </a:prstGeom>
            <a:noFill/>
            <a:ln w="19050">
              <a:solidFill>
                <a:schemeClr val="tx1"/>
              </a:solidFill>
              <a:round/>
              <a:headEnd/>
              <a:tailEnd/>
            </a:ln>
          </p:spPr>
          <p:txBody>
            <a:bodyPr/>
            <a:lstStyle/>
            <a:p>
              <a:endParaRPr lang="ja-JP" altLang="en-US" dirty="0"/>
            </a:p>
          </p:txBody>
        </p:sp>
        <p:grpSp>
          <p:nvGrpSpPr>
            <p:cNvPr id="25678" name="Group 143"/>
            <p:cNvGrpSpPr>
              <a:grpSpLocks/>
            </p:cNvGrpSpPr>
            <p:nvPr/>
          </p:nvGrpSpPr>
          <p:grpSpPr bwMode="auto">
            <a:xfrm flipH="1">
              <a:off x="2281" y="979"/>
              <a:ext cx="2876" cy="2604"/>
              <a:chOff x="320" y="1491"/>
              <a:chExt cx="2330" cy="1941"/>
            </a:xfrm>
          </p:grpSpPr>
          <p:sp>
            <p:nvSpPr>
              <p:cNvPr id="25679" name="Line 144"/>
              <p:cNvSpPr>
                <a:spLocks noChangeShapeType="1"/>
              </p:cNvSpPr>
              <p:nvPr/>
            </p:nvSpPr>
            <p:spPr bwMode="auto">
              <a:xfrm>
                <a:off x="2650" y="1491"/>
                <a:ext cx="0" cy="1941"/>
              </a:xfrm>
              <a:prstGeom prst="line">
                <a:avLst/>
              </a:prstGeom>
              <a:noFill/>
              <a:ln w="19050">
                <a:solidFill>
                  <a:schemeClr val="tx1"/>
                </a:solidFill>
                <a:round/>
                <a:headEnd/>
                <a:tailEnd/>
              </a:ln>
            </p:spPr>
            <p:txBody>
              <a:bodyPr/>
              <a:lstStyle/>
              <a:p>
                <a:endParaRPr lang="ja-JP" altLang="en-US" dirty="0"/>
              </a:p>
            </p:txBody>
          </p:sp>
          <p:sp>
            <p:nvSpPr>
              <p:cNvPr id="25680" name="Line 145"/>
              <p:cNvSpPr>
                <a:spLocks noChangeShapeType="1"/>
              </p:cNvSpPr>
              <p:nvPr/>
            </p:nvSpPr>
            <p:spPr bwMode="auto">
              <a:xfrm>
                <a:off x="320" y="3427"/>
                <a:ext cx="2330" cy="0"/>
              </a:xfrm>
              <a:prstGeom prst="line">
                <a:avLst/>
              </a:prstGeom>
              <a:noFill/>
              <a:ln w="19050">
                <a:solidFill>
                  <a:schemeClr val="tx1"/>
                </a:solidFill>
                <a:round/>
                <a:headEnd/>
                <a:tailEnd/>
              </a:ln>
            </p:spPr>
            <p:txBody>
              <a:bodyPr/>
              <a:lstStyle/>
              <a:p>
                <a:endParaRPr lang="ja-JP" altLang="en-US" dirty="0"/>
              </a:p>
            </p:txBody>
          </p:sp>
        </p:grpSp>
      </p:grpSp>
      <p:sp>
        <p:nvSpPr>
          <p:cNvPr id="25656" name="AutoShape 442"/>
          <p:cNvSpPr>
            <a:spLocks noChangeArrowheads="1"/>
          </p:cNvSpPr>
          <p:nvPr/>
        </p:nvSpPr>
        <p:spPr bwMode="auto">
          <a:xfrm>
            <a:off x="7021513" y="3700464"/>
            <a:ext cx="2025650" cy="1800225"/>
          </a:xfrm>
          <a:prstGeom prst="roundRect">
            <a:avLst>
              <a:gd name="adj" fmla="val 4287"/>
            </a:avLst>
          </a:prstGeom>
          <a:solidFill>
            <a:schemeClr val="bg1"/>
          </a:solidFill>
          <a:ln w="9525">
            <a:solidFill>
              <a:schemeClr val="tx1"/>
            </a:solidFill>
            <a:round/>
            <a:headEnd/>
            <a:tailEnd/>
          </a:ln>
        </p:spPr>
        <p:txBody>
          <a:bodyPr wrap="none" anchor="ctr"/>
          <a:lstStyle/>
          <a:p>
            <a:endParaRPr lang="ja-JP" altLang="en-US" dirty="0">
              <a:latin typeface="ＭＳ Ｐゴシック" panose="020B0600070205080204" pitchFamily="50" charset="-128"/>
              <a:ea typeface="ＭＳ Ｐゴシック" panose="020B0600070205080204" pitchFamily="50" charset="-128"/>
            </a:endParaRPr>
          </a:p>
        </p:txBody>
      </p:sp>
      <p:sp>
        <p:nvSpPr>
          <p:cNvPr id="25657" name="Rectangle 91"/>
          <p:cNvSpPr>
            <a:spLocks noChangeArrowheads="1"/>
          </p:cNvSpPr>
          <p:nvPr/>
        </p:nvSpPr>
        <p:spPr bwMode="auto">
          <a:xfrm>
            <a:off x="7423151" y="3983038"/>
            <a:ext cx="615553" cy="184666"/>
          </a:xfrm>
          <a:prstGeom prst="rect">
            <a:avLst/>
          </a:prstGeom>
          <a:noFill/>
          <a:ln w="9525">
            <a:noFill/>
            <a:miter lim="800000"/>
            <a:headEnd/>
            <a:tailEnd/>
          </a:ln>
        </p:spPr>
        <p:txBody>
          <a:bodyPr wrap="none" lIns="0" tIns="0" rIns="0" bIns="0">
            <a:spAutoFit/>
          </a:bodyPr>
          <a:lstStyle/>
          <a:p>
            <a:r>
              <a:rPr lang="ja-JP" altLang="en-US" sz="1200" dirty="0">
                <a:latin typeface="ＭＳ Ｐゴシック" panose="020B0600070205080204" pitchFamily="50" charset="-128"/>
                <a:ea typeface="ＭＳ Ｐゴシック" panose="020B0600070205080204" pitchFamily="50" charset="-128"/>
              </a:rPr>
              <a:t>心血管病</a:t>
            </a:r>
          </a:p>
        </p:txBody>
      </p:sp>
      <p:sp>
        <p:nvSpPr>
          <p:cNvPr id="25658" name="Rectangle 91"/>
          <p:cNvSpPr>
            <a:spLocks noChangeArrowheads="1"/>
          </p:cNvSpPr>
          <p:nvPr/>
        </p:nvSpPr>
        <p:spPr bwMode="auto">
          <a:xfrm>
            <a:off x="7423150" y="4240213"/>
            <a:ext cx="153888" cy="184666"/>
          </a:xfrm>
          <a:prstGeom prst="rect">
            <a:avLst/>
          </a:prstGeom>
          <a:noFill/>
          <a:ln w="9525">
            <a:noFill/>
            <a:miter lim="800000"/>
            <a:headEnd/>
            <a:tailEnd/>
          </a:ln>
        </p:spPr>
        <p:txBody>
          <a:bodyPr wrap="none" lIns="0" tIns="0" rIns="0" bIns="0">
            <a:spAutoFit/>
          </a:bodyPr>
          <a:lstStyle/>
          <a:p>
            <a:r>
              <a:rPr lang="ja-JP" altLang="en-US" sz="1200" dirty="0">
                <a:latin typeface="ＭＳ Ｐゴシック" panose="020B0600070205080204" pitchFamily="50" charset="-128"/>
                <a:ea typeface="ＭＳ Ｐゴシック" panose="020B0600070205080204" pitchFamily="50" charset="-128"/>
              </a:rPr>
              <a:t>癌</a:t>
            </a:r>
          </a:p>
        </p:txBody>
      </p:sp>
      <p:sp>
        <p:nvSpPr>
          <p:cNvPr id="25659" name="Rectangle 91"/>
          <p:cNvSpPr>
            <a:spLocks noChangeArrowheads="1"/>
          </p:cNvSpPr>
          <p:nvPr/>
        </p:nvSpPr>
        <p:spPr bwMode="auto">
          <a:xfrm>
            <a:off x="7423151" y="4487863"/>
            <a:ext cx="461665" cy="184666"/>
          </a:xfrm>
          <a:prstGeom prst="rect">
            <a:avLst/>
          </a:prstGeom>
          <a:noFill/>
          <a:ln w="9525">
            <a:noFill/>
            <a:miter lim="800000"/>
            <a:headEnd/>
            <a:tailEnd/>
          </a:ln>
        </p:spPr>
        <p:txBody>
          <a:bodyPr wrap="none" lIns="0" tIns="0" rIns="0" bIns="0">
            <a:spAutoFit/>
          </a:bodyPr>
          <a:lstStyle/>
          <a:p>
            <a:r>
              <a:rPr lang="ja-JP" altLang="en-US" sz="1200" dirty="0">
                <a:latin typeface="ＭＳ Ｐゴシック" panose="020B0600070205080204" pitchFamily="50" charset="-128"/>
                <a:ea typeface="ＭＳ Ｐゴシック" panose="020B0600070205080204" pitchFamily="50" charset="-128"/>
              </a:rPr>
              <a:t>糖尿病</a:t>
            </a:r>
          </a:p>
        </p:txBody>
      </p:sp>
      <p:sp>
        <p:nvSpPr>
          <p:cNvPr id="25660" name="Rectangle 91"/>
          <p:cNvSpPr>
            <a:spLocks noChangeArrowheads="1"/>
          </p:cNvSpPr>
          <p:nvPr/>
        </p:nvSpPr>
        <p:spPr bwMode="auto">
          <a:xfrm>
            <a:off x="7423150" y="4740275"/>
            <a:ext cx="1527662" cy="184666"/>
          </a:xfrm>
          <a:prstGeom prst="rect">
            <a:avLst/>
          </a:prstGeom>
          <a:noFill/>
          <a:ln w="9525">
            <a:noFill/>
            <a:miter lim="800000"/>
            <a:headEnd/>
            <a:tailEnd/>
          </a:ln>
        </p:spPr>
        <p:txBody>
          <a:bodyPr wrap="none" lIns="0" tIns="0" rIns="0" bIns="0">
            <a:spAutoFit/>
          </a:bodyPr>
          <a:lstStyle/>
          <a:p>
            <a:r>
              <a:rPr lang="ja-JP" altLang="en-US" sz="1200" dirty="0">
                <a:latin typeface="ＭＳ Ｐゴシック" panose="020B0600070205080204" pitchFamily="50" charset="-128"/>
                <a:ea typeface="ＭＳ Ｐゴシック" panose="020B0600070205080204" pitchFamily="50" charset="-128"/>
              </a:rPr>
              <a:t>その他の非感染性疾患</a:t>
            </a:r>
          </a:p>
        </p:txBody>
      </p:sp>
      <p:sp>
        <p:nvSpPr>
          <p:cNvPr id="25661" name="Rectangle 91"/>
          <p:cNvSpPr>
            <a:spLocks noChangeArrowheads="1"/>
          </p:cNvSpPr>
          <p:nvPr/>
        </p:nvSpPr>
        <p:spPr bwMode="auto">
          <a:xfrm>
            <a:off x="7423151" y="4997450"/>
            <a:ext cx="769441" cy="184666"/>
          </a:xfrm>
          <a:prstGeom prst="rect">
            <a:avLst/>
          </a:prstGeom>
          <a:noFill/>
          <a:ln w="9525">
            <a:noFill/>
            <a:miter lim="800000"/>
            <a:headEnd/>
            <a:tailEnd/>
          </a:ln>
        </p:spPr>
        <p:txBody>
          <a:bodyPr wrap="none" lIns="0" tIns="0" rIns="0" bIns="0">
            <a:spAutoFit/>
          </a:bodyPr>
          <a:lstStyle/>
          <a:p>
            <a:r>
              <a:rPr lang="ja-JP" altLang="en-US" sz="1200" dirty="0">
                <a:latin typeface="ＭＳ Ｐゴシック" panose="020B0600070205080204" pitchFamily="50" charset="-128"/>
                <a:ea typeface="ＭＳ Ｐゴシック" panose="020B0600070205080204" pitchFamily="50" charset="-128"/>
              </a:rPr>
              <a:t>呼吸器疾患</a:t>
            </a:r>
          </a:p>
        </p:txBody>
      </p:sp>
      <p:sp>
        <p:nvSpPr>
          <p:cNvPr id="25662" name="Rectangle 91"/>
          <p:cNvSpPr>
            <a:spLocks noChangeArrowheads="1"/>
          </p:cNvSpPr>
          <p:nvPr/>
        </p:nvSpPr>
        <p:spPr bwMode="auto">
          <a:xfrm>
            <a:off x="7423151" y="5235575"/>
            <a:ext cx="307777" cy="184666"/>
          </a:xfrm>
          <a:prstGeom prst="rect">
            <a:avLst/>
          </a:prstGeom>
          <a:noFill/>
          <a:ln w="9525">
            <a:noFill/>
            <a:miter lim="800000"/>
            <a:headEnd/>
            <a:tailEnd/>
          </a:ln>
        </p:spPr>
        <p:txBody>
          <a:bodyPr wrap="none" lIns="0" tIns="0" rIns="0" bIns="0">
            <a:spAutoFit/>
          </a:bodyPr>
          <a:lstStyle/>
          <a:p>
            <a:r>
              <a:rPr lang="ja-JP" altLang="en-US" sz="1200" dirty="0">
                <a:latin typeface="ＭＳ Ｐゴシック" panose="020B0600070205080204" pitchFamily="50" charset="-128"/>
                <a:ea typeface="ＭＳ Ｐゴシック" panose="020B0600070205080204" pitchFamily="50" charset="-128"/>
              </a:rPr>
              <a:t>外傷</a:t>
            </a:r>
          </a:p>
        </p:txBody>
      </p:sp>
      <p:sp>
        <p:nvSpPr>
          <p:cNvPr id="25663" name="Rectangle 91"/>
          <p:cNvSpPr>
            <a:spLocks noChangeArrowheads="1"/>
          </p:cNvSpPr>
          <p:nvPr/>
        </p:nvSpPr>
        <p:spPr bwMode="auto">
          <a:xfrm>
            <a:off x="7156451" y="3754438"/>
            <a:ext cx="307777" cy="184666"/>
          </a:xfrm>
          <a:prstGeom prst="rect">
            <a:avLst/>
          </a:prstGeom>
          <a:noFill/>
          <a:ln w="9525">
            <a:noFill/>
            <a:miter lim="800000"/>
            <a:headEnd/>
            <a:tailEnd/>
          </a:ln>
        </p:spPr>
        <p:txBody>
          <a:bodyPr wrap="none" lIns="0" tIns="0" rIns="0" bIns="0">
            <a:spAutoFit/>
          </a:bodyPr>
          <a:lstStyle/>
          <a:p>
            <a:r>
              <a:rPr lang="ja-JP" altLang="en-US" sz="1200" dirty="0">
                <a:latin typeface="ＭＳ Ｐゴシック" panose="020B0600070205080204" pitchFamily="50" charset="-128"/>
                <a:ea typeface="ＭＳ Ｐゴシック" panose="020B0600070205080204" pitchFamily="50" charset="-128"/>
              </a:rPr>
              <a:t>疾患</a:t>
            </a:r>
          </a:p>
        </p:txBody>
      </p:sp>
      <p:sp>
        <p:nvSpPr>
          <p:cNvPr id="25664" name="Rectangle 63"/>
          <p:cNvSpPr>
            <a:spLocks noChangeArrowheads="1"/>
          </p:cNvSpPr>
          <p:nvPr/>
        </p:nvSpPr>
        <p:spPr bwMode="auto">
          <a:xfrm>
            <a:off x="7159626" y="4002088"/>
            <a:ext cx="195263" cy="157162"/>
          </a:xfrm>
          <a:prstGeom prst="rect">
            <a:avLst/>
          </a:prstGeom>
          <a:solidFill>
            <a:schemeClr val="accent1"/>
          </a:solidFill>
          <a:ln w="9525">
            <a:solidFill>
              <a:schemeClr val="accent1"/>
            </a:solidFill>
            <a:miter lim="800000"/>
            <a:headEnd/>
            <a:tailEnd/>
          </a:ln>
        </p:spPr>
        <p:txBody>
          <a:bodyPr wrap="none" anchor="ctr"/>
          <a:lstStyle/>
          <a:p>
            <a:endParaRPr lang="ja-JP" altLang="en-US" dirty="0">
              <a:latin typeface="ＭＳ Ｐゴシック" panose="020B0600070205080204" pitchFamily="50" charset="-128"/>
              <a:ea typeface="ＭＳ Ｐゴシック" panose="020B0600070205080204" pitchFamily="50" charset="-128"/>
            </a:endParaRPr>
          </a:p>
        </p:txBody>
      </p:sp>
      <p:sp>
        <p:nvSpPr>
          <p:cNvPr id="25665" name="Rectangle 64"/>
          <p:cNvSpPr>
            <a:spLocks noChangeArrowheads="1"/>
          </p:cNvSpPr>
          <p:nvPr/>
        </p:nvSpPr>
        <p:spPr bwMode="auto">
          <a:xfrm>
            <a:off x="7159626" y="4254501"/>
            <a:ext cx="195263" cy="157163"/>
          </a:xfrm>
          <a:prstGeom prst="rect">
            <a:avLst/>
          </a:prstGeom>
          <a:solidFill>
            <a:srgbClr val="B2B2B2"/>
          </a:solidFill>
          <a:ln w="9525">
            <a:solidFill>
              <a:srgbClr val="B2B2B2"/>
            </a:solidFill>
            <a:miter lim="800000"/>
            <a:headEnd/>
            <a:tailEnd/>
          </a:ln>
        </p:spPr>
        <p:txBody>
          <a:bodyPr wrap="none" anchor="ctr"/>
          <a:lstStyle/>
          <a:p>
            <a:endParaRPr lang="ja-JP" altLang="en-US" dirty="0">
              <a:latin typeface="ＭＳ Ｐゴシック" panose="020B0600070205080204" pitchFamily="50" charset="-128"/>
              <a:ea typeface="ＭＳ Ｐゴシック" panose="020B0600070205080204" pitchFamily="50" charset="-128"/>
            </a:endParaRPr>
          </a:p>
        </p:txBody>
      </p:sp>
      <p:sp>
        <p:nvSpPr>
          <p:cNvPr id="25666" name="Rectangle 65"/>
          <p:cNvSpPr>
            <a:spLocks noChangeArrowheads="1"/>
          </p:cNvSpPr>
          <p:nvPr/>
        </p:nvSpPr>
        <p:spPr bwMode="auto">
          <a:xfrm>
            <a:off x="7159626" y="4502151"/>
            <a:ext cx="195263" cy="157163"/>
          </a:xfrm>
          <a:prstGeom prst="rect">
            <a:avLst/>
          </a:prstGeom>
          <a:solidFill>
            <a:srgbClr val="FF99FF"/>
          </a:solidFill>
          <a:ln w="9525">
            <a:solidFill>
              <a:srgbClr val="FF99FF"/>
            </a:solidFill>
            <a:miter lim="800000"/>
            <a:headEnd/>
            <a:tailEnd/>
          </a:ln>
        </p:spPr>
        <p:txBody>
          <a:bodyPr wrap="none" anchor="ctr"/>
          <a:lstStyle/>
          <a:p>
            <a:endParaRPr lang="ja-JP" altLang="en-US" dirty="0">
              <a:latin typeface="ＭＳ Ｐゴシック" panose="020B0600070205080204" pitchFamily="50" charset="-128"/>
              <a:ea typeface="ＭＳ Ｐゴシック" panose="020B0600070205080204" pitchFamily="50" charset="-128"/>
            </a:endParaRPr>
          </a:p>
        </p:txBody>
      </p:sp>
      <p:sp>
        <p:nvSpPr>
          <p:cNvPr id="25667" name="Rectangle 66"/>
          <p:cNvSpPr>
            <a:spLocks noChangeArrowheads="1"/>
          </p:cNvSpPr>
          <p:nvPr/>
        </p:nvSpPr>
        <p:spPr bwMode="auto">
          <a:xfrm>
            <a:off x="7159626" y="4754563"/>
            <a:ext cx="195263" cy="157162"/>
          </a:xfrm>
          <a:prstGeom prst="rect">
            <a:avLst/>
          </a:prstGeom>
          <a:solidFill>
            <a:srgbClr val="669900"/>
          </a:solidFill>
          <a:ln w="9525">
            <a:solidFill>
              <a:srgbClr val="669900"/>
            </a:solidFill>
            <a:miter lim="800000"/>
            <a:headEnd/>
            <a:tailEnd/>
          </a:ln>
        </p:spPr>
        <p:txBody>
          <a:bodyPr wrap="none" anchor="ctr"/>
          <a:lstStyle/>
          <a:p>
            <a:endParaRPr lang="ja-JP" altLang="en-US" dirty="0">
              <a:latin typeface="ＭＳ Ｐゴシック" panose="020B0600070205080204" pitchFamily="50" charset="-128"/>
              <a:ea typeface="ＭＳ Ｐゴシック" panose="020B0600070205080204" pitchFamily="50" charset="-128"/>
            </a:endParaRPr>
          </a:p>
        </p:txBody>
      </p:sp>
      <p:sp>
        <p:nvSpPr>
          <p:cNvPr id="25668" name="Rectangle 67"/>
          <p:cNvSpPr>
            <a:spLocks noChangeArrowheads="1"/>
          </p:cNvSpPr>
          <p:nvPr/>
        </p:nvSpPr>
        <p:spPr bwMode="auto">
          <a:xfrm>
            <a:off x="7159626" y="5002213"/>
            <a:ext cx="195263" cy="157162"/>
          </a:xfrm>
          <a:prstGeom prst="rect">
            <a:avLst/>
          </a:prstGeom>
          <a:solidFill>
            <a:srgbClr val="FF9933"/>
          </a:solidFill>
          <a:ln w="9525">
            <a:solidFill>
              <a:srgbClr val="FF9933"/>
            </a:solidFill>
            <a:miter lim="800000"/>
            <a:headEnd/>
            <a:tailEnd/>
          </a:ln>
        </p:spPr>
        <p:txBody>
          <a:bodyPr wrap="none" anchor="ctr"/>
          <a:lstStyle/>
          <a:p>
            <a:endParaRPr lang="ja-JP" altLang="en-US" dirty="0">
              <a:latin typeface="ＭＳ Ｐゴシック" panose="020B0600070205080204" pitchFamily="50" charset="-128"/>
              <a:ea typeface="ＭＳ Ｐゴシック" panose="020B0600070205080204" pitchFamily="50" charset="-128"/>
            </a:endParaRPr>
          </a:p>
        </p:txBody>
      </p:sp>
      <p:sp>
        <p:nvSpPr>
          <p:cNvPr id="25669" name="Rectangle 68"/>
          <p:cNvSpPr>
            <a:spLocks noChangeArrowheads="1"/>
          </p:cNvSpPr>
          <p:nvPr/>
        </p:nvSpPr>
        <p:spPr bwMode="auto">
          <a:xfrm>
            <a:off x="7159626" y="5254626"/>
            <a:ext cx="195263" cy="157163"/>
          </a:xfrm>
          <a:prstGeom prst="rect">
            <a:avLst/>
          </a:prstGeom>
          <a:solidFill>
            <a:srgbClr val="6600FF"/>
          </a:solidFill>
          <a:ln w="9525">
            <a:solidFill>
              <a:srgbClr val="6600FF"/>
            </a:solidFill>
            <a:miter lim="800000"/>
            <a:headEnd/>
            <a:tailEnd/>
          </a:ln>
        </p:spPr>
        <p:txBody>
          <a:bodyPr wrap="none" anchor="ctr"/>
          <a:lstStyle/>
          <a:p>
            <a:endParaRPr lang="ja-JP" altLang="en-US" dirty="0">
              <a:latin typeface="ＭＳ Ｐゴシック" panose="020B0600070205080204" pitchFamily="50" charset="-128"/>
              <a:ea typeface="ＭＳ Ｐゴシック" panose="020B0600070205080204" pitchFamily="50" charset="-128"/>
            </a:endParaRPr>
          </a:p>
        </p:txBody>
      </p:sp>
      <p:sp>
        <p:nvSpPr>
          <p:cNvPr id="88" name="Text Box 4"/>
          <p:cNvSpPr txBox="1">
            <a:spLocks noChangeArrowheads="1"/>
          </p:cNvSpPr>
          <p:nvPr/>
        </p:nvSpPr>
        <p:spPr bwMode="auto">
          <a:xfrm>
            <a:off x="3459164" y="6606333"/>
            <a:ext cx="7223451" cy="246221"/>
          </a:xfrm>
          <a:prstGeom prst="rect">
            <a:avLst/>
          </a:prstGeom>
          <a:noFill/>
          <a:ln w="9525">
            <a:noFill/>
            <a:miter lim="800000"/>
            <a:headEnd/>
            <a:tailEnd/>
          </a:ln>
        </p:spPr>
        <p:txBody>
          <a:bodyPr wrap="none">
            <a:normAutofit/>
          </a:bodyPr>
          <a:lstStyle/>
          <a:p>
            <a:pPr algn="r"/>
            <a:r>
              <a:rPr lang="en-US" altLang="ja-JP" sz="1000" dirty="0">
                <a:latin typeface="+mn-ea"/>
              </a:rPr>
              <a:t>Ikeda N, et al.</a:t>
            </a:r>
            <a:r>
              <a:rPr lang="ja-JP" altLang="en-US" sz="1000" dirty="0">
                <a:latin typeface="+mn-ea"/>
              </a:rPr>
              <a:t>：</a:t>
            </a:r>
            <a:r>
              <a:rPr lang="en-US" altLang="ja-JP" sz="1000" dirty="0">
                <a:latin typeface="+mn-ea"/>
              </a:rPr>
              <a:t>Lancet 2011</a:t>
            </a:r>
            <a:r>
              <a:rPr lang="ja-JP" altLang="en-US" sz="1000" dirty="0">
                <a:latin typeface="+mn-ea"/>
              </a:rPr>
              <a:t>；</a:t>
            </a:r>
            <a:r>
              <a:rPr lang="en-US" altLang="ja-JP" sz="1000" dirty="0">
                <a:latin typeface="+mn-ea"/>
              </a:rPr>
              <a:t>378</a:t>
            </a:r>
            <a:r>
              <a:rPr lang="ja-JP" altLang="en-US" sz="1000" dirty="0">
                <a:latin typeface="+mn-ea"/>
              </a:rPr>
              <a:t>：</a:t>
            </a:r>
            <a:r>
              <a:rPr lang="en-US" altLang="ja-JP" sz="1000" dirty="0">
                <a:latin typeface="+mn-ea"/>
              </a:rPr>
              <a:t>1094-1105</a:t>
            </a:r>
            <a:endParaRPr lang="ja-JP" altLang="en-US" sz="1000" dirty="0">
              <a:latin typeface="+mn-ea"/>
            </a:endParaRPr>
          </a:p>
        </p:txBody>
      </p:sp>
      <p:sp>
        <p:nvSpPr>
          <p:cNvPr id="89" name="正方形/長方形 88"/>
          <p:cNvSpPr/>
          <p:nvPr/>
        </p:nvSpPr>
        <p:spPr>
          <a:xfrm>
            <a:off x="1524000" y="6599634"/>
            <a:ext cx="885179" cy="276999"/>
          </a:xfrm>
          <a:prstGeom prst="rect">
            <a:avLst/>
          </a:prstGeom>
        </p:spPr>
        <p:txBody>
          <a:bodyPr wrap="none">
            <a:spAutoFit/>
          </a:bodyPr>
          <a:lstStyle/>
          <a:p>
            <a:r>
              <a:rPr lang="en-US" altLang="ja-JP" sz="1200" dirty="0">
                <a:solidFill>
                  <a:srgbClr val="000000"/>
                </a:solidFill>
                <a:latin typeface="Times New Roman" pitchFamily="18" charset="0"/>
                <a:cs typeface="Times New Roman" pitchFamily="18" charset="0"/>
              </a:rPr>
              <a:t>OLM-2776</a:t>
            </a:r>
            <a:endParaRPr lang="ja-JP" altLang="en-US" sz="1200" dirty="0">
              <a:solidFill>
                <a:srgbClr val="000000"/>
              </a:solidFill>
              <a:latin typeface="Times New Roman" pitchFamily="18" charset="0"/>
              <a:cs typeface="Times New Roman" pitchFamily="18" charset="0"/>
            </a:endParaRPr>
          </a:p>
        </p:txBody>
      </p:sp>
      <p:pic>
        <p:nvPicPr>
          <p:cNvPr id="90" name="図 89">
            <a:extLst>
              <a:ext uri="{FF2B5EF4-FFF2-40B4-BE49-F238E27FC236}">
                <a16:creationId xmlns:a16="http://schemas.microsoft.com/office/drawing/2014/main" id="{CFB63656-BDA4-41B5-9778-A8750C8490AF}"/>
              </a:ext>
            </a:extLst>
          </p:cNvPr>
          <p:cNvPicPr>
            <a:picLocks noChangeAspect="1"/>
          </p:cNvPicPr>
          <p:nvPr/>
        </p:nvPicPr>
        <p:blipFill>
          <a:blip r:embed="rId2"/>
          <a:stretch>
            <a:fillRect/>
          </a:stretch>
        </p:blipFill>
        <p:spPr>
          <a:xfrm>
            <a:off x="10103643" y="5921375"/>
            <a:ext cx="2028825" cy="571500"/>
          </a:xfrm>
          <a:prstGeom prst="rect">
            <a:avLst/>
          </a:prstGeom>
        </p:spPr>
      </p:pic>
      <p:pic>
        <p:nvPicPr>
          <p:cNvPr id="91" name="Picture 5">
            <a:extLst>
              <a:ext uri="{FF2B5EF4-FFF2-40B4-BE49-F238E27FC236}">
                <a16:creationId xmlns:a16="http://schemas.microsoft.com/office/drawing/2014/main" id="{04CCEE61-7F5A-4796-B4EE-D874C57E179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10047" y="181946"/>
            <a:ext cx="1406223" cy="52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1">
            <a:extLst>
              <a:ext uri="{FF2B5EF4-FFF2-40B4-BE49-F238E27FC236}">
                <a16:creationId xmlns:a16="http://schemas.microsoft.com/office/drawing/2014/main" id="{C05EDBAE-F72D-4F13-B6B0-768CF202C9C8}"/>
              </a:ext>
            </a:extLst>
          </p:cNvPr>
          <p:cNvSpPr>
            <a:spLocks noGrp="1"/>
          </p:cNvSpPr>
          <p:nvPr>
            <p:ph type="title"/>
          </p:nvPr>
        </p:nvSpPr>
        <p:spPr>
          <a:xfrm>
            <a:off x="1851832" y="67804"/>
            <a:ext cx="8229600" cy="565953"/>
          </a:xfrm>
        </p:spPr>
        <p:txBody>
          <a:bodyPr>
            <a:normAutofit fontScale="90000"/>
          </a:bodyPr>
          <a:lstStyle/>
          <a:p>
            <a:pPr algn="ctr"/>
            <a:r>
              <a:rPr lang="ja-JP" altLang="en-US" sz="4000" dirty="0">
                <a:solidFill>
                  <a:srgbClr val="7030A0"/>
                </a:solidFill>
              </a:rPr>
              <a:t>日本人の死に方</a:t>
            </a:r>
          </a:p>
        </p:txBody>
      </p:sp>
      <p:graphicFrame>
        <p:nvGraphicFramePr>
          <p:cNvPr id="5" name="コンテンツ プレースホルダ 4">
            <a:extLst>
              <a:ext uri="{FF2B5EF4-FFF2-40B4-BE49-F238E27FC236}">
                <a16:creationId xmlns:a16="http://schemas.microsoft.com/office/drawing/2014/main" id="{4DC9C693-B304-44E9-B2B0-8EBA17F57E7D}"/>
              </a:ext>
            </a:extLst>
          </p:cNvPr>
          <p:cNvGraphicFramePr>
            <a:graphicFrameLocks noGrp="1"/>
          </p:cNvGraphicFramePr>
          <p:nvPr>
            <p:ph idx="1"/>
          </p:nvPr>
        </p:nvGraphicFramePr>
        <p:xfrm>
          <a:off x="587228" y="726036"/>
          <a:ext cx="9353726" cy="5293453"/>
        </p:xfrm>
        <a:graphic>
          <a:graphicData uri="http://schemas.openxmlformats.org/drawingml/2006/table">
            <a:tbl>
              <a:tblPr firstRow="1" bandRow="1">
                <a:tableStyleId>{5C22544A-7EE6-4342-B048-85BDC9FD1C3A}</a:tableStyleId>
              </a:tblPr>
              <a:tblGrid>
                <a:gridCol w="572034">
                  <a:extLst>
                    <a:ext uri="{9D8B030D-6E8A-4147-A177-3AD203B41FA5}">
                      <a16:colId xmlns:a16="http://schemas.microsoft.com/office/drawing/2014/main" val="20000"/>
                    </a:ext>
                  </a:extLst>
                </a:gridCol>
                <a:gridCol w="1718723">
                  <a:extLst>
                    <a:ext uri="{9D8B030D-6E8A-4147-A177-3AD203B41FA5}">
                      <a16:colId xmlns:a16="http://schemas.microsoft.com/office/drawing/2014/main" val="20001"/>
                    </a:ext>
                  </a:extLst>
                </a:gridCol>
                <a:gridCol w="1718723">
                  <a:extLst>
                    <a:ext uri="{9D8B030D-6E8A-4147-A177-3AD203B41FA5}">
                      <a16:colId xmlns:a16="http://schemas.microsoft.com/office/drawing/2014/main" val="20002"/>
                    </a:ext>
                  </a:extLst>
                </a:gridCol>
                <a:gridCol w="1800568">
                  <a:extLst>
                    <a:ext uri="{9D8B030D-6E8A-4147-A177-3AD203B41FA5}">
                      <a16:colId xmlns:a16="http://schemas.microsoft.com/office/drawing/2014/main" val="20003"/>
                    </a:ext>
                  </a:extLst>
                </a:gridCol>
                <a:gridCol w="1718723">
                  <a:extLst>
                    <a:ext uri="{9D8B030D-6E8A-4147-A177-3AD203B41FA5}">
                      <a16:colId xmlns:a16="http://schemas.microsoft.com/office/drawing/2014/main" val="20004"/>
                    </a:ext>
                  </a:extLst>
                </a:gridCol>
                <a:gridCol w="1824955">
                  <a:extLst>
                    <a:ext uri="{9D8B030D-6E8A-4147-A177-3AD203B41FA5}">
                      <a16:colId xmlns:a16="http://schemas.microsoft.com/office/drawing/2014/main" val="20005"/>
                    </a:ext>
                  </a:extLst>
                </a:gridCol>
              </a:tblGrid>
              <a:tr h="481223">
                <a:tc>
                  <a:txBody>
                    <a:bodyPr/>
                    <a:lstStyle/>
                    <a:p>
                      <a:pPr algn="ctr"/>
                      <a:r>
                        <a:rPr kumimoji="1" lang="ja-JP" altLang="en-US" sz="2000" baseline="0" dirty="0">
                          <a:latin typeface="HGP平成角ｺﾞｼｯｸ体W3" pitchFamily="50" charset="-128"/>
                          <a:ea typeface="HGP平成角ｺﾞｼｯｸ体W3" pitchFamily="50" charset="-128"/>
                        </a:rPr>
                        <a:t>順</a:t>
                      </a:r>
                    </a:p>
                  </a:txBody>
                  <a:tcPr marT="45727" marB="45727"/>
                </a:tc>
                <a:tc>
                  <a:txBody>
                    <a:bodyPr/>
                    <a:lstStyle/>
                    <a:p>
                      <a:pPr algn="ctr"/>
                      <a:r>
                        <a:rPr kumimoji="1" lang="ja-JP" altLang="en-US" sz="2000" baseline="0" dirty="0">
                          <a:latin typeface="HGP平成角ｺﾞｼｯｸ体W3" pitchFamily="50" charset="-128"/>
                          <a:ea typeface="HGP平成角ｺﾞｼｯｸ体W3" pitchFamily="50" charset="-128"/>
                        </a:rPr>
                        <a:t>昭和</a:t>
                      </a:r>
                      <a:r>
                        <a:rPr kumimoji="1" lang="en-US" altLang="ja-JP" sz="2000" baseline="0" dirty="0">
                          <a:latin typeface="HGP平成角ｺﾞｼｯｸ体W3" pitchFamily="50" charset="-128"/>
                          <a:ea typeface="HGP平成角ｺﾞｼｯｸ体W3" pitchFamily="50" charset="-128"/>
                        </a:rPr>
                        <a:t>5</a:t>
                      </a:r>
                      <a:r>
                        <a:rPr kumimoji="1" lang="ja-JP" altLang="en-US" sz="2000" baseline="0" dirty="0">
                          <a:latin typeface="HGP平成角ｺﾞｼｯｸ体W3" pitchFamily="50" charset="-128"/>
                          <a:ea typeface="HGP平成角ｺﾞｼｯｸ体W3" pitchFamily="50" charset="-128"/>
                        </a:rPr>
                        <a:t>年</a:t>
                      </a:r>
                    </a:p>
                  </a:txBody>
                  <a:tcPr marT="45727" marB="45727"/>
                </a:tc>
                <a:tc>
                  <a:txBody>
                    <a:bodyPr/>
                    <a:lstStyle/>
                    <a:p>
                      <a:pPr algn="ctr"/>
                      <a:r>
                        <a:rPr kumimoji="1" lang="ja-JP" altLang="en-US" sz="2000" baseline="0" dirty="0">
                          <a:latin typeface="HGP平成角ｺﾞｼｯｸ体W3" pitchFamily="50" charset="-128"/>
                          <a:ea typeface="HGP平成角ｺﾞｼｯｸ体W3" pitchFamily="50" charset="-128"/>
                        </a:rPr>
                        <a:t>昭和</a:t>
                      </a:r>
                      <a:r>
                        <a:rPr kumimoji="1" lang="en-US" altLang="ja-JP" sz="2000" baseline="0" dirty="0">
                          <a:latin typeface="HGP平成角ｺﾞｼｯｸ体W3" pitchFamily="50" charset="-128"/>
                          <a:ea typeface="HGP平成角ｺﾞｼｯｸ体W3" pitchFamily="50" charset="-128"/>
                        </a:rPr>
                        <a:t>25</a:t>
                      </a:r>
                      <a:r>
                        <a:rPr kumimoji="1" lang="ja-JP" altLang="en-US" sz="2000" baseline="0" dirty="0">
                          <a:latin typeface="HGP平成角ｺﾞｼｯｸ体W3" pitchFamily="50" charset="-128"/>
                          <a:ea typeface="HGP平成角ｺﾞｼｯｸ体W3" pitchFamily="50" charset="-128"/>
                        </a:rPr>
                        <a:t>年</a:t>
                      </a:r>
                    </a:p>
                  </a:txBody>
                  <a:tcPr marT="45727" marB="45727"/>
                </a:tc>
                <a:tc>
                  <a:txBody>
                    <a:bodyPr/>
                    <a:lstStyle/>
                    <a:p>
                      <a:pPr algn="ctr"/>
                      <a:r>
                        <a:rPr kumimoji="1" lang="ja-JP" altLang="en-US" sz="2000" baseline="0" dirty="0">
                          <a:latin typeface="HGP平成角ｺﾞｼｯｸ体W3" pitchFamily="50" charset="-128"/>
                          <a:ea typeface="HGP平成角ｺﾞｼｯｸ体W3" pitchFamily="50" charset="-128"/>
                        </a:rPr>
                        <a:t>昭和</a:t>
                      </a:r>
                      <a:r>
                        <a:rPr kumimoji="1" lang="en-US" altLang="ja-JP" sz="2000" baseline="0" dirty="0">
                          <a:latin typeface="HGP平成角ｺﾞｼｯｸ体W3" pitchFamily="50" charset="-128"/>
                          <a:ea typeface="HGP平成角ｺﾞｼｯｸ体W3" pitchFamily="50" charset="-128"/>
                        </a:rPr>
                        <a:t>45</a:t>
                      </a:r>
                      <a:r>
                        <a:rPr kumimoji="1" lang="ja-JP" altLang="en-US" sz="2000" baseline="0" dirty="0">
                          <a:latin typeface="HGP平成角ｺﾞｼｯｸ体W3" pitchFamily="50" charset="-128"/>
                          <a:ea typeface="HGP平成角ｺﾞｼｯｸ体W3" pitchFamily="50" charset="-128"/>
                        </a:rPr>
                        <a:t>年</a:t>
                      </a:r>
                    </a:p>
                  </a:txBody>
                  <a:tcPr marT="45727" marB="45727"/>
                </a:tc>
                <a:tc>
                  <a:txBody>
                    <a:bodyPr/>
                    <a:lstStyle/>
                    <a:p>
                      <a:pPr algn="ctr"/>
                      <a:r>
                        <a:rPr kumimoji="1" lang="ja-JP" altLang="en-US" sz="2000" baseline="0" dirty="0">
                          <a:latin typeface="HGP平成角ｺﾞｼｯｸ体W3" pitchFamily="50" charset="-128"/>
                          <a:ea typeface="HGP平成角ｺﾞｼｯｸ体W3" pitchFamily="50" charset="-128"/>
                        </a:rPr>
                        <a:t>平成</a:t>
                      </a:r>
                      <a:r>
                        <a:rPr kumimoji="1" lang="en-US" altLang="ja-JP" sz="2000" baseline="0" dirty="0">
                          <a:latin typeface="HGP平成角ｺﾞｼｯｸ体W3" pitchFamily="50" charset="-128"/>
                          <a:ea typeface="HGP平成角ｺﾞｼｯｸ体W3" pitchFamily="50" charset="-128"/>
                        </a:rPr>
                        <a:t>2</a:t>
                      </a:r>
                      <a:r>
                        <a:rPr kumimoji="1" lang="ja-JP" altLang="en-US" sz="2000" baseline="0" dirty="0">
                          <a:latin typeface="HGP平成角ｺﾞｼｯｸ体W3" pitchFamily="50" charset="-128"/>
                          <a:ea typeface="HGP平成角ｺﾞｼｯｸ体W3" pitchFamily="50" charset="-128"/>
                        </a:rPr>
                        <a:t>年</a:t>
                      </a:r>
                    </a:p>
                  </a:txBody>
                  <a:tcPr marT="45727" marB="45727"/>
                </a:tc>
                <a:tc>
                  <a:txBody>
                    <a:bodyPr/>
                    <a:lstStyle/>
                    <a:p>
                      <a:pPr algn="ctr"/>
                      <a:r>
                        <a:rPr kumimoji="1" lang="ja-JP" altLang="en-US" sz="2000" baseline="0" dirty="0">
                          <a:latin typeface="HGP平成角ｺﾞｼｯｸ体W3" pitchFamily="50" charset="-128"/>
                          <a:ea typeface="HGP平成角ｺﾞｼｯｸ体W3" pitchFamily="50" charset="-128"/>
                        </a:rPr>
                        <a:t>平成</a:t>
                      </a:r>
                      <a:r>
                        <a:rPr kumimoji="1" lang="en-US" altLang="ja-JP" sz="2000" baseline="0" dirty="0">
                          <a:latin typeface="HGP平成角ｺﾞｼｯｸ体W3" pitchFamily="50" charset="-128"/>
                          <a:ea typeface="HGP平成角ｺﾞｼｯｸ体W3" pitchFamily="50" charset="-128"/>
                        </a:rPr>
                        <a:t>30</a:t>
                      </a:r>
                      <a:r>
                        <a:rPr kumimoji="1" lang="ja-JP" altLang="en-US" sz="2000" baseline="0" dirty="0">
                          <a:latin typeface="HGP平成角ｺﾞｼｯｸ体W3" pitchFamily="50" charset="-128"/>
                          <a:ea typeface="HGP平成角ｺﾞｼｯｸ体W3" pitchFamily="50" charset="-128"/>
                        </a:rPr>
                        <a:t>年</a:t>
                      </a:r>
                    </a:p>
                  </a:txBody>
                  <a:tcPr marT="45727" marB="45727"/>
                </a:tc>
                <a:extLst>
                  <a:ext uri="{0D108BD9-81ED-4DB2-BD59-A6C34878D82A}">
                    <a16:rowId xmlns:a16="http://schemas.microsoft.com/office/drawing/2014/main" val="10000"/>
                  </a:ext>
                </a:extLst>
              </a:tr>
              <a:tr h="481223">
                <a:tc>
                  <a:txBody>
                    <a:bodyPr/>
                    <a:lstStyle/>
                    <a:p>
                      <a:pPr algn="r"/>
                      <a:r>
                        <a:rPr kumimoji="1" lang="en-US" altLang="ja-JP" sz="2000" baseline="0" dirty="0">
                          <a:latin typeface="HGP平成角ｺﾞｼｯｸ体W3" pitchFamily="50" charset="-128"/>
                          <a:ea typeface="HGP平成角ｺﾞｼｯｸ体W3" pitchFamily="50" charset="-128"/>
                        </a:rPr>
                        <a:t>1</a:t>
                      </a:r>
                      <a:endParaRPr kumimoji="1" lang="ja-JP" altLang="en-US" sz="2000" baseline="0" dirty="0">
                        <a:latin typeface="HGP平成角ｺﾞｼｯｸ体W3" pitchFamily="50" charset="-128"/>
                        <a:ea typeface="HGP平成角ｺﾞｼｯｸ体W3" pitchFamily="50" charset="-128"/>
                      </a:endParaRPr>
                    </a:p>
                  </a:txBody>
                  <a:tcPr marT="45727" marB="45727"/>
                </a:tc>
                <a:tc>
                  <a:txBody>
                    <a:bodyPr/>
                    <a:lstStyle/>
                    <a:p>
                      <a:pPr algn="ctr"/>
                      <a:r>
                        <a:rPr kumimoji="1" lang="ja-JP" altLang="en-US" sz="2000" baseline="0" dirty="0">
                          <a:latin typeface="HGP平成角ｺﾞｼｯｸ体W3" pitchFamily="50" charset="-128"/>
                          <a:ea typeface="HGP平成角ｺﾞｼｯｸ体W3" pitchFamily="50" charset="-128"/>
                        </a:rPr>
                        <a:t>胃腸炎</a:t>
                      </a:r>
                    </a:p>
                  </a:txBody>
                  <a:tcPr marT="45727" marB="45727"/>
                </a:tc>
                <a:tc>
                  <a:txBody>
                    <a:bodyPr/>
                    <a:lstStyle/>
                    <a:p>
                      <a:pPr algn="ctr"/>
                      <a:r>
                        <a:rPr kumimoji="1" lang="ja-JP" altLang="en-US" sz="2000" baseline="0" dirty="0">
                          <a:solidFill>
                            <a:srgbClr val="7030A0"/>
                          </a:solidFill>
                          <a:highlight>
                            <a:srgbClr val="00FFFF"/>
                          </a:highlight>
                          <a:latin typeface="HGP平成角ｺﾞｼｯｸ体W3" pitchFamily="50" charset="-128"/>
                          <a:ea typeface="HGP平成角ｺﾞｼｯｸ体W3" pitchFamily="50" charset="-128"/>
                        </a:rPr>
                        <a:t>結　核</a:t>
                      </a:r>
                    </a:p>
                  </a:txBody>
                  <a:tcPr marT="45727" marB="45727"/>
                </a:tc>
                <a:tc>
                  <a:txBody>
                    <a:bodyPr/>
                    <a:lstStyle/>
                    <a:p>
                      <a:pPr algn="ctr"/>
                      <a:r>
                        <a:rPr kumimoji="1" lang="ja-JP" altLang="en-US" sz="2000" b="1" baseline="0" dirty="0">
                          <a:solidFill>
                            <a:srgbClr val="00B0F0"/>
                          </a:solidFill>
                          <a:latin typeface="HGP平成角ｺﾞｼｯｸ体W3" pitchFamily="50" charset="-128"/>
                          <a:ea typeface="HGP平成角ｺﾞｼｯｸ体W3" pitchFamily="50" charset="-128"/>
                        </a:rPr>
                        <a:t>脳血管疾患</a:t>
                      </a:r>
                    </a:p>
                  </a:txBody>
                  <a:tcPr marT="45727" marB="45727"/>
                </a:tc>
                <a:tc>
                  <a:txBody>
                    <a:bodyPr/>
                    <a:lstStyle/>
                    <a:p>
                      <a:pPr algn="ctr"/>
                      <a:r>
                        <a:rPr kumimoji="1" lang="ja-JP" altLang="en-US" sz="2000" b="1" baseline="0" dirty="0">
                          <a:solidFill>
                            <a:srgbClr val="FF0000"/>
                          </a:solidFill>
                          <a:latin typeface="HGP平成角ｺﾞｼｯｸ体W3" pitchFamily="50" charset="-128"/>
                          <a:ea typeface="HGP平成角ｺﾞｼｯｸ体W3" pitchFamily="50" charset="-128"/>
                        </a:rPr>
                        <a:t>悪性新生物</a:t>
                      </a:r>
                    </a:p>
                  </a:txBody>
                  <a:tcPr marT="45727" marB="45727"/>
                </a:tc>
                <a:tc>
                  <a:txBody>
                    <a:bodyPr/>
                    <a:lstStyle/>
                    <a:p>
                      <a:pPr algn="ctr"/>
                      <a:r>
                        <a:rPr kumimoji="1" lang="ja-JP" altLang="en-US" sz="2000" b="1" baseline="0" dirty="0">
                          <a:solidFill>
                            <a:srgbClr val="FF0000"/>
                          </a:solidFill>
                          <a:latin typeface="HGP平成角ｺﾞｼｯｸ体W3" pitchFamily="50" charset="-128"/>
                          <a:ea typeface="HGP平成角ｺﾞｼｯｸ体W3" pitchFamily="50" charset="-128"/>
                        </a:rPr>
                        <a:t>悪性新生物</a:t>
                      </a:r>
                    </a:p>
                  </a:txBody>
                  <a:tcPr marT="45727" marB="45727"/>
                </a:tc>
                <a:extLst>
                  <a:ext uri="{0D108BD9-81ED-4DB2-BD59-A6C34878D82A}">
                    <a16:rowId xmlns:a16="http://schemas.microsoft.com/office/drawing/2014/main" val="10001"/>
                  </a:ext>
                </a:extLst>
              </a:tr>
              <a:tr h="481223">
                <a:tc>
                  <a:txBody>
                    <a:bodyPr/>
                    <a:lstStyle/>
                    <a:p>
                      <a:pPr algn="r"/>
                      <a:r>
                        <a:rPr kumimoji="1" lang="en-US" altLang="ja-JP" sz="2000" baseline="0" dirty="0">
                          <a:latin typeface="HGP平成角ｺﾞｼｯｸ体W3" pitchFamily="50" charset="-128"/>
                          <a:ea typeface="HGP平成角ｺﾞｼｯｸ体W3" pitchFamily="50" charset="-128"/>
                        </a:rPr>
                        <a:t>2</a:t>
                      </a:r>
                      <a:endParaRPr kumimoji="1" lang="ja-JP" altLang="en-US" sz="2000" baseline="0" dirty="0">
                        <a:latin typeface="HGP平成角ｺﾞｼｯｸ体W3" pitchFamily="50" charset="-128"/>
                        <a:ea typeface="HGP平成角ｺﾞｼｯｸ体W3" pitchFamily="50" charset="-128"/>
                      </a:endParaRPr>
                    </a:p>
                  </a:txBody>
                  <a:tcPr marT="45727" marB="45727"/>
                </a:tc>
                <a:tc>
                  <a:txBody>
                    <a:bodyPr/>
                    <a:lstStyle/>
                    <a:p>
                      <a:pPr algn="ctr"/>
                      <a:r>
                        <a:rPr kumimoji="1" lang="ja-JP" altLang="en-US" sz="2000" baseline="0" dirty="0">
                          <a:highlight>
                            <a:srgbClr val="FFFF00"/>
                          </a:highlight>
                          <a:latin typeface="HGP平成角ｺﾞｼｯｸ体W3" pitchFamily="50" charset="-128"/>
                          <a:ea typeface="HGP平成角ｺﾞｼｯｸ体W3" pitchFamily="50" charset="-128"/>
                        </a:rPr>
                        <a:t>肺　炎</a:t>
                      </a:r>
                    </a:p>
                  </a:txBody>
                  <a:tcPr marT="45727" marB="45727"/>
                </a:tc>
                <a:tc>
                  <a:txBody>
                    <a:bodyPr/>
                    <a:lstStyle/>
                    <a:p>
                      <a:pPr algn="ctr"/>
                      <a:r>
                        <a:rPr kumimoji="1" lang="ja-JP" altLang="en-US" sz="2000" b="1" baseline="0" dirty="0">
                          <a:solidFill>
                            <a:srgbClr val="00B0F0"/>
                          </a:solidFill>
                          <a:latin typeface="HGP平成角ｺﾞｼｯｸ体W3" pitchFamily="50" charset="-128"/>
                          <a:ea typeface="HGP平成角ｺﾞｼｯｸ体W3" pitchFamily="50" charset="-128"/>
                        </a:rPr>
                        <a:t>脳血管疾患</a:t>
                      </a:r>
                    </a:p>
                  </a:txBody>
                  <a:tcPr marT="45727" marB="45727"/>
                </a:tc>
                <a:tc>
                  <a:txBody>
                    <a:bodyPr/>
                    <a:lstStyle/>
                    <a:p>
                      <a:pPr algn="ctr"/>
                      <a:r>
                        <a:rPr kumimoji="1" lang="ja-JP" altLang="en-US" sz="2000" b="1" baseline="0" dirty="0">
                          <a:solidFill>
                            <a:srgbClr val="FF0000"/>
                          </a:solidFill>
                          <a:latin typeface="HGP平成角ｺﾞｼｯｸ体W3" pitchFamily="50" charset="-128"/>
                          <a:ea typeface="HGP平成角ｺﾞｼｯｸ体W3" pitchFamily="50" charset="-128"/>
                        </a:rPr>
                        <a:t>悪性新生物</a:t>
                      </a:r>
                    </a:p>
                  </a:txBody>
                  <a:tcPr marT="45727" marB="45727"/>
                </a:tc>
                <a:tc>
                  <a:txBody>
                    <a:bodyPr/>
                    <a:lstStyle/>
                    <a:p>
                      <a:pPr algn="ctr"/>
                      <a:r>
                        <a:rPr kumimoji="1" lang="ja-JP" altLang="en-US" sz="2000" b="1" baseline="0" dirty="0">
                          <a:solidFill>
                            <a:schemeClr val="accent5">
                              <a:lumMod val="50000"/>
                            </a:schemeClr>
                          </a:solidFill>
                          <a:latin typeface="HGP平成角ｺﾞｼｯｸ体W3" pitchFamily="50" charset="-128"/>
                          <a:ea typeface="HGP平成角ｺﾞｼｯｸ体W3" pitchFamily="50" charset="-128"/>
                        </a:rPr>
                        <a:t>心疾患</a:t>
                      </a:r>
                    </a:p>
                  </a:txBody>
                  <a:tcPr marT="45727" marB="45727"/>
                </a:tc>
                <a:tc>
                  <a:txBody>
                    <a:bodyPr/>
                    <a:lstStyle/>
                    <a:p>
                      <a:pPr algn="ctr"/>
                      <a:r>
                        <a:rPr kumimoji="1" lang="ja-JP" altLang="en-US" sz="2000" b="1" baseline="0" dirty="0">
                          <a:solidFill>
                            <a:schemeClr val="accent5">
                              <a:lumMod val="50000"/>
                            </a:schemeClr>
                          </a:solidFill>
                          <a:latin typeface="HGP平成角ｺﾞｼｯｸ体W3" pitchFamily="50" charset="-128"/>
                          <a:ea typeface="HGP平成角ｺﾞｼｯｸ体W3" pitchFamily="50" charset="-128"/>
                        </a:rPr>
                        <a:t>心疾患</a:t>
                      </a:r>
                    </a:p>
                  </a:txBody>
                  <a:tcPr marT="45727" marB="45727"/>
                </a:tc>
                <a:extLst>
                  <a:ext uri="{0D108BD9-81ED-4DB2-BD59-A6C34878D82A}">
                    <a16:rowId xmlns:a16="http://schemas.microsoft.com/office/drawing/2014/main" val="10002"/>
                  </a:ext>
                </a:extLst>
              </a:tr>
              <a:tr h="481223">
                <a:tc>
                  <a:txBody>
                    <a:bodyPr/>
                    <a:lstStyle/>
                    <a:p>
                      <a:pPr algn="r"/>
                      <a:r>
                        <a:rPr kumimoji="1" lang="en-US" altLang="ja-JP" sz="2000" baseline="0" dirty="0">
                          <a:latin typeface="HGP平成角ｺﾞｼｯｸ体W3" pitchFamily="50" charset="-128"/>
                          <a:ea typeface="HGP平成角ｺﾞｼｯｸ体W3" pitchFamily="50" charset="-128"/>
                        </a:rPr>
                        <a:t>3</a:t>
                      </a:r>
                      <a:endParaRPr kumimoji="1" lang="ja-JP" altLang="en-US" sz="2000" baseline="0" dirty="0">
                        <a:latin typeface="HGP平成角ｺﾞｼｯｸ体W3" pitchFamily="50" charset="-128"/>
                        <a:ea typeface="HGP平成角ｺﾞｼｯｸ体W3" pitchFamily="50" charset="-128"/>
                      </a:endParaRPr>
                    </a:p>
                  </a:txBody>
                  <a:tcPr marT="45727" marB="45727"/>
                </a:tc>
                <a:tc>
                  <a:txBody>
                    <a:bodyPr/>
                    <a:lstStyle/>
                    <a:p>
                      <a:pPr algn="ctr"/>
                      <a:r>
                        <a:rPr kumimoji="1" lang="ja-JP" altLang="en-US" sz="2000" baseline="0" dirty="0">
                          <a:solidFill>
                            <a:srgbClr val="7030A0"/>
                          </a:solidFill>
                          <a:highlight>
                            <a:srgbClr val="00FFFF"/>
                          </a:highlight>
                          <a:latin typeface="HGP平成角ｺﾞｼｯｸ体W3" pitchFamily="50" charset="-128"/>
                          <a:ea typeface="HGP平成角ｺﾞｼｯｸ体W3" pitchFamily="50" charset="-128"/>
                        </a:rPr>
                        <a:t>結　核</a:t>
                      </a:r>
                    </a:p>
                  </a:txBody>
                  <a:tcPr marT="45727" marB="45727"/>
                </a:tc>
                <a:tc>
                  <a:txBody>
                    <a:bodyPr/>
                    <a:lstStyle/>
                    <a:p>
                      <a:pPr algn="ctr"/>
                      <a:r>
                        <a:rPr kumimoji="1" lang="ja-JP" altLang="en-US" sz="2000" baseline="0" dirty="0">
                          <a:highlight>
                            <a:srgbClr val="FFFF00"/>
                          </a:highlight>
                          <a:latin typeface="HGP平成角ｺﾞｼｯｸ体W3" pitchFamily="50" charset="-128"/>
                          <a:ea typeface="HGP平成角ｺﾞｼｯｸ体W3" pitchFamily="50" charset="-128"/>
                        </a:rPr>
                        <a:t>肺　炎</a:t>
                      </a:r>
                    </a:p>
                  </a:txBody>
                  <a:tcPr marT="45727" marB="45727"/>
                </a:tc>
                <a:tc>
                  <a:txBody>
                    <a:bodyPr/>
                    <a:lstStyle/>
                    <a:p>
                      <a:pPr algn="ctr"/>
                      <a:r>
                        <a:rPr kumimoji="1" lang="ja-JP" altLang="en-US" sz="2000" b="1" baseline="0" dirty="0">
                          <a:solidFill>
                            <a:schemeClr val="accent5">
                              <a:lumMod val="50000"/>
                            </a:schemeClr>
                          </a:solidFill>
                          <a:latin typeface="HGP平成角ｺﾞｼｯｸ体W3" pitchFamily="50" charset="-128"/>
                          <a:ea typeface="HGP平成角ｺﾞｼｯｸ体W3" pitchFamily="50" charset="-128"/>
                        </a:rPr>
                        <a:t>心疾患</a:t>
                      </a:r>
                    </a:p>
                  </a:txBody>
                  <a:tcPr marT="45727" marB="45727"/>
                </a:tc>
                <a:tc>
                  <a:txBody>
                    <a:bodyPr/>
                    <a:lstStyle/>
                    <a:p>
                      <a:pPr algn="ctr"/>
                      <a:r>
                        <a:rPr kumimoji="1" lang="ja-JP" altLang="en-US" sz="2000" b="1" baseline="0" dirty="0">
                          <a:solidFill>
                            <a:srgbClr val="00B0F0"/>
                          </a:solidFill>
                          <a:latin typeface="HGP平成角ｺﾞｼｯｸ体W3" pitchFamily="50" charset="-128"/>
                          <a:ea typeface="HGP平成角ｺﾞｼｯｸ体W3" pitchFamily="50" charset="-128"/>
                        </a:rPr>
                        <a:t>脳血管疾患</a:t>
                      </a:r>
                    </a:p>
                  </a:txBody>
                  <a:tcPr marT="45727" marB="45727"/>
                </a:tc>
                <a:tc>
                  <a:txBody>
                    <a:bodyPr/>
                    <a:lstStyle/>
                    <a:p>
                      <a:pPr algn="ctr"/>
                      <a:r>
                        <a:rPr kumimoji="1" lang="ja-JP" altLang="en-US" sz="2000" b="1" baseline="0" dirty="0">
                          <a:solidFill>
                            <a:srgbClr val="00B0F0"/>
                          </a:solidFill>
                          <a:latin typeface="HGP平成角ｺﾞｼｯｸ体W3" pitchFamily="50" charset="-128"/>
                          <a:ea typeface="HGP平成角ｺﾞｼｯｸ体W3" pitchFamily="50" charset="-128"/>
                        </a:rPr>
                        <a:t>脳血管疾患</a:t>
                      </a:r>
                    </a:p>
                  </a:txBody>
                  <a:tcPr marT="45727" marB="45727"/>
                </a:tc>
                <a:extLst>
                  <a:ext uri="{0D108BD9-81ED-4DB2-BD59-A6C34878D82A}">
                    <a16:rowId xmlns:a16="http://schemas.microsoft.com/office/drawing/2014/main" val="10003"/>
                  </a:ext>
                </a:extLst>
              </a:tr>
              <a:tr h="481223">
                <a:tc>
                  <a:txBody>
                    <a:bodyPr/>
                    <a:lstStyle/>
                    <a:p>
                      <a:pPr algn="r"/>
                      <a:r>
                        <a:rPr kumimoji="1" lang="en-US" altLang="ja-JP" sz="2000" baseline="0" dirty="0">
                          <a:latin typeface="HGP平成角ｺﾞｼｯｸ体W3" pitchFamily="50" charset="-128"/>
                          <a:ea typeface="HGP平成角ｺﾞｼｯｸ体W3" pitchFamily="50" charset="-128"/>
                        </a:rPr>
                        <a:t>4</a:t>
                      </a:r>
                      <a:endParaRPr kumimoji="1" lang="ja-JP" altLang="en-US" sz="2000" baseline="0" dirty="0">
                        <a:latin typeface="HGP平成角ｺﾞｼｯｸ体W3" pitchFamily="50" charset="-128"/>
                        <a:ea typeface="HGP平成角ｺﾞｼｯｸ体W3" pitchFamily="50" charset="-128"/>
                      </a:endParaRPr>
                    </a:p>
                  </a:txBody>
                  <a:tcPr marT="45727" marB="45727"/>
                </a:tc>
                <a:tc>
                  <a:txBody>
                    <a:bodyPr/>
                    <a:lstStyle/>
                    <a:p>
                      <a:pPr algn="ctr"/>
                      <a:r>
                        <a:rPr kumimoji="1" lang="ja-JP" altLang="en-US" sz="2000" b="1" baseline="0" dirty="0">
                          <a:solidFill>
                            <a:srgbClr val="00B0F0"/>
                          </a:solidFill>
                          <a:latin typeface="HGP平成角ｺﾞｼｯｸ体W3" pitchFamily="50" charset="-128"/>
                          <a:ea typeface="HGP平成角ｺﾞｼｯｸ体W3" pitchFamily="50" charset="-128"/>
                        </a:rPr>
                        <a:t>脳血管疾患</a:t>
                      </a:r>
                    </a:p>
                  </a:txBody>
                  <a:tcPr marT="45727" marB="45727"/>
                </a:tc>
                <a:tc>
                  <a:txBody>
                    <a:bodyPr/>
                    <a:lstStyle/>
                    <a:p>
                      <a:pPr algn="ctr"/>
                      <a:r>
                        <a:rPr kumimoji="1" lang="ja-JP" altLang="en-US" sz="2000" baseline="0" dirty="0">
                          <a:latin typeface="HGP平成角ｺﾞｼｯｸ体W3" pitchFamily="50" charset="-128"/>
                          <a:ea typeface="HGP平成角ｺﾞｼｯｸ体W3" pitchFamily="50" charset="-128"/>
                        </a:rPr>
                        <a:t>胃腸炎</a:t>
                      </a:r>
                    </a:p>
                  </a:txBody>
                  <a:tcPr marT="45727" marB="45727"/>
                </a:tc>
                <a:tc>
                  <a:txBody>
                    <a:bodyPr/>
                    <a:lstStyle/>
                    <a:p>
                      <a:pPr algn="ctr"/>
                      <a:r>
                        <a:rPr kumimoji="1" lang="ja-JP" altLang="en-US" sz="2000" baseline="0" dirty="0">
                          <a:latin typeface="HGP平成角ｺﾞｼｯｸ体W3" pitchFamily="50" charset="-128"/>
                          <a:ea typeface="HGP平成角ｺﾞｼｯｸ体W3" pitchFamily="50" charset="-128"/>
                        </a:rPr>
                        <a:t>不慮の事故</a:t>
                      </a:r>
                    </a:p>
                  </a:txBody>
                  <a:tcPr marT="45727" marB="45727"/>
                </a:tc>
                <a:tc>
                  <a:txBody>
                    <a:bodyPr/>
                    <a:lstStyle/>
                    <a:p>
                      <a:pPr algn="ctr"/>
                      <a:r>
                        <a:rPr kumimoji="1" lang="ja-JP" altLang="en-US" sz="2000" baseline="0" dirty="0">
                          <a:highlight>
                            <a:srgbClr val="FFFF00"/>
                          </a:highlight>
                          <a:latin typeface="HGP平成角ｺﾞｼｯｸ体W3" pitchFamily="50" charset="-128"/>
                          <a:ea typeface="HGP平成角ｺﾞｼｯｸ体W3" pitchFamily="50" charset="-128"/>
                        </a:rPr>
                        <a:t>肺　炎</a:t>
                      </a:r>
                    </a:p>
                  </a:txBody>
                  <a:tcPr marT="45727" marB="45727"/>
                </a:tc>
                <a:tc>
                  <a:txBody>
                    <a:bodyPr/>
                    <a:lstStyle/>
                    <a:p>
                      <a:pPr algn="ctr"/>
                      <a:r>
                        <a:rPr kumimoji="1" lang="ja-JP" altLang="en-US" sz="2000" b="1" baseline="0" dirty="0">
                          <a:latin typeface="HGP平成角ｺﾞｼｯｸ体W3" pitchFamily="50" charset="-128"/>
                          <a:ea typeface="HGP平成角ｺﾞｼｯｸ体W3" pitchFamily="50" charset="-128"/>
                        </a:rPr>
                        <a:t>老　衰</a:t>
                      </a:r>
                    </a:p>
                  </a:txBody>
                  <a:tcPr marT="45727" marB="45727"/>
                </a:tc>
                <a:extLst>
                  <a:ext uri="{0D108BD9-81ED-4DB2-BD59-A6C34878D82A}">
                    <a16:rowId xmlns:a16="http://schemas.microsoft.com/office/drawing/2014/main" val="10004"/>
                  </a:ext>
                </a:extLst>
              </a:tr>
              <a:tr h="481223">
                <a:tc>
                  <a:txBody>
                    <a:bodyPr/>
                    <a:lstStyle/>
                    <a:p>
                      <a:pPr algn="r"/>
                      <a:r>
                        <a:rPr kumimoji="1" lang="en-US" altLang="ja-JP" sz="2000" baseline="0" dirty="0">
                          <a:latin typeface="HGP平成角ｺﾞｼｯｸ体W3" pitchFamily="50" charset="-128"/>
                          <a:ea typeface="HGP平成角ｺﾞｼｯｸ体W3" pitchFamily="50" charset="-128"/>
                        </a:rPr>
                        <a:t>5</a:t>
                      </a:r>
                      <a:endParaRPr kumimoji="1" lang="ja-JP" altLang="en-US" sz="2000" baseline="0" dirty="0">
                        <a:latin typeface="HGP平成角ｺﾞｼｯｸ体W3" pitchFamily="50" charset="-128"/>
                        <a:ea typeface="HGP平成角ｺﾞｼｯｸ体W3" pitchFamily="50" charset="-128"/>
                      </a:endParaRPr>
                    </a:p>
                  </a:txBody>
                  <a:tcPr marT="45727" marB="45727"/>
                </a:tc>
                <a:tc>
                  <a:txBody>
                    <a:bodyPr/>
                    <a:lstStyle/>
                    <a:p>
                      <a:pPr algn="ctr"/>
                      <a:r>
                        <a:rPr kumimoji="1" lang="ja-JP" altLang="en-US" sz="2000" b="1" baseline="0" dirty="0">
                          <a:latin typeface="HGP平成角ｺﾞｼｯｸ体W3" pitchFamily="50" charset="-128"/>
                          <a:ea typeface="HGP平成角ｺﾞｼｯｸ体W3" pitchFamily="50" charset="-128"/>
                        </a:rPr>
                        <a:t>老　衰</a:t>
                      </a:r>
                    </a:p>
                  </a:txBody>
                  <a:tcPr marT="45727" marB="45727"/>
                </a:tc>
                <a:tc>
                  <a:txBody>
                    <a:bodyPr/>
                    <a:lstStyle/>
                    <a:p>
                      <a:pPr algn="ctr"/>
                      <a:r>
                        <a:rPr kumimoji="1" lang="ja-JP" altLang="en-US" sz="2000" b="1" baseline="0" dirty="0">
                          <a:solidFill>
                            <a:srgbClr val="FF0000"/>
                          </a:solidFill>
                          <a:latin typeface="HGP平成角ｺﾞｼｯｸ体W3" pitchFamily="50" charset="-128"/>
                          <a:ea typeface="HGP平成角ｺﾞｼｯｸ体W3" pitchFamily="50" charset="-128"/>
                        </a:rPr>
                        <a:t>悪性新生物</a:t>
                      </a:r>
                    </a:p>
                  </a:txBody>
                  <a:tcPr marT="45727" marB="45727"/>
                </a:tc>
                <a:tc>
                  <a:txBody>
                    <a:bodyPr/>
                    <a:lstStyle/>
                    <a:p>
                      <a:pPr algn="ctr"/>
                      <a:r>
                        <a:rPr kumimoji="1" lang="ja-JP" altLang="en-US" sz="2000" b="1" baseline="0" dirty="0">
                          <a:latin typeface="HGP平成角ｺﾞｼｯｸ体W3" pitchFamily="50" charset="-128"/>
                          <a:ea typeface="HGP平成角ｺﾞｼｯｸ体W3" pitchFamily="50" charset="-128"/>
                        </a:rPr>
                        <a:t>老　衰</a:t>
                      </a:r>
                    </a:p>
                  </a:txBody>
                  <a:tcPr marT="45727" marB="45727"/>
                </a:tc>
                <a:tc>
                  <a:txBody>
                    <a:bodyPr/>
                    <a:lstStyle/>
                    <a:p>
                      <a:pPr algn="ctr"/>
                      <a:r>
                        <a:rPr kumimoji="1" lang="ja-JP" altLang="en-US" sz="2000" baseline="0" dirty="0">
                          <a:latin typeface="HGP平成角ｺﾞｼｯｸ体W3" pitchFamily="50" charset="-128"/>
                          <a:ea typeface="HGP平成角ｺﾞｼｯｸ体W3" pitchFamily="50" charset="-128"/>
                        </a:rPr>
                        <a:t>不慮の事故</a:t>
                      </a:r>
                    </a:p>
                  </a:txBody>
                  <a:tcPr marT="45727" marB="45727"/>
                </a:tc>
                <a:tc>
                  <a:txBody>
                    <a:bodyPr/>
                    <a:lstStyle/>
                    <a:p>
                      <a:pPr algn="ctr"/>
                      <a:r>
                        <a:rPr kumimoji="1" lang="ja-JP" altLang="en-US" sz="2000" baseline="0" dirty="0">
                          <a:highlight>
                            <a:srgbClr val="FFFF00"/>
                          </a:highlight>
                          <a:latin typeface="HGP平成角ｺﾞｼｯｸ体W3" pitchFamily="50" charset="-128"/>
                          <a:ea typeface="HGP平成角ｺﾞｼｯｸ体W3" pitchFamily="50" charset="-128"/>
                        </a:rPr>
                        <a:t>肺　炎</a:t>
                      </a:r>
                    </a:p>
                  </a:txBody>
                  <a:tcPr marT="45727" marB="45727"/>
                </a:tc>
                <a:extLst>
                  <a:ext uri="{0D108BD9-81ED-4DB2-BD59-A6C34878D82A}">
                    <a16:rowId xmlns:a16="http://schemas.microsoft.com/office/drawing/2014/main" val="10005"/>
                  </a:ext>
                </a:extLst>
              </a:tr>
              <a:tr h="481223">
                <a:tc>
                  <a:txBody>
                    <a:bodyPr/>
                    <a:lstStyle/>
                    <a:p>
                      <a:pPr algn="r"/>
                      <a:r>
                        <a:rPr kumimoji="1" lang="en-US" altLang="ja-JP" sz="2000" baseline="0" dirty="0">
                          <a:latin typeface="HGP平成角ｺﾞｼｯｸ体W3" pitchFamily="50" charset="-128"/>
                          <a:ea typeface="HGP平成角ｺﾞｼｯｸ体W3" pitchFamily="50" charset="-128"/>
                        </a:rPr>
                        <a:t>6</a:t>
                      </a:r>
                      <a:endParaRPr kumimoji="1" lang="ja-JP" altLang="en-US" sz="2000" baseline="0" dirty="0">
                        <a:latin typeface="HGP平成角ｺﾞｼｯｸ体W3" pitchFamily="50" charset="-128"/>
                        <a:ea typeface="HGP平成角ｺﾞｼｯｸ体W3" pitchFamily="50" charset="-128"/>
                      </a:endParaRPr>
                    </a:p>
                  </a:txBody>
                  <a:tcPr marT="45727" marB="45727"/>
                </a:tc>
                <a:tc>
                  <a:txBody>
                    <a:bodyPr/>
                    <a:lstStyle/>
                    <a:p>
                      <a:pPr algn="ctr"/>
                      <a:endParaRPr kumimoji="1" lang="ja-JP" altLang="en-US" sz="2000" baseline="0" dirty="0">
                        <a:latin typeface="HGP平成角ｺﾞｼｯｸ体W3" pitchFamily="50" charset="-128"/>
                        <a:ea typeface="HGP平成角ｺﾞｼｯｸ体W3" pitchFamily="50" charset="-128"/>
                      </a:endParaRPr>
                    </a:p>
                  </a:txBody>
                  <a:tcPr marT="45727" marB="45727"/>
                </a:tc>
                <a:tc>
                  <a:txBody>
                    <a:bodyPr/>
                    <a:lstStyle/>
                    <a:p>
                      <a:pPr algn="ctr"/>
                      <a:r>
                        <a:rPr kumimoji="1" lang="ja-JP" altLang="en-US" sz="2000" b="1" baseline="0" dirty="0">
                          <a:latin typeface="HGP平成角ｺﾞｼｯｸ体W3" pitchFamily="50" charset="-128"/>
                          <a:ea typeface="HGP平成角ｺﾞｼｯｸ体W3" pitchFamily="50" charset="-128"/>
                        </a:rPr>
                        <a:t>老　衰</a:t>
                      </a:r>
                    </a:p>
                  </a:txBody>
                  <a:tcPr marT="45727" marB="45727"/>
                </a:tc>
                <a:tc>
                  <a:txBody>
                    <a:bodyPr/>
                    <a:lstStyle/>
                    <a:p>
                      <a:pPr algn="ctr"/>
                      <a:r>
                        <a:rPr kumimoji="1" lang="ja-JP" altLang="en-US" sz="2000" baseline="0" dirty="0">
                          <a:highlight>
                            <a:srgbClr val="FFFF00"/>
                          </a:highlight>
                          <a:latin typeface="HGP平成角ｺﾞｼｯｸ体W3" pitchFamily="50" charset="-128"/>
                          <a:ea typeface="HGP平成角ｺﾞｼｯｸ体W3" pitchFamily="50" charset="-128"/>
                        </a:rPr>
                        <a:t>肺　炎</a:t>
                      </a:r>
                    </a:p>
                  </a:txBody>
                  <a:tcPr marT="45727" marB="45727"/>
                </a:tc>
                <a:tc>
                  <a:txBody>
                    <a:bodyPr/>
                    <a:lstStyle/>
                    <a:p>
                      <a:pPr algn="ctr"/>
                      <a:r>
                        <a:rPr kumimoji="1" lang="ja-JP" altLang="en-US" sz="2000" b="1" baseline="0" dirty="0">
                          <a:latin typeface="HGP平成角ｺﾞｼｯｸ体W3" pitchFamily="50" charset="-128"/>
                          <a:ea typeface="HGP平成角ｺﾞｼｯｸ体W3" pitchFamily="50" charset="-128"/>
                        </a:rPr>
                        <a:t>老　衰</a:t>
                      </a:r>
                    </a:p>
                  </a:txBody>
                  <a:tcPr marT="45727" marB="45727"/>
                </a:tc>
                <a:tc>
                  <a:txBody>
                    <a:bodyPr/>
                    <a:lstStyle/>
                    <a:p>
                      <a:pPr algn="ctr"/>
                      <a:r>
                        <a:rPr kumimoji="1" lang="ja-JP" altLang="en-US" sz="2000" baseline="0" dirty="0">
                          <a:latin typeface="HGP平成角ｺﾞｼｯｸ体W3" pitchFamily="50" charset="-128"/>
                          <a:ea typeface="HGP平成角ｺﾞｼｯｸ体W3" pitchFamily="50" charset="-128"/>
                        </a:rPr>
                        <a:t>不慮の事故</a:t>
                      </a:r>
                    </a:p>
                  </a:txBody>
                  <a:tcPr marT="45727" marB="45727"/>
                </a:tc>
                <a:extLst>
                  <a:ext uri="{0D108BD9-81ED-4DB2-BD59-A6C34878D82A}">
                    <a16:rowId xmlns:a16="http://schemas.microsoft.com/office/drawing/2014/main" val="10006"/>
                  </a:ext>
                </a:extLst>
              </a:tr>
              <a:tr h="481223">
                <a:tc>
                  <a:txBody>
                    <a:bodyPr/>
                    <a:lstStyle/>
                    <a:p>
                      <a:pPr algn="r"/>
                      <a:r>
                        <a:rPr kumimoji="1" lang="en-US" altLang="ja-JP" sz="2000" baseline="0" dirty="0">
                          <a:latin typeface="HGP平成角ｺﾞｼｯｸ体W3" pitchFamily="50" charset="-128"/>
                          <a:ea typeface="HGP平成角ｺﾞｼｯｸ体W3" pitchFamily="50" charset="-128"/>
                        </a:rPr>
                        <a:t>7</a:t>
                      </a:r>
                      <a:endParaRPr kumimoji="1" lang="ja-JP" altLang="en-US" sz="2000" baseline="0" dirty="0">
                        <a:latin typeface="HGP平成角ｺﾞｼｯｸ体W3" pitchFamily="50" charset="-128"/>
                        <a:ea typeface="HGP平成角ｺﾞｼｯｸ体W3" pitchFamily="50" charset="-128"/>
                      </a:endParaRPr>
                    </a:p>
                  </a:txBody>
                  <a:tcPr marT="45727" marB="45727"/>
                </a:tc>
                <a:tc>
                  <a:txBody>
                    <a:bodyPr/>
                    <a:lstStyle/>
                    <a:p>
                      <a:pPr algn="ctr"/>
                      <a:endParaRPr kumimoji="1" lang="ja-JP" altLang="en-US" sz="2000" baseline="0">
                        <a:latin typeface="HGP平成角ｺﾞｼｯｸ体W3" pitchFamily="50" charset="-128"/>
                        <a:ea typeface="HGP平成角ｺﾞｼｯｸ体W3" pitchFamily="50" charset="-128"/>
                      </a:endParaRPr>
                    </a:p>
                  </a:txBody>
                  <a:tcPr marT="45727" marB="45727"/>
                </a:tc>
                <a:tc>
                  <a:txBody>
                    <a:bodyPr/>
                    <a:lstStyle/>
                    <a:p>
                      <a:pPr algn="ctr"/>
                      <a:r>
                        <a:rPr kumimoji="1" lang="ja-JP" altLang="en-US" sz="2000" b="1" baseline="0" dirty="0">
                          <a:solidFill>
                            <a:schemeClr val="accent5">
                              <a:lumMod val="50000"/>
                            </a:schemeClr>
                          </a:solidFill>
                          <a:latin typeface="HGP平成角ｺﾞｼｯｸ体W3" pitchFamily="50" charset="-128"/>
                          <a:ea typeface="HGP平成角ｺﾞｼｯｸ体W3" pitchFamily="50" charset="-128"/>
                        </a:rPr>
                        <a:t>心疾患</a:t>
                      </a:r>
                    </a:p>
                  </a:txBody>
                  <a:tcPr marT="45727" marB="45727"/>
                </a:tc>
                <a:tc>
                  <a:txBody>
                    <a:bodyPr/>
                    <a:lstStyle/>
                    <a:p>
                      <a:pPr algn="ctr"/>
                      <a:r>
                        <a:rPr kumimoji="1" lang="ja-JP" altLang="en-US" sz="2000" baseline="0" dirty="0">
                          <a:latin typeface="HGP平成角ｺﾞｼｯｸ体W3" pitchFamily="50" charset="-128"/>
                          <a:ea typeface="HGP平成角ｺﾞｼｯｸ体W3" pitchFamily="50" charset="-128"/>
                        </a:rPr>
                        <a:t>高血圧</a:t>
                      </a:r>
                    </a:p>
                  </a:txBody>
                  <a:tcPr marT="45727" marB="45727"/>
                </a:tc>
                <a:tc>
                  <a:txBody>
                    <a:bodyPr/>
                    <a:lstStyle/>
                    <a:p>
                      <a:pPr algn="ctr"/>
                      <a:r>
                        <a:rPr kumimoji="1" lang="ja-JP" altLang="en-US" sz="2000" b="1" baseline="0" dirty="0">
                          <a:solidFill>
                            <a:srgbClr val="00B050"/>
                          </a:solidFill>
                          <a:latin typeface="HGP平成角ｺﾞｼｯｸ体W3" pitchFamily="50" charset="-128"/>
                          <a:ea typeface="HGP平成角ｺﾞｼｯｸ体W3" pitchFamily="50" charset="-128"/>
                        </a:rPr>
                        <a:t>自　殺</a:t>
                      </a:r>
                    </a:p>
                  </a:txBody>
                  <a:tcPr marT="45727" marB="45727"/>
                </a:tc>
                <a:tc>
                  <a:txBody>
                    <a:bodyPr/>
                    <a:lstStyle/>
                    <a:p>
                      <a:pPr algn="ctr"/>
                      <a:r>
                        <a:rPr kumimoji="1" lang="ja-JP" altLang="en-US" sz="2000" baseline="0" dirty="0">
                          <a:highlight>
                            <a:srgbClr val="FFFF00"/>
                          </a:highlight>
                          <a:latin typeface="HGP平成角ｺﾞｼｯｸ体W3" pitchFamily="50" charset="-128"/>
                          <a:ea typeface="HGP平成角ｺﾞｼｯｸ体W3" pitchFamily="50" charset="-128"/>
                        </a:rPr>
                        <a:t>誤嚥性肺炎</a:t>
                      </a:r>
                    </a:p>
                  </a:txBody>
                  <a:tcPr marT="45727" marB="45727"/>
                </a:tc>
                <a:extLst>
                  <a:ext uri="{0D108BD9-81ED-4DB2-BD59-A6C34878D82A}">
                    <a16:rowId xmlns:a16="http://schemas.microsoft.com/office/drawing/2014/main" val="10007"/>
                  </a:ext>
                </a:extLst>
              </a:tr>
              <a:tr h="481223">
                <a:tc>
                  <a:txBody>
                    <a:bodyPr/>
                    <a:lstStyle/>
                    <a:p>
                      <a:pPr algn="r"/>
                      <a:r>
                        <a:rPr kumimoji="1" lang="en-US" altLang="ja-JP" sz="2000" baseline="0" dirty="0">
                          <a:latin typeface="HGP平成角ｺﾞｼｯｸ体W3" pitchFamily="50" charset="-128"/>
                          <a:ea typeface="HGP平成角ｺﾞｼｯｸ体W3" pitchFamily="50" charset="-128"/>
                        </a:rPr>
                        <a:t>8</a:t>
                      </a:r>
                      <a:endParaRPr kumimoji="1" lang="ja-JP" altLang="en-US" sz="2000" baseline="0" dirty="0">
                        <a:latin typeface="HGP平成角ｺﾞｼｯｸ体W3" pitchFamily="50" charset="-128"/>
                        <a:ea typeface="HGP平成角ｺﾞｼｯｸ体W3" pitchFamily="50" charset="-128"/>
                      </a:endParaRPr>
                    </a:p>
                  </a:txBody>
                  <a:tcPr marT="45727" marB="45727"/>
                </a:tc>
                <a:tc>
                  <a:txBody>
                    <a:bodyPr/>
                    <a:lstStyle/>
                    <a:p>
                      <a:pPr algn="ctr"/>
                      <a:endParaRPr kumimoji="1" lang="ja-JP" altLang="en-US" sz="2000" baseline="0">
                        <a:latin typeface="HGP平成角ｺﾞｼｯｸ体W3" pitchFamily="50" charset="-128"/>
                        <a:ea typeface="HGP平成角ｺﾞｼｯｸ体W3" pitchFamily="50" charset="-128"/>
                      </a:endParaRPr>
                    </a:p>
                  </a:txBody>
                  <a:tcPr marT="45727" marB="45727"/>
                </a:tc>
                <a:tc>
                  <a:txBody>
                    <a:bodyPr/>
                    <a:lstStyle/>
                    <a:p>
                      <a:pPr algn="ctr"/>
                      <a:r>
                        <a:rPr kumimoji="1" lang="ja-JP" altLang="en-US" sz="2000" baseline="0" dirty="0">
                          <a:latin typeface="HGP平成角ｺﾞｼｯｸ体W3" pitchFamily="50" charset="-128"/>
                          <a:ea typeface="HGP平成角ｺﾞｼｯｸ体W3" pitchFamily="50" charset="-128"/>
                        </a:rPr>
                        <a:t>新生児死亡</a:t>
                      </a:r>
                    </a:p>
                  </a:txBody>
                  <a:tcPr marT="45727" marB="45727"/>
                </a:tc>
                <a:tc>
                  <a:txBody>
                    <a:bodyPr/>
                    <a:lstStyle/>
                    <a:p>
                      <a:pPr algn="ctr"/>
                      <a:r>
                        <a:rPr kumimoji="1" lang="ja-JP" altLang="en-US" sz="2000" baseline="0" dirty="0">
                          <a:solidFill>
                            <a:srgbClr val="7030A0"/>
                          </a:solidFill>
                          <a:highlight>
                            <a:srgbClr val="00FFFF"/>
                          </a:highlight>
                          <a:latin typeface="HGP平成角ｺﾞｼｯｸ体W3" pitchFamily="50" charset="-128"/>
                          <a:ea typeface="HGP平成角ｺﾞｼｯｸ体W3" pitchFamily="50" charset="-128"/>
                        </a:rPr>
                        <a:t>結　核</a:t>
                      </a:r>
                    </a:p>
                  </a:txBody>
                  <a:tcPr marT="45727" marB="45727"/>
                </a:tc>
                <a:tc>
                  <a:txBody>
                    <a:bodyPr/>
                    <a:lstStyle/>
                    <a:p>
                      <a:pPr algn="ctr"/>
                      <a:r>
                        <a:rPr kumimoji="1" lang="ja-JP" altLang="en-US" sz="2000" baseline="0" dirty="0">
                          <a:latin typeface="HGP平成角ｺﾞｼｯｸ体W3" pitchFamily="50" charset="-128"/>
                          <a:ea typeface="HGP平成角ｺﾞｼｯｸ体W3" pitchFamily="50" charset="-128"/>
                        </a:rPr>
                        <a:t>腎　炎</a:t>
                      </a:r>
                    </a:p>
                  </a:txBody>
                  <a:tcPr marT="45727" marB="45727"/>
                </a:tc>
                <a:tc>
                  <a:txBody>
                    <a:bodyPr/>
                    <a:lstStyle/>
                    <a:p>
                      <a:pPr algn="ctr"/>
                      <a:r>
                        <a:rPr kumimoji="1" lang="ja-JP" altLang="en-US" sz="2000" baseline="0" dirty="0">
                          <a:latin typeface="HGP平成角ｺﾞｼｯｸ体W3" pitchFamily="50" charset="-128"/>
                          <a:ea typeface="HGP平成角ｺﾞｼｯｸ体W3" pitchFamily="50" charset="-128"/>
                        </a:rPr>
                        <a:t>腎不全</a:t>
                      </a:r>
                    </a:p>
                  </a:txBody>
                  <a:tcPr marT="45727" marB="45727"/>
                </a:tc>
                <a:extLst>
                  <a:ext uri="{0D108BD9-81ED-4DB2-BD59-A6C34878D82A}">
                    <a16:rowId xmlns:a16="http://schemas.microsoft.com/office/drawing/2014/main" val="10008"/>
                  </a:ext>
                </a:extLst>
              </a:tr>
              <a:tr h="481223">
                <a:tc>
                  <a:txBody>
                    <a:bodyPr/>
                    <a:lstStyle/>
                    <a:p>
                      <a:pPr algn="r"/>
                      <a:r>
                        <a:rPr kumimoji="1" lang="en-US" altLang="ja-JP" sz="2000" baseline="0" dirty="0">
                          <a:latin typeface="HGP平成角ｺﾞｼｯｸ体W3" pitchFamily="50" charset="-128"/>
                          <a:ea typeface="HGP平成角ｺﾞｼｯｸ体W3" pitchFamily="50" charset="-128"/>
                        </a:rPr>
                        <a:t>9</a:t>
                      </a:r>
                      <a:endParaRPr kumimoji="1" lang="ja-JP" altLang="en-US" sz="2000" baseline="0" dirty="0">
                        <a:latin typeface="HGP平成角ｺﾞｼｯｸ体W3" pitchFamily="50" charset="-128"/>
                        <a:ea typeface="HGP平成角ｺﾞｼｯｸ体W3" pitchFamily="50" charset="-128"/>
                      </a:endParaRPr>
                    </a:p>
                  </a:txBody>
                  <a:tcPr marT="45727" marB="45727"/>
                </a:tc>
                <a:tc>
                  <a:txBody>
                    <a:bodyPr/>
                    <a:lstStyle/>
                    <a:p>
                      <a:pPr algn="ctr"/>
                      <a:endParaRPr kumimoji="1" lang="ja-JP" altLang="en-US" sz="2000" baseline="0">
                        <a:latin typeface="HGP平成角ｺﾞｼｯｸ体W3" pitchFamily="50" charset="-128"/>
                        <a:ea typeface="HGP平成角ｺﾞｼｯｸ体W3" pitchFamily="50" charset="-128"/>
                      </a:endParaRPr>
                    </a:p>
                  </a:txBody>
                  <a:tcPr marT="45727" marB="45727"/>
                </a:tc>
                <a:tc>
                  <a:txBody>
                    <a:bodyPr/>
                    <a:lstStyle/>
                    <a:p>
                      <a:pPr algn="ctr"/>
                      <a:r>
                        <a:rPr kumimoji="1" lang="ja-JP" altLang="en-US" sz="2000" baseline="0" dirty="0">
                          <a:latin typeface="HGP平成角ｺﾞｼｯｸ体W3" pitchFamily="50" charset="-128"/>
                          <a:ea typeface="HGP平成角ｺﾞｼｯｸ体W3" pitchFamily="50" charset="-128"/>
                        </a:rPr>
                        <a:t>不慮の事故</a:t>
                      </a:r>
                    </a:p>
                  </a:txBody>
                  <a:tcPr marT="45727" marB="45727"/>
                </a:tc>
                <a:tc>
                  <a:txBody>
                    <a:bodyPr/>
                    <a:lstStyle/>
                    <a:p>
                      <a:pPr algn="ctr"/>
                      <a:r>
                        <a:rPr kumimoji="1" lang="ja-JP" altLang="en-US" sz="2000" b="1" baseline="0" dirty="0">
                          <a:solidFill>
                            <a:srgbClr val="00B050"/>
                          </a:solidFill>
                          <a:latin typeface="HGP平成角ｺﾞｼｯｸ体W3" pitchFamily="50" charset="-128"/>
                          <a:ea typeface="HGP平成角ｺﾞｼｯｸ体W3" pitchFamily="50" charset="-128"/>
                        </a:rPr>
                        <a:t>自　殺</a:t>
                      </a:r>
                    </a:p>
                  </a:txBody>
                  <a:tcPr marT="45727" marB="45727"/>
                </a:tc>
                <a:tc>
                  <a:txBody>
                    <a:bodyPr/>
                    <a:lstStyle/>
                    <a:p>
                      <a:pPr algn="ctr"/>
                      <a:r>
                        <a:rPr kumimoji="1" lang="ja-JP" altLang="en-US" sz="2000" baseline="0" dirty="0">
                          <a:latin typeface="HGP平成角ｺﾞｼｯｸ体W3" pitchFamily="50" charset="-128"/>
                          <a:ea typeface="HGP平成角ｺﾞｼｯｸ体W3" pitchFamily="50" charset="-128"/>
                        </a:rPr>
                        <a:t>肝硬変</a:t>
                      </a:r>
                    </a:p>
                  </a:txBody>
                  <a:tcPr marT="45727" marB="45727"/>
                </a:tc>
                <a:tc>
                  <a:txBody>
                    <a:bodyPr/>
                    <a:lstStyle/>
                    <a:p>
                      <a:pPr algn="ctr"/>
                      <a:r>
                        <a:rPr kumimoji="1" lang="ja-JP" altLang="en-US" sz="2000" baseline="0" dirty="0">
                          <a:solidFill>
                            <a:schemeClr val="tx1"/>
                          </a:solidFill>
                          <a:latin typeface="HGP平成角ｺﾞｼｯｸ体W3" pitchFamily="50" charset="-128"/>
                          <a:ea typeface="HGP平成角ｺﾞｼｯｸ体W3" pitchFamily="50" charset="-128"/>
                        </a:rPr>
                        <a:t>認知症</a:t>
                      </a:r>
                    </a:p>
                  </a:txBody>
                  <a:tcPr marT="45727" marB="45727"/>
                </a:tc>
                <a:extLst>
                  <a:ext uri="{0D108BD9-81ED-4DB2-BD59-A6C34878D82A}">
                    <a16:rowId xmlns:a16="http://schemas.microsoft.com/office/drawing/2014/main" val="10009"/>
                  </a:ext>
                </a:extLst>
              </a:tr>
              <a:tr h="481223">
                <a:tc>
                  <a:txBody>
                    <a:bodyPr/>
                    <a:lstStyle/>
                    <a:p>
                      <a:pPr algn="r"/>
                      <a:r>
                        <a:rPr kumimoji="1" lang="en-US" altLang="ja-JP" sz="2000" baseline="0" dirty="0">
                          <a:latin typeface="HGP平成角ｺﾞｼｯｸ体W3" pitchFamily="50" charset="-128"/>
                          <a:ea typeface="HGP平成角ｺﾞｼｯｸ体W3" pitchFamily="50" charset="-128"/>
                        </a:rPr>
                        <a:t>10</a:t>
                      </a:r>
                      <a:endParaRPr kumimoji="1" lang="ja-JP" altLang="en-US" sz="2000" baseline="0" dirty="0">
                        <a:latin typeface="HGP平成角ｺﾞｼｯｸ体W3" pitchFamily="50" charset="-128"/>
                        <a:ea typeface="HGP平成角ｺﾞｼｯｸ体W3" pitchFamily="50" charset="-128"/>
                      </a:endParaRPr>
                    </a:p>
                  </a:txBody>
                  <a:tcPr marT="45727" marB="45727"/>
                </a:tc>
                <a:tc>
                  <a:txBody>
                    <a:bodyPr/>
                    <a:lstStyle/>
                    <a:p>
                      <a:pPr algn="ctr"/>
                      <a:endParaRPr kumimoji="1" lang="ja-JP" altLang="en-US" sz="2000" baseline="0" dirty="0">
                        <a:latin typeface="HGP平成角ｺﾞｼｯｸ体W3" pitchFamily="50" charset="-128"/>
                        <a:ea typeface="HGP平成角ｺﾞｼｯｸ体W3" pitchFamily="50" charset="-128"/>
                      </a:endParaRPr>
                    </a:p>
                  </a:txBody>
                  <a:tcPr marT="45727" marB="45727"/>
                </a:tc>
                <a:tc>
                  <a:txBody>
                    <a:bodyPr/>
                    <a:lstStyle/>
                    <a:p>
                      <a:pPr algn="ctr"/>
                      <a:r>
                        <a:rPr kumimoji="1" lang="ja-JP" altLang="en-US" sz="2000" baseline="0" dirty="0">
                          <a:latin typeface="HGP平成角ｺﾞｼｯｸ体W3" pitchFamily="50" charset="-128"/>
                          <a:ea typeface="HGP平成角ｺﾞｼｯｸ体W3" pitchFamily="50" charset="-128"/>
                        </a:rPr>
                        <a:t>腎　炎</a:t>
                      </a:r>
                    </a:p>
                  </a:txBody>
                  <a:tcPr marT="45727" marB="45727"/>
                </a:tc>
                <a:tc>
                  <a:txBody>
                    <a:bodyPr/>
                    <a:lstStyle/>
                    <a:p>
                      <a:pPr algn="ctr"/>
                      <a:r>
                        <a:rPr kumimoji="1" lang="ja-JP" altLang="en-US" sz="2000" baseline="0" dirty="0">
                          <a:latin typeface="HGP平成角ｺﾞｼｯｸ体W3" pitchFamily="50" charset="-128"/>
                          <a:ea typeface="HGP平成角ｺﾞｼｯｸ体W3" pitchFamily="50" charset="-128"/>
                        </a:rPr>
                        <a:t>肝硬変</a:t>
                      </a:r>
                    </a:p>
                  </a:txBody>
                  <a:tcPr marT="45727" marB="45727"/>
                </a:tc>
                <a:tc>
                  <a:txBody>
                    <a:bodyPr/>
                    <a:lstStyle/>
                    <a:p>
                      <a:pPr algn="ctr"/>
                      <a:r>
                        <a:rPr kumimoji="1" lang="ja-JP" altLang="en-US" sz="2000" baseline="0" dirty="0">
                          <a:latin typeface="HGP平成角ｺﾞｼｯｸ体W3" pitchFamily="50" charset="-128"/>
                          <a:ea typeface="HGP平成角ｺﾞｼｯｸ体W3" pitchFamily="50" charset="-128"/>
                        </a:rPr>
                        <a:t>糖尿病</a:t>
                      </a:r>
                    </a:p>
                  </a:txBody>
                  <a:tcPr marT="45727" marB="45727"/>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1" baseline="0" dirty="0">
                          <a:solidFill>
                            <a:srgbClr val="00B050"/>
                          </a:solidFill>
                          <a:latin typeface="HGP平成角ｺﾞｼｯｸ体W3" pitchFamily="50" charset="-128"/>
                          <a:ea typeface="HGP平成角ｺﾞｼｯｸ体W3" pitchFamily="50" charset="-128"/>
                        </a:rPr>
                        <a:t>自　殺</a:t>
                      </a:r>
                      <a:endParaRPr kumimoji="1" lang="ja-JP" altLang="en-US" sz="2000" b="1" baseline="0" dirty="0">
                        <a:latin typeface="HGP平成角ｺﾞｼｯｸ体W3" pitchFamily="50" charset="-128"/>
                        <a:ea typeface="HGP平成角ｺﾞｼｯｸ体W3" pitchFamily="50" charset="-128"/>
                      </a:endParaRPr>
                    </a:p>
                  </a:txBody>
                  <a:tcPr marT="45727" marB="45727"/>
                </a:tc>
                <a:extLst>
                  <a:ext uri="{0D108BD9-81ED-4DB2-BD59-A6C34878D82A}">
                    <a16:rowId xmlns:a16="http://schemas.microsoft.com/office/drawing/2014/main" val="10010"/>
                  </a:ext>
                </a:extLst>
              </a:tr>
            </a:tbl>
          </a:graphicData>
        </a:graphic>
      </p:graphicFrame>
      <p:sp>
        <p:nvSpPr>
          <p:cNvPr id="6" name="正方形/長方形 5">
            <a:extLst>
              <a:ext uri="{FF2B5EF4-FFF2-40B4-BE49-F238E27FC236}">
                <a16:creationId xmlns:a16="http://schemas.microsoft.com/office/drawing/2014/main" id="{BA4DD4C4-EFBC-449C-958B-1628EA9C80DD}"/>
              </a:ext>
            </a:extLst>
          </p:cNvPr>
          <p:cNvSpPr/>
          <p:nvPr/>
        </p:nvSpPr>
        <p:spPr>
          <a:xfrm>
            <a:off x="211123" y="6211588"/>
            <a:ext cx="11769754" cy="57860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dirty="0">
                <a:solidFill>
                  <a:srgbClr val="FFFF00"/>
                </a:solidFill>
              </a:rPr>
              <a:t>死亡者数：昭和</a:t>
            </a:r>
            <a:r>
              <a:rPr lang="en-US" altLang="ja-JP" sz="2800" dirty="0">
                <a:solidFill>
                  <a:srgbClr val="FFFF00"/>
                </a:solidFill>
              </a:rPr>
              <a:t>45</a:t>
            </a:r>
            <a:r>
              <a:rPr lang="ja-JP" altLang="en-US" sz="2800" dirty="0">
                <a:solidFill>
                  <a:srgbClr val="FFFF00"/>
                </a:solidFill>
              </a:rPr>
              <a:t>年：</a:t>
            </a:r>
            <a:r>
              <a:rPr lang="en-US" altLang="ja-JP" sz="2800" dirty="0">
                <a:solidFill>
                  <a:srgbClr val="FFFF00"/>
                </a:solidFill>
              </a:rPr>
              <a:t>71</a:t>
            </a:r>
            <a:r>
              <a:rPr lang="ja-JP" altLang="en-US" sz="2800" dirty="0">
                <a:solidFill>
                  <a:srgbClr val="FFFF00"/>
                </a:solidFill>
              </a:rPr>
              <a:t>万人　平成</a:t>
            </a:r>
            <a:r>
              <a:rPr lang="en-US" altLang="ja-JP" sz="2800" dirty="0">
                <a:solidFill>
                  <a:srgbClr val="FFFF00"/>
                </a:solidFill>
              </a:rPr>
              <a:t>2</a:t>
            </a:r>
            <a:r>
              <a:rPr lang="ja-JP" altLang="en-US" sz="2800" dirty="0">
                <a:solidFill>
                  <a:srgbClr val="FFFF00"/>
                </a:solidFill>
              </a:rPr>
              <a:t>年：</a:t>
            </a:r>
            <a:r>
              <a:rPr lang="en-US" altLang="ja-JP" sz="2800" dirty="0">
                <a:solidFill>
                  <a:srgbClr val="FFFF00"/>
                </a:solidFill>
              </a:rPr>
              <a:t>82</a:t>
            </a:r>
            <a:r>
              <a:rPr lang="ja-JP" altLang="en-US" sz="2800" dirty="0">
                <a:solidFill>
                  <a:srgbClr val="FFFF00"/>
                </a:solidFill>
              </a:rPr>
              <a:t>万人　平成</a:t>
            </a:r>
            <a:r>
              <a:rPr lang="en-US" altLang="ja-JP" sz="2800" dirty="0">
                <a:solidFill>
                  <a:srgbClr val="FFFF00"/>
                </a:solidFill>
              </a:rPr>
              <a:t>30</a:t>
            </a:r>
            <a:r>
              <a:rPr lang="ja-JP" altLang="en-US" sz="2800" dirty="0">
                <a:solidFill>
                  <a:srgbClr val="FFFF00"/>
                </a:solidFill>
              </a:rPr>
              <a:t>年：</a:t>
            </a:r>
            <a:r>
              <a:rPr lang="en-US" altLang="ja-JP" sz="2800" dirty="0">
                <a:solidFill>
                  <a:srgbClr val="FFFF00"/>
                </a:solidFill>
              </a:rPr>
              <a:t>136</a:t>
            </a:r>
            <a:r>
              <a:rPr lang="ja-JP" altLang="en-US" sz="2800" dirty="0">
                <a:solidFill>
                  <a:srgbClr val="FFFF00"/>
                </a:solidFill>
              </a:rPr>
              <a:t>万人</a:t>
            </a:r>
          </a:p>
        </p:txBody>
      </p:sp>
      <p:pic>
        <p:nvPicPr>
          <p:cNvPr id="7" name="図 6">
            <a:extLst>
              <a:ext uri="{FF2B5EF4-FFF2-40B4-BE49-F238E27FC236}">
                <a16:creationId xmlns:a16="http://schemas.microsoft.com/office/drawing/2014/main" id="{11DC2BD6-B2DF-4A29-81BD-BD4EA72BF68A}"/>
              </a:ext>
            </a:extLst>
          </p:cNvPr>
          <p:cNvPicPr>
            <a:picLocks noChangeAspect="1"/>
          </p:cNvPicPr>
          <p:nvPr/>
        </p:nvPicPr>
        <p:blipFill>
          <a:blip r:embed="rId2"/>
          <a:stretch>
            <a:fillRect/>
          </a:stretch>
        </p:blipFill>
        <p:spPr>
          <a:xfrm>
            <a:off x="10019753" y="121873"/>
            <a:ext cx="2028825" cy="571500"/>
          </a:xfrm>
          <a:prstGeom prst="rect">
            <a:avLst/>
          </a:prstGeom>
        </p:spPr>
      </p:pic>
      <p:pic>
        <p:nvPicPr>
          <p:cNvPr id="8" name="Picture 5">
            <a:extLst>
              <a:ext uri="{FF2B5EF4-FFF2-40B4-BE49-F238E27FC236}">
                <a16:creationId xmlns:a16="http://schemas.microsoft.com/office/drawing/2014/main" id="{99E0C5C0-D156-45D1-B284-02F58517D83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422" y="67804"/>
            <a:ext cx="1406223" cy="52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8">
            <a:extLst>
              <a:ext uri="{FF2B5EF4-FFF2-40B4-BE49-F238E27FC236}">
                <a16:creationId xmlns:a16="http://schemas.microsoft.com/office/drawing/2014/main" id="{ECE334E5-3C56-47AB-8514-75C2093706F9}"/>
              </a:ext>
            </a:extLst>
          </p:cNvPr>
          <p:cNvPicPr>
            <a:picLocks noChangeAspect="1"/>
          </p:cNvPicPr>
          <p:nvPr/>
        </p:nvPicPr>
        <p:blipFill>
          <a:blip r:embed="rId4"/>
          <a:stretch>
            <a:fillRect/>
          </a:stretch>
        </p:blipFill>
        <p:spPr>
          <a:xfrm>
            <a:off x="10806030" y="5134725"/>
            <a:ext cx="1242548" cy="980813"/>
          </a:xfrm>
          <a:prstGeom prst="rect">
            <a:avLst/>
          </a:prstGeom>
          <a:ln>
            <a:solidFill>
              <a:srgbClr val="E3F3F9"/>
            </a:solidFill>
          </a:ln>
          <a:effectLst>
            <a:softEdge rad="63500"/>
          </a:effectLst>
        </p:spPr>
        <p:style>
          <a:lnRef idx="0">
            <a:scrgbClr r="0" g="0" b="0"/>
          </a:lnRef>
          <a:fillRef idx="1001">
            <a:schemeClr val="lt2"/>
          </a:fillRef>
          <a:effectRef idx="0">
            <a:scrgbClr r="0" g="0" b="0"/>
          </a:effectRef>
          <a:fontRef idx="major"/>
        </p:style>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1617AC77-327A-444D-B8B6-0AAD34924239}"/>
              </a:ext>
            </a:extLst>
          </p:cNvPr>
          <p:cNvGraphicFramePr>
            <a:graphicFrameLocks noGrp="1"/>
          </p:cNvGraphicFramePr>
          <p:nvPr>
            <p:extLst>
              <p:ext uri="{D42A27DB-BD31-4B8C-83A1-F6EECF244321}">
                <p14:modId xmlns:p14="http://schemas.microsoft.com/office/powerpoint/2010/main" val="4038552085"/>
              </p:ext>
            </p:extLst>
          </p:nvPr>
        </p:nvGraphicFramePr>
        <p:xfrm>
          <a:off x="0" y="0"/>
          <a:ext cx="12192001" cy="6858000"/>
        </p:xfrm>
        <a:graphic>
          <a:graphicData uri="http://schemas.openxmlformats.org/drawingml/2006/table">
            <a:tbl>
              <a:tblPr firstRow="1" bandRow="1">
                <a:tableStyleId>{B301B821-A1FF-4177-AEE7-76D212191A09}</a:tableStyleId>
              </a:tblPr>
              <a:tblGrid>
                <a:gridCol w="2793539">
                  <a:extLst>
                    <a:ext uri="{9D8B030D-6E8A-4147-A177-3AD203B41FA5}">
                      <a16:colId xmlns:a16="http://schemas.microsoft.com/office/drawing/2014/main" val="3841752087"/>
                    </a:ext>
                  </a:extLst>
                </a:gridCol>
                <a:gridCol w="1499429">
                  <a:extLst>
                    <a:ext uri="{9D8B030D-6E8A-4147-A177-3AD203B41FA5}">
                      <a16:colId xmlns:a16="http://schemas.microsoft.com/office/drawing/2014/main" val="931966231"/>
                    </a:ext>
                  </a:extLst>
                </a:gridCol>
                <a:gridCol w="3439308">
                  <a:extLst>
                    <a:ext uri="{9D8B030D-6E8A-4147-A177-3AD203B41FA5}">
                      <a16:colId xmlns:a16="http://schemas.microsoft.com/office/drawing/2014/main" val="2562122095"/>
                    </a:ext>
                  </a:extLst>
                </a:gridCol>
                <a:gridCol w="2960296">
                  <a:extLst>
                    <a:ext uri="{9D8B030D-6E8A-4147-A177-3AD203B41FA5}">
                      <a16:colId xmlns:a16="http://schemas.microsoft.com/office/drawing/2014/main" val="4165570319"/>
                    </a:ext>
                  </a:extLst>
                </a:gridCol>
                <a:gridCol w="1499429">
                  <a:extLst>
                    <a:ext uri="{9D8B030D-6E8A-4147-A177-3AD203B41FA5}">
                      <a16:colId xmlns:a16="http://schemas.microsoft.com/office/drawing/2014/main" val="1989935927"/>
                    </a:ext>
                  </a:extLst>
                </a:gridCol>
              </a:tblGrid>
              <a:tr h="571500">
                <a:tc>
                  <a:txBody>
                    <a:bodyPr/>
                    <a:lstStyle/>
                    <a:p>
                      <a:pPr algn="ctr"/>
                      <a:r>
                        <a:rPr kumimoji="1" lang="ja-JP" altLang="en-US" sz="2400" dirty="0"/>
                        <a:t>死　　因</a:t>
                      </a:r>
                    </a:p>
                  </a:txBody>
                  <a:tcPr/>
                </a:tc>
                <a:tc>
                  <a:txBody>
                    <a:bodyPr/>
                    <a:lstStyle/>
                    <a:p>
                      <a:pPr algn="r"/>
                      <a:r>
                        <a:rPr kumimoji="1" lang="en-US" altLang="ja-JP" sz="2400" dirty="0"/>
                        <a:t>2018</a:t>
                      </a:r>
                      <a:r>
                        <a:rPr kumimoji="1" lang="ja-JP" altLang="en-US" sz="2400" dirty="0"/>
                        <a:t>年</a:t>
                      </a:r>
                    </a:p>
                  </a:txBody>
                  <a:tcPr/>
                </a:tc>
                <a:tc>
                  <a:txBody>
                    <a:bodyPr/>
                    <a:lstStyle/>
                    <a:p>
                      <a:endParaRPr kumimoji="1" lang="ja-JP" altLang="en-US" sz="2400" dirty="0"/>
                    </a:p>
                  </a:txBody>
                  <a:tcPr/>
                </a:tc>
                <a:tc>
                  <a:txBody>
                    <a:bodyPr/>
                    <a:lstStyle/>
                    <a:p>
                      <a:pPr algn="ctr"/>
                      <a:r>
                        <a:rPr kumimoji="1" lang="ja-JP" altLang="en-US" sz="2400" dirty="0"/>
                        <a:t>死　　因</a:t>
                      </a:r>
                    </a:p>
                  </a:txBody>
                  <a:tcPr/>
                </a:tc>
                <a:tc>
                  <a:txBody>
                    <a:bodyPr/>
                    <a:lstStyle/>
                    <a:p>
                      <a:pPr algn="r"/>
                      <a:r>
                        <a:rPr kumimoji="1" lang="en-US" altLang="ja-JP" sz="2400" dirty="0"/>
                        <a:t>2009</a:t>
                      </a:r>
                      <a:r>
                        <a:rPr kumimoji="1" lang="ja-JP" altLang="en-US" sz="2400" dirty="0"/>
                        <a:t>年</a:t>
                      </a:r>
                    </a:p>
                  </a:txBody>
                  <a:tcPr/>
                </a:tc>
                <a:extLst>
                  <a:ext uri="{0D108BD9-81ED-4DB2-BD59-A6C34878D82A}">
                    <a16:rowId xmlns:a16="http://schemas.microsoft.com/office/drawing/2014/main" val="2642799569"/>
                  </a:ext>
                </a:extLst>
              </a:tr>
              <a:tr h="571500">
                <a:tc>
                  <a:txBody>
                    <a:bodyPr/>
                    <a:lstStyle/>
                    <a:p>
                      <a:pPr algn="ctr"/>
                      <a:r>
                        <a:rPr kumimoji="1" lang="ja-JP" altLang="en-US" sz="2400" dirty="0"/>
                        <a:t>悪性新生物</a:t>
                      </a:r>
                    </a:p>
                  </a:txBody>
                  <a:tcPr/>
                </a:tc>
                <a:tc>
                  <a:txBody>
                    <a:bodyPr/>
                    <a:lstStyle/>
                    <a:p>
                      <a:pPr algn="r"/>
                      <a:r>
                        <a:rPr kumimoji="1" lang="en-US" altLang="ja-JP" sz="2400" dirty="0"/>
                        <a:t>373,547</a:t>
                      </a:r>
                      <a:endParaRPr kumimoji="1" lang="ja-JP" altLang="en-US" sz="2400" dirty="0"/>
                    </a:p>
                  </a:txBody>
                  <a:tcPr/>
                </a:tc>
                <a:tc>
                  <a:txBody>
                    <a:bodyPr/>
                    <a:lstStyle/>
                    <a:p>
                      <a:endParaRPr kumimoji="1" lang="ja-JP" altLang="en-US" sz="2400" dirty="0"/>
                    </a:p>
                  </a:txBody>
                  <a:tcPr/>
                </a:tc>
                <a:tc>
                  <a:txBody>
                    <a:bodyPr/>
                    <a:lstStyle/>
                    <a:p>
                      <a:pPr algn="ctr"/>
                      <a:r>
                        <a:rPr kumimoji="1" lang="ja-JP" altLang="en-US" sz="2400" dirty="0"/>
                        <a:t>悪性新生物</a:t>
                      </a:r>
                    </a:p>
                  </a:txBody>
                  <a:tcPr/>
                </a:tc>
                <a:tc>
                  <a:txBody>
                    <a:bodyPr/>
                    <a:lstStyle/>
                    <a:p>
                      <a:pPr algn="r"/>
                      <a:r>
                        <a:rPr kumimoji="1" lang="en-US" altLang="ja-JP" sz="2400" dirty="0"/>
                        <a:t>343,954</a:t>
                      </a:r>
                      <a:endParaRPr kumimoji="1" lang="ja-JP" altLang="en-US" sz="2400" dirty="0"/>
                    </a:p>
                  </a:txBody>
                  <a:tcPr/>
                </a:tc>
                <a:extLst>
                  <a:ext uri="{0D108BD9-81ED-4DB2-BD59-A6C34878D82A}">
                    <a16:rowId xmlns:a16="http://schemas.microsoft.com/office/drawing/2014/main" val="1115345686"/>
                  </a:ext>
                </a:extLst>
              </a:tr>
              <a:tr h="571500">
                <a:tc>
                  <a:txBody>
                    <a:bodyPr/>
                    <a:lstStyle/>
                    <a:p>
                      <a:pPr algn="ctr"/>
                      <a:r>
                        <a:rPr kumimoji="1" lang="ja-JP" altLang="en-US" sz="2400" dirty="0"/>
                        <a:t>心　疾　患</a:t>
                      </a:r>
                    </a:p>
                  </a:txBody>
                  <a:tcPr/>
                </a:tc>
                <a:tc>
                  <a:txBody>
                    <a:bodyPr/>
                    <a:lstStyle/>
                    <a:p>
                      <a:pPr algn="r"/>
                      <a:r>
                        <a:rPr kumimoji="1" lang="en-US" altLang="ja-JP" sz="2400" dirty="0"/>
                        <a:t>208,210</a:t>
                      </a:r>
                      <a:endParaRPr kumimoji="1" lang="ja-JP" altLang="en-US" sz="2400" dirty="0"/>
                    </a:p>
                  </a:txBody>
                  <a:tcPr/>
                </a:tc>
                <a:tc>
                  <a:txBody>
                    <a:bodyPr/>
                    <a:lstStyle/>
                    <a:p>
                      <a:endParaRPr kumimoji="1" lang="ja-JP" altLang="en-US" sz="2400" dirty="0"/>
                    </a:p>
                  </a:txBody>
                  <a:tcPr/>
                </a:tc>
                <a:tc>
                  <a:txBody>
                    <a:bodyPr/>
                    <a:lstStyle/>
                    <a:p>
                      <a:pPr algn="ctr"/>
                      <a:r>
                        <a:rPr kumimoji="1" lang="ja-JP" altLang="en-US" sz="2400" dirty="0"/>
                        <a:t>心　疾　患</a:t>
                      </a:r>
                    </a:p>
                  </a:txBody>
                  <a:tcPr/>
                </a:tc>
                <a:tc>
                  <a:txBody>
                    <a:bodyPr/>
                    <a:lstStyle/>
                    <a:p>
                      <a:pPr algn="r"/>
                      <a:r>
                        <a:rPr kumimoji="1" lang="en-US" altLang="ja-JP" sz="2400" dirty="0"/>
                        <a:t>180,602</a:t>
                      </a:r>
                      <a:endParaRPr kumimoji="1" lang="ja-JP" altLang="en-US" sz="2400" dirty="0"/>
                    </a:p>
                  </a:txBody>
                  <a:tcPr/>
                </a:tc>
                <a:extLst>
                  <a:ext uri="{0D108BD9-81ED-4DB2-BD59-A6C34878D82A}">
                    <a16:rowId xmlns:a16="http://schemas.microsoft.com/office/drawing/2014/main" val="3289417088"/>
                  </a:ext>
                </a:extLst>
              </a:tr>
              <a:tr h="571500">
                <a:tc>
                  <a:txBody>
                    <a:bodyPr/>
                    <a:lstStyle/>
                    <a:p>
                      <a:pPr algn="ctr"/>
                      <a:r>
                        <a:rPr kumimoji="1" lang="ja-JP" altLang="en-US" sz="2400" dirty="0"/>
                        <a:t>老　　衰</a:t>
                      </a:r>
                    </a:p>
                  </a:txBody>
                  <a:tcPr/>
                </a:tc>
                <a:tc>
                  <a:txBody>
                    <a:bodyPr/>
                    <a:lstStyle/>
                    <a:p>
                      <a:pPr algn="r"/>
                      <a:r>
                        <a:rPr kumimoji="1" lang="en-US" altLang="ja-JP" sz="2400" dirty="0"/>
                        <a:t>109,606</a:t>
                      </a:r>
                      <a:endParaRPr kumimoji="1" lang="ja-JP" altLang="en-US" sz="2400" dirty="0"/>
                    </a:p>
                  </a:txBody>
                  <a:tcPr/>
                </a:tc>
                <a:tc>
                  <a:txBody>
                    <a:bodyPr/>
                    <a:lstStyle/>
                    <a:p>
                      <a:endParaRPr kumimoji="1" lang="ja-JP" altLang="en-US" sz="2400" dirty="0">
                        <a:solidFill>
                          <a:srgbClr val="FF0000"/>
                        </a:solidFill>
                      </a:endParaRPr>
                    </a:p>
                  </a:txBody>
                  <a:tcPr/>
                </a:tc>
                <a:tc>
                  <a:txBody>
                    <a:bodyPr/>
                    <a:lstStyle/>
                    <a:p>
                      <a:pPr algn="ctr"/>
                      <a:r>
                        <a:rPr kumimoji="1" lang="ja-JP" altLang="en-US" sz="2400" dirty="0"/>
                        <a:t>脳血管疾患</a:t>
                      </a:r>
                    </a:p>
                  </a:txBody>
                  <a:tcPr/>
                </a:tc>
                <a:tc>
                  <a:txBody>
                    <a:bodyPr/>
                    <a:lstStyle/>
                    <a:p>
                      <a:pPr algn="r"/>
                      <a:r>
                        <a:rPr kumimoji="1" lang="en-US" altLang="ja-JP" sz="2400" dirty="0"/>
                        <a:t>122,274</a:t>
                      </a:r>
                      <a:endParaRPr kumimoji="1" lang="ja-JP" altLang="en-US" sz="2400" dirty="0"/>
                    </a:p>
                  </a:txBody>
                  <a:tcPr/>
                </a:tc>
                <a:extLst>
                  <a:ext uri="{0D108BD9-81ED-4DB2-BD59-A6C34878D82A}">
                    <a16:rowId xmlns:a16="http://schemas.microsoft.com/office/drawing/2014/main" val="3525381025"/>
                  </a:ext>
                </a:extLst>
              </a:tr>
              <a:tr h="571500">
                <a:tc>
                  <a:txBody>
                    <a:bodyPr/>
                    <a:lstStyle/>
                    <a:p>
                      <a:pPr algn="ctr"/>
                      <a:r>
                        <a:rPr kumimoji="1" lang="ja-JP" altLang="en-US" sz="2400" dirty="0"/>
                        <a:t>脳血管疾患</a:t>
                      </a:r>
                    </a:p>
                  </a:txBody>
                  <a:tcPr/>
                </a:tc>
                <a:tc>
                  <a:txBody>
                    <a:bodyPr/>
                    <a:lstStyle/>
                    <a:p>
                      <a:pPr algn="r"/>
                      <a:r>
                        <a:rPr kumimoji="1" lang="en-US" altLang="ja-JP" sz="2400" dirty="0"/>
                        <a:t>108,165</a:t>
                      </a:r>
                      <a:endParaRPr kumimoji="1" lang="ja-JP" altLang="en-US" sz="2400" dirty="0"/>
                    </a:p>
                  </a:txBody>
                  <a:tcPr/>
                </a:tc>
                <a:tc>
                  <a:txBody>
                    <a:bodyPr/>
                    <a:lstStyle/>
                    <a:p>
                      <a:endParaRPr kumimoji="1" lang="ja-JP" altLang="en-US" sz="2400" dirty="0">
                        <a:solidFill>
                          <a:srgbClr val="FF0000"/>
                        </a:solidFill>
                      </a:endParaRPr>
                    </a:p>
                  </a:txBody>
                  <a:tcPr/>
                </a:tc>
                <a:tc>
                  <a:txBody>
                    <a:bodyPr/>
                    <a:lstStyle/>
                    <a:p>
                      <a:pPr algn="ctr"/>
                      <a:r>
                        <a:rPr kumimoji="1" lang="ja-JP" altLang="en-US" sz="2400" dirty="0">
                          <a:solidFill>
                            <a:srgbClr val="FF0000"/>
                          </a:solidFill>
                        </a:rPr>
                        <a:t>肺　　　炎</a:t>
                      </a:r>
                    </a:p>
                  </a:txBody>
                  <a:tcPr/>
                </a:tc>
                <a:tc>
                  <a:txBody>
                    <a:bodyPr/>
                    <a:lstStyle/>
                    <a:p>
                      <a:pPr algn="r"/>
                      <a:r>
                        <a:rPr kumimoji="1" lang="en-US" altLang="ja-JP" sz="2400" dirty="0"/>
                        <a:t>111,922</a:t>
                      </a:r>
                      <a:endParaRPr kumimoji="1" lang="ja-JP" altLang="en-US" sz="2400" dirty="0"/>
                    </a:p>
                  </a:txBody>
                  <a:tcPr/>
                </a:tc>
                <a:extLst>
                  <a:ext uri="{0D108BD9-81ED-4DB2-BD59-A6C34878D82A}">
                    <a16:rowId xmlns:a16="http://schemas.microsoft.com/office/drawing/2014/main" val="286014107"/>
                  </a:ext>
                </a:extLst>
              </a:tr>
              <a:tr h="571500">
                <a:tc>
                  <a:txBody>
                    <a:bodyPr/>
                    <a:lstStyle/>
                    <a:p>
                      <a:pPr algn="ctr"/>
                      <a:r>
                        <a:rPr kumimoji="1" lang="ja-JP" altLang="en-US" sz="2400" dirty="0">
                          <a:solidFill>
                            <a:srgbClr val="FF0000"/>
                          </a:solidFill>
                        </a:rPr>
                        <a:t>肺　　　炎＊</a:t>
                      </a:r>
                    </a:p>
                  </a:txBody>
                  <a:tcPr/>
                </a:tc>
                <a:tc>
                  <a:txBody>
                    <a:bodyPr/>
                    <a:lstStyle/>
                    <a:p>
                      <a:pPr algn="r"/>
                      <a:r>
                        <a:rPr kumimoji="1" lang="en-US" altLang="ja-JP" sz="2400" dirty="0"/>
                        <a:t>94,654</a:t>
                      </a:r>
                      <a:endParaRPr kumimoji="1" lang="ja-JP" altLang="en-US" sz="2400" dirty="0"/>
                    </a:p>
                  </a:txBody>
                  <a:tcPr/>
                </a:tc>
                <a:tc>
                  <a:txBody>
                    <a:bodyPr/>
                    <a:lstStyle/>
                    <a:p>
                      <a:r>
                        <a:rPr kumimoji="1" lang="ja-JP" altLang="en-US" sz="2400" dirty="0">
                          <a:solidFill>
                            <a:srgbClr val="FF0000"/>
                          </a:solidFill>
                        </a:rPr>
                        <a:t>＊</a:t>
                      </a:r>
                      <a:r>
                        <a:rPr kumimoji="1" lang="en-US" altLang="ja-JP" sz="2400" dirty="0">
                          <a:solidFill>
                            <a:srgbClr val="FF0000"/>
                          </a:solidFill>
                        </a:rPr>
                        <a:t>133,116</a:t>
                      </a:r>
                      <a:endParaRPr kumimoji="1" lang="ja-JP" altLang="en-US" sz="2400" dirty="0">
                        <a:solidFill>
                          <a:srgbClr val="FF0000"/>
                        </a:solidFill>
                      </a:endParaRPr>
                    </a:p>
                  </a:txBody>
                  <a:tcPr/>
                </a:tc>
                <a:tc>
                  <a:txBody>
                    <a:bodyPr/>
                    <a:lstStyle/>
                    <a:p>
                      <a:pPr algn="ctr"/>
                      <a:r>
                        <a:rPr kumimoji="1" lang="ja-JP" altLang="en-US" sz="2400" dirty="0"/>
                        <a:t>老　　衰</a:t>
                      </a:r>
                    </a:p>
                  </a:txBody>
                  <a:tcPr/>
                </a:tc>
                <a:tc>
                  <a:txBody>
                    <a:bodyPr/>
                    <a:lstStyle/>
                    <a:p>
                      <a:pPr algn="r"/>
                      <a:r>
                        <a:rPr kumimoji="1" lang="en-US" altLang="ja-JP" sz="2400" dirty="0"/>
                        <a:t>38,649</a:t>
                      </a:r>
                      <a:endParaRPr kumimoji="1" lang="ja-JP" altLang="en-US" sz="2400" dirty="0"/>
                    </a:p>
                  </a:txBody>
                  <a:tcPr/>
                </a:tc>
                <a:extLst>
                  <a:ext uri="{0D108BD9-81ED-4DB2-BD59-A6C34878D82A}">
                    <a16:rowId xmlns:a16="http://schemas.microsoft.com/office/drawing/2014/main" val="3674020260"/>
                  </a:ext>
                </a:extLst>
              </a:tr>
              <a:tr h="571500">
                <a:tc>
                  <a:txBody>
                    <a:bodyPr/>
                    <a:lstStyle/>
                    <a:p>
                      <a:pPr algn="ctr"/>
                      <a:r>
                        <a:rPr kumimoji="1" lang="ja-JP" altLang="en-US" sz="2400" dirty="0"/>
                        <a:t>不慮の事故</a:t>
                      </a:r>
                    </a:p>
                  </a:txBody>
                  <a:tcPr/>
                </a:tc>
                <a:tc>
                  <a:txBody>
                    <a:bodyPr/>
                    <a:lstStyle/>
                    <a:p>
                      <a:pPr algn="r"/>
                      <a:r>
                        <a:rPr kumimoji="1" lang="en-US" altLang="ja-JP" sz="2400" dirty="0"/>
                        <a:t>41,213</a:t>
                      </a:r>
                      <a:endParaRPr kumimoji="1" lang="ja-JP" altLang="en-US" sz="2400" dirty="0"/>
                    </a:p>
                  </a:txBody>
                  <a:tcPr/>
                </a:tc>
                <a:tc>
                  <a:txBody>
                    <a:bodyPr/>
                    <a:lstStyle/>
                    <a:p>
                      <a:endParaRPr kumimoji="1" lang="ja-JP" altLang="en-US" sz="2400" dirty="0"/>
                    </a:p>
                  </a:txBody>
                  <a:tcPr/>
                </a:tc>
                <a:tc>
                  <a:txBody>
                    <a:bodyPr/>
                    <a:lstStyle/>
                    <a:p>
                      <a:pPr algn="ctr"/>
                      <a:r>
                        <a:rPr kumimoji="1" lang="ja-JP" altLang="en-US" sz="2400" dirty="0"/>
                        <a:t>不慮の事故</a:t>
                      </a:r>
                    </a:p>
                  </a:txBody>
                  <a:tcPr/>
                </a:tc>
                <a:tc>
                  <a:txBody>
                    <a:bodyPr/>
                    <a:lstStyle/>
                    <a:p>
                      <a:pPr algn="r"/>
                      <a:r>
                        <a:rPr kumimoji="1" lang="en-US" altLang="ja-JP" sz="2400" dirty="0"/>
                        <a:t>37,583</a:t>
                      </a:r>
                      <a:endParaRPr kumimoji="1" lang="ja-JP" altLang="en-US" sz="2400" dirty="0"/>
                    </a:p>
                  </a:txBody>
                  <a:tcPr/>
                </a:tc>
                <a:extLst>
                  <a:ext uri="{0D108BD9-81ED-4DB2-BD59-A6C34878D82A}">
                    <a16:rowId xmlns:a16="http://schemas.microsoft.com/office/drawing/2014/main" val="3370605074"/>
                  </a:ext>
                </a:extLst>
              </a:tr>
              <a:tr h="571500">
                <a:tc>
                  <a:txBody>
                    <a:bodyPr/>
                    <a:lstStyle/>
                    <a:p>
                      <a:pPr algn="ctr"/>
                      <a:r>
                        <a:rPr kumimoji="1" lang="ja-JP" altLang="en-US" sz="2400" dirty="0">
                          <a:solidFill>
                            <a:srgbClr val="FF0000"/>
                          </a:solidFill>
                        </a:rPr>
                        <a:t>誤嚥性肺炎＊</a:t>
                      </a:r>
                    </a:p>
                  </a:txBody>
                  <a:tcPr/>
                </a:tc>
                <a:tc>
                  <a:txBody>
                    <a:bodyPr/>
                    <a:lstStyle/>
                    <a:p>
                      <a:pPr algn="r"/>
                      <a:r>
                        <a:rPr kumimoji="1" lang="en-US" altLang="ja-JP" sz="2400" dirty="0"/>
                        <a:t>38,462</a:t>
                      </a:r>
                      <a:endParaRPr kumimoji="1" lang="ja-JP" altLang="en-US" sz="2400" dirty="0"/>
                    </a:p>
                  </a:txBody>
                  <a:tcPr/>
                </a:tc>
                <a:tc>
                  <a:txBody>
                    <a:bodyPr/>
                    <a:lstStyle/>
                    <a:p>
                      <a:endParaRPr kumimoji="1" lang="ja-JP" altLang="en-US" sz="2400"/>
                    </a:p>
                  </a:txBody>
                  <a:tcPr/>
                </a:tc>
                <a:tc>
                  <a:txBody>
                    <a:bodyPr/>
                    <a:lstStyle/>
                    <a:p>
                      <a:pPr algn="ctr"/>
                      <a:r>
                        <a:rPr kumimoji="1" lang="ja-JP" altLang="en-US" sz="2400" dirty="0"/>
                        <a:t>自　　殺</a:t>
                      </a:r>
                    </a:p>
                  </a:txBody>
                  <a:tcPr/>
                </a:tc>
                <a:tc>
                  <a:txBody>
                    <a:bodyPr/>
                    <a:lstStyle/>
                    <a:p>
                      <a:pPr algn="r"/>
                      <a:r>
                        <a:rPr kumimoji="1" lang="en-US" altLang="ja-JP" sz="2400" dirty="0"/>
                        <a:t>30,649</a:t>
                      </a:r>
                      <a:endParaRPr kumimoji="1" lang="ja-JP" altLang="en-US" sz="2400" dirty="0"/>
                    </a:p>
                  </a:txBody>
                  <a:tcPr/>
                </a:tc>
                <a:extLst>
                  <a:ext uri="{0D108BD9-81ED-4DB2-BD59-A6C34878D82A}">
                    <a16:rowId xmlns:a16="http://schemas.microsoft.com/office/drawing/2014/main" val="4130627068"/>
                  </a:ext>
                </a:extLst>
              </a:tr>
              <a:tr h="571500">
                <a:tc>
                  <a:txBody>
                    <a:bodyPr/>
                    <a:lstStyle/>
                    <a:p>
                      <a:pPr algn="ctr"/>
                      <a:r>
                        <a:rPr kumimoji="1" lang="ja-JP" altLang="en-US" sz="2400" dirty="0"/>
                        <a:t>腎　不　全</a:t>
                      </a:r>
                    </a:p>
                  </a:txBody>
                  <a:tcPr/>
                </a:tc>
                <a:tc>
                  <a:txBody>
                    <a:bodyPr/>
                    <a:lstStyle/>
                    <a:p>
                      <a:pPr algn="r"/>
                      <a:r>
                        <a:rPr kumimoji="1" lang="en-US" altLang="ja-JP" sz="2400" dirty="0"/>
                        <a:t>26,080</a:t>
                      </a:r>
                      <a:endParaRPr kumimoji="1" lang="ja-JP" altLang="en-US" sz="2400" dirty="0"/>
                    </a:p>
                  </a:txBody>
                  <a:tcPr/>
                </a:tc>
                <a:tc>
                  <a:txBody>
                    <a:bodyPr/>
                    <a:lstStyle/>
                    <a:p>
                      <a:endParaRPr kumimoji="1" lang="ja-JP" altLang="en-US" sz="2400"/>
                    </a:p>
                  </a:txBody>
                  <a:tcPr/>
                </a:tc>
                <a:tc>
                  <a:txBody>
                    <a:bodyPr/>
                    <a:lstStyle/>
                    <a:p>
                      <a:pPr algn="ctr"/>
                      <a:r>
                        <a:rPr kumimoji="1" lang="ja-JP" altLang="en-US" sz="2400" dirty="0"/>
                        <a:t>腎　不　全</a:t>
                      </a:r>
                    </a:p>
                  </a:txBody>
                  <a:tcPr/>
                </a:tc>
                <a:tc>
                  <a:txBody>
                    <a:bodyPr/>
                    <a:lstStyle/>
                    <a:p>
                      <a:pPr algn="r"/>
                      <a:r>
                        <a:rPr kumimoji="1" lang="en-US" altLang="ja-JP" sz="2400" dirty="0"/>
                        <a:t>22,724</a:t>
                      </a:r>
                      <a:endParaRPr kumimoji="1" lang="ja-JP" altLang="en-US" sz="2400" dirty="0"/>
                    </a:p>
                  </a:txBody>
                  <a:tcPr/>
                </a:tc>
                <a:extLst>
                  <a:ext uri="{0D108BD9-81ED-4DB2-BD59-A6C34878D82A}">
                    <a16:rowId xmlns:a16="http://schemas.microsoft.com/office/drawing/2014/main" val="2582380326"/>
                  </a:ext>
                </a:extLst>
              </a:tr>
              <a:tr h="571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t>血管性･･･認知症</a:t>
                      </a:r>
                    </a:p>
                  </a:txBody>
                  <a:tcPr/>
                </a:tc>
                <a:tc>
                  <a:txBody>
                    <a:bodyPr/>
                    <a:lstStyle/>
                    <a:p>
                      <a:pPr algn="r"/>
                      <a:r>
                        <a:rPr kumimoji="1" lang="en-US" altLang="ja-JP" sz="2400" dirty="0"/>
                        <a:t>20,526</a:t>
                      </a:r>
                      <a:endParaRPr kumimoji="1" lang="ja-JP" altLang="en-US" sz="2400" dirty="0"/>
                    </a:p>
                  </a:txBody>
                  <a:tcPr/>
                </a:tc>
                <a:tc>
                  <a:txBody>
                    <a:bodyPr/>
                    <a:lstStyle/>
                    <a:p>
                      <a:endParaRPr kumimoji="1" lang="ja-JP" altLang="en-US" sz="2400"/>
                    </a:p>
                  </a:txBody>
                  <a:tcPr/>
                </a:tc>
                <a:tc>
                  <a:txBody>
                    <a:bodyPr/>
                    <a:lstStyle/>
                    <a:p>
                      <a:pPr algn="ctr"/>
                      <a:r>
                        <a:rPr kumimoji="1" lang="ja-JP" altLang="en-US" sz="2400" dirty="0"/>
                        <a:t>肝　不　全</a:t>
                      </a:r>
                    </a:p>
                  </a:txBody>
                  <a:tcPr/>
                </a:tc>
                <a:tc>
                  <a:txBody>
                    <a:bodyPr/>
                    <a:lstStyle/>
                    <a:p>
                      <a:pPr algn="r"/>
                      <a:r>
                        <a:rPr kumimoji="1" lang="en-US" altLang="ja-JP" sz="2400" dirty="0"/>
                        <a:t>15,937</a:t>
                      </a:r>
                      <a:endParaRPr kumimoji="1" lang="ja-JP" altLang="en-US" sz="2400" dirty="0"/>
                    </a:p>
                  </a:txBody>
                  <a:tcPr/>
                </a:tc>
                <a:extLst>
                  <a:ext uri="{0D108BD9-81ED-4DB2-BD59-A6C34878D82A}">
                    <a16:rowId xmlns:a16="http://schemas.microsoft.com/office/drawing/2014/main" val="3872977820"/>
                  </a:ext>
                </a:extLst>
              </a:tr>
              <a:tr h="571500">
                <a:tc>
                  <a:txBody>
                    <a:bodyPr/>
                    <a:lstStyle/>
                    <a:p>
                      <a:pPr algn="ctr"/>
                      <a:r>
                        <a:rPr kumimoji="1" lang="ja-JP" altLang="en-US" sz="2400" dirty="0"/>
                        <a:t>自　　殺</a:t>
                      </a:r>
                    </a:p>
                  </a:txBody>
                  <a:tcPr/>
                </a:tc>
                <a:tc>
                  <a:txBody>
                    <a:bodyPr/>
                    <a:lstStyle/>
                    <a:p>
                      <a:pPr algn="r"/>
                      <a:r>
                        <a:rPr kumimoji="1" lang="en-US" altLang="ja-JP" sz="2400" dirty="0"/>
                        <a:t>20,032</a:t>
                      </a:r>
                      <a:endParaRPr kumimoji="1" lang="ja-JP" altLang="en-US" sz="2400" dirty="0"/>
                    </a:p>
                  </a:txBody>
                  <a:tcPr/>
                </a:tc>
                <a:tc>
                  <a:txBody>
                    <a:bodyPr/>
                    <a:lstStyle/>
                    <a:p>
                      <a:r>
                        <a:rPr kumimoji="1" lang="ja-JP" altLang="en-US" sz="2400" dirty="0"/>
                        <a:t>結核は</a:t>
                      </a:r>
                      <a:r>
                        <a:rPr kumimoji="1" lang="en-US" altLang="ja-JP" sz="2400" dirty="0"/>
                        <a:t>30</a:t>
                      </a:r>
                      <a:r>
                        <a:rPr kumimoji="1" lang="ja-JP" altLang="en-US" sz="2400" dirty="0"/>
                        <a:t>位で</a:t>
                      </a:r>
                      <a:r>
                        <a:rPr kumimoji="1" lang="en-US" altLang="ja-JP" sz="2400" dirty="0"/>
                        <a:t>2,204</a:t>
                      </a:r>
                      <a:endParaRPr kumimoji="1" lang="ja-JP" altLang="en-US" sz="2400" dirty="0"/>
                    </a:p>
                  </a:txBody>
                  <a:tcPr/>
                </a:tc>
                <a:tc>
                  <a:txBody>
                    <a:bodyPr/>
                    <a:lstStyle/>
                    <a:p>
                      <a:pPr algn="ctr"/>
                      <a:r>
                        <a:rPr kumimoji="1" lang="ja-JP" altLang="en-US" sz="2400" dirty="0"/>
                        <a:t>慢性閉塞性肺疾患</a:t>
                      </a:r>
                    </a:p>
                  </a:txBody>
                  <a:tcPr/>
                </a:tc>
                <a:tc>
                  <a:txBody>
                    <a:bodyPr/>
                    <a:lstStyle/>
                    <a:p>
                      <a:pPr algn="r"/>
                      <a:r>
                        <a:rPr kumimoji="1" lang="en-US" altLang="ja-JP" sz="2400" dirty="0"/>
                        <a:t>15,339</a:t>
                      </a:r>
                      <a:endParaRPr kumimoji="1" lang="ja-JP" altLang="en-US" sz="2400" dirty="0"/>
                    </a:p>
                  </a:txBody>
                  <a:tcPr/>
                </a:tc>
                <a:extLst>
                  <a:ext uri="{0D108BD9-81ED-4DB2-BD59-A6C34878D82A}">
                    <a16:rowId xmlns:a16="http://schemas.microsoft.com/office/drawing/2014/main" val="811400169"/>
                  </a:ext>
                </a:extLst>
              </a:tr>
              <a:tr h="571500">
                <a:tc>
                  <a:txBody>
                    <a:bodyPr/>
                    <a:lstStyle/>
                    <a:p>
                      <a:r>
                        <a:rPr kumimoji="1" lang="ja-JP" altLang="en-US" sz="2400" dirty="0"/>
                        <a:t>熱中症</a:t>
                      </a:r>
                      <a:r>
                        <a:rPr kumimoji="1" lang="en-US" altLang="ja-JP" sz="2400" dirty="0"/>
                        <a:t>1,578</a:t>
                      </a:r>
                      <a:endParaRPr kumimoji="1" lang="ja-JP" altLang="en-US" sz="2400" dirty="0"/>
                    </a:p>
                  </a:txBody>
                  <a:tcPr/>
                </a:tc>
                <a:tc>
                  <a:txBody>
                    <a:bodyPr/>
                    <a:lstStyle/>
                    <a:p>
                      <a:pPr algn="r"/>
                      <a:endParaRPr kumimoji="1" lang="ja-JP" altLang="en-US" sz="2400" dirty="0"/>
                    </a:p>
                  </a:txBody>
                  <a:tcPr/>
                </a:tc>
                <a:tc gridSpan="3">
                  <a:txBody>
                    <a:bodyPr/>
                    <a:lstStyle/>
                    <a:p>
                      <a:r>
                        <a:rPr kumimoji="1" lang="ja-JP" altLang="en-US" sz="2400" dirty="0"/>
                        <a:t>男の</a:t>
                      </a:r>
                      <a:r>
                        <a:rPr kumimoji="1" lang="en-US" altLang="ja-JP" sz="2400" dirty="0"/>
                        <a:t>8</a:t>
                      </a:r>
                      <a:r>
                        <a:rPr kumimoji="1" lang="ja-JP" altLang="en-US" sz="2400" dirty="0"/>
                        <a:t>位慢性閉塞性肺疾患（原因はタバコ）で</a:t>
                      </a:r>
                      <a:r>
                        <a:rPr kumimoji="1" lang="en-US" altLang="ja-JP" sz="2400" dirty="0"/>
                        <a:t>15,319</a:t>
                      </a:r>
                      <a:endParaRPr kumimoji="1" lang="ja-JP" altLang="en-US" sz="2400" dirty="0"/>
                    </a:p>
                  </a:txBody>
                  <a:tcPr/>
                </a:tc>
                <a:tc hMerge="1">
                  <a:txBody>
                    <a:bodyPr/>
                    <a:lstStyle/>
                    <a:p>
                      <a:endParaRPr kumimoji="1" lang="ja-JP" altLang="en-US" sz="2400" dirty="0"/>
                    </a:p>
                  </a:txBody>
                  <a:tcPr/>
                </a:tc>
                <a:tc hMerge="1">
                  <a:txBody>
                    <a:bodyPr/>
                    <a:lstStyle/>
                    <a:p>
                      <a:endParaRPr kumimoji="1" lang="ja-JP" altLang="en-US" sz="2400" dirty="0"/>
                    </a:p>
                  </a:txBody>
                  <a:tcPr/>
                </a:tc>
                <a:extLst>
                  <a:ext uri="{0D108BD9-81ED-4DB2-BD59-A6C34878D82A}">
                    <a16:rowId xmlns:a16="http://schemas.microsoft.com/office/drawing/2014/main" val="3323584090"/>
                  </a:ext>
                </a:extLst>
              </a:tr>
            </a:tbl>
          </a:graphicData>
        </a:graphic>
      </p:graphicFrame>
    </p:spTree>
    <p:extLst>
      <p:ext uri="{BB962C8B-B14F-4D97-AF65-F5344CB8AC3E}">
        <p14:creationId xmlns:p14="http://schemas.microsoft.com/office/powerpoint/2010/main" val="1816566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図１　累積罹患リスク・累積死亡リスクの図">
            <a:extLst>
              <a:ext uri="{FF2B5EF4-FFF2-40B4-BE49-F238E27FC236}">
                <a16:creationId xmlns:a16="http://schemas.microsoft.com/office/drawing/2014/main" id="{5EC528B9-27BB-4ABF-ABD4-4D460541C8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9000" y="77638"/>
            <a:ext cx="8939331" cy="678036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a:extLst>
              <a:ext uri="{FF2B5EF4-FFF2-40B4-BE49-F238E27FC236}">
                <a16:creationId xmlns:a16="http://schemas.microsoft.com/office/drawing/2014/main" id="{85674747-652A-4FCE-8B1C-2EB885B5F05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77827" y="190335"/>
            <a:ext cx="1406223" cy="52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図 3">
            <a:extLst>
              <a:ext uri="{FF2B5EF4-FFF2-40B4-BE49-F238E27FC236}">
                <a16:creationId xmlns:a16="http://schemas.microsoft.com/office/drawing/2014/main" id="{26247A9A-32F7-4CC7-8FCC-DF8BC99F1D1F}"/>
              </a:ext>
            </a:extLst>
          </p:cNvPr>
          <p:cNvPicPr>
            <a:picLocks noChangeAspect="1"/>
          </p:cNvPicPr>
          <p:nvPr/>
        </p:nvPicPr>
        <p:blipFill>
          <a:blip r:embed="rId4"/>
          <a:stretch>
            <a:fillRect/>
          </a:stretch>
        </p:blipFill>
        <p:spPr>
          <a:xfrm>
            <a:off x="66135" y="5827265"/>
            <a:ext cx="1242548" cy="980813"/>
          </a:xfrm>
          <a:prstGeom prst="rect">
            <a:avLst/>
          </a:prstGeom>
          <a:ln>
            <a:solidFill>
              <a:srgbClr val="E3F3F9"/>
            </a:solidFill>
          </a:ln>
          <a:effectLst>
            <a:softEdge rad="63500"/>
          </a:effectLst>
        </p:spPr>
        <p:style>
          <a:lnRef idx="0">
            <a:scrgbClr r="0" g="0" b="0"/>
          </a:lnRef>
          <a:fillRef idx="1001">
            <a:schemeClr val="lt2"/>
          </a:fillRef>
          <a:effectRef idx="0">
            <a:scrgbClr r="0" g="0" b="0"/>
          </a:effectRef>
          <a:fontRef idx="major"/>
        </p:style>
      </p:pic>
    </p:spTree>
    <p:extLst>
      <p:ext uri="{BB962C8B-B14F-4D97-AF65-F5344CB8AC3E}">
        <p14:creationId xmlns:p14="http://schemas.microsoft.com/office/powerpoint/2010/main" val="1707782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B02513-26A3-465C-BBBC-865FAAB756CD}"/>
              </a:ext>
            </a:extLst>
          </p:cNvPr>
          <p:cNvSpPr>
            <a:spLocks noGrp="1"/>
          </p:cNvSpPr>
          <p:nvPr>
            <p:ph type="title"/>
          </p:nvPr>
        </p:nvSpPr>
        <p:spPr>
          <a:xfrm>
            <a:off x="913774" y="221355"/>
            <a:ext cx="10364451" cy="623054"/>
          </a:xfrm>
        </p:spPr>
        <p:txBody>
          <a:bodyPr/>
          <a:lstStyle/>
          <a:p>
            <a:r>
              <a:rPr kumimoji="1" lang="ja-JP" altLang="en-US" dirty="0"/>
              <a:t>がん検診を受けよう！</a:t>
            </a:r>
          </a:p>
        </p:txBody>
      </p:sp>
      <p:sp>
        <p:nvSpPr>
          <p:cNvPr id="3" name="コンテンツ プレースホルダー 2">
            <a:extLst>
              <a:ext uri="{FF2B5EF4-FFF2-40B4-BE49-F238E27FC236}">
                <a16:creationId xmlns:a16="http://schemas.microsoft.com/office/drawing/2014/main" id="{E030E266-4897-498B-82B2-00D5D9E74F8B}"/>
              </a:ext>
            </a:extLst>
          </p:cNvPr>
          <p:cNvSpPr>
            <a:spLocks noGrp="1"/>
          </p:cNvSpPr>
          <p:nvPr>
            <p:ph idx="1"/>
          </p:nvPr>
        </p:nvSpPr>
        <p:spPr>
          <a:xfrm>
            <a:off x="913774" y="964481"/>
            <a:ext cx="10364452" cy="5584101"/>
          </a:xfrm>
        </p:spPr>
        <p:txBody>
          <a:bodyPr>
            <a:normAutofit/>
          </a:bodyPr>
          <a:lstStyle/>
          <a:p>
            <a:r>
              <a:rPr lang="ja-JP" altLang="en-US" sz="3200" b="1" dirty="0"/>
              <a:t>検診と健診</a:t>
            </a:r>
          </a:p>
          <a:p>
            <a:r>
              <a:rPr lang="ja-JP" altLang="en-US" sz="2400" dirty="0"/>
              <a:t>がん検診で死亡率が下がり、効果がはっきりと認められたもの</a:t>
            </a:r>
            <a:endParaRPr lang="en-US" altLang="ja-JP" sz="2400" dirty="0"/>
          </a:p>
          <a:p>
            <a:r>
              <a:rPr lang="ja-JP" altLang="en-US" sz="3200" dirty="0"/>
              <a:t>胃がん・肺がん・子宮頸がん・大腸がん・乳がん</a:t>
            </a:r>
          </a:p>
          <a:p>
            <a:endParaRPr kumimoji="1" lang="en-US" altLang="ja-JP" dirty="0"/>
          </a:p>
          <a:p>
            <a:r>
              <a:rPr kumimoji="1" lang="ja-JP" altLang="en-US" sz="2400" dirty="0"/>
              <a:t>前立腺がん・肝臓がんなどは、</a:t>
            </a:r>
            <a:endParaRPr kumimoji="1" lang="en-US" altLang="ja-JP" sz="2400" dirty="0"/>
          </a:p>
          <a:p>
            <a:pPr marL="0" indent="0">
              <a:buNone/>
            </a:pPr>
            <a:r>
              <a:rPr kumimoji="1" lang="ja-JP" altLang="en-US" sz="2400" dirty="0"/>
              <a:t>　　効果がありそうだがはっきりとはしていない</a:t>
            </a:r>
            <a:endParaRPr kumimoji="1" lang="en-US" altLang="ja-JP" sz="2400" dirty="0"/>
          </a:p>
          <a:p>
            <a:pPr marL="0" indent="0">
              <a:buNone/>
            </a:pPr>
            <a:endParaRPr kumimoji="1" lang="en-US" altLang="ja-JP" sz="2400" dirty="0"/>
          </a:p>
          <a:p>
            <a:pPr marL="0" indent="0">
              <a:buNone/>
            </a:pPr>
            <a:r>
              <a:rPr lang="ja-JP" altLang="en-US" sz="3200" dirty="0">
                <a:solidFill>
                  <a:srgbClr val="0070C0"/>
                </a:solidFill>
              </a:rPr>
              <a:t>＊遺伝するがん</a:t>
            </a:r>
            <a:endParaRPr lang="en-US" altLang="ja-JP" sz="3200" dirty="0">
              <a:solidFill>
                <a:srgbClr val="0070C0"/>
              </a:solidFill>
            </a:endParaRPr>
          </a:p>
          <a:p>
            <a:pPr marL="0" indent="0">
              <a:buNone/>
            </a:pPr>
            <a:r>
              <a:rPr kumimoji="1" lang="ja-JP" altLang="en-US" sz="3200" dirty="0">
                <a:solidFill>
                  <a:srgbClr val="0070C0"/>
                </a:solidFill>
              </a:rPr>
              <a:t>　　　大腸がん　乳がん（女性）　前立腺がん（男性）</a:t>
            </a:r>
          </a:p>
        </p:txBody>
      </p:sp>
      <p:pic>
        <p:nvPicPr>
          <p:cNvPr id="4" name="Picture 5">
            <a:extLst>
              <a:ext uri="{FF2B5EF4-FFF2-40B4-BE49-F238E27FC236}">
                <a16:creationId xmlns:a16="http://schemas.microsoft.com/office/drawing/2014/main" id="{F15FCD61-C1CF-4054-A38A-2CE61F60ACF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10047" y="181946"/>
            <a:ext cx="1406223" cy="52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4">
            <a:extLst>
              <a:ext uri="{FF2B5EF4-FFF2-40B4-BE49-F238E27FC236}">
                <a16:creationId xmlns:a16="http://schemas.microsoft.com/office/drawing/2014/main" id="{D486E8CB-F167-4661-B43F-44B1EA5F7576}"/>
              </a:ext>
            </a:extLst>
          </p:cNvPr>
          <p:cNvPicPr>
            <a:picLocks noChangeAspect="1"/>
          </p:cNvPicPr>
          <p:nvPr/>
        </p:nvPicPr>
        <p:blipFill>
          <a:blip r:embed="rId3"/>
          <a:stretch>
            <a:fillRect/>
          </a:stretch>
        </p:blipFill>
        <p:spPr>
          <a:xfrm>
            <a:off x="66135" y="5827265"/>
            <a:ext cx="1242548" cy="980813"/>
          </a:xfrm>
          <a:prstGeom prst="rect">
            <a:avLst/>
          </a:prstGeom>
          <a:ln>
            <a:solidFill>
              <a:srgbClr val="E3F3F9"/>
            </a:solidFill>
          </a:ln>
          <a:effectLst>
            <a:softEdge rad="63500"/>
          </a:effectLst>
        </p:spPr>
        <p:style>
          <a:lnRef idx="0">
            <a:scrgbClr r="0" g="0" b="0"/>
          </a:lnRef>
          <a:fillRef idx="1001">
            <a:schemeClr val="lt2"/>
          </a:fillRef>
          <a:effectRef idx="0">
            <a:scrgbClr r="0" g="0" b="0"/>
          </a:effectRef>
          <a:fontRef idx="major"/>
        </p:style>
      </p:pic>
    </p:spTree>
    <p:extLst>
      <p:ext uri="{BB962C8B-B14F-4D97-AF65-F5344CB8AC3E}">
        <p14:creationId xmlns:p14="http://schemas.microsoft.com/office/powerpoint/2010/main" val="464799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5BAEAB-5C59-43C1-A8E1-555DEB1185E1}"/>
              </a:ext>
            </a:extLst>
          </p:cNvPr>
          <p:cNvSpPr>
            <a:spLocks noGrp="1"/>
          </p:cNvSpPr>
          <p:nvPr>
            <p:ph type="title"/>
          </p:nvPr>
        </p:nvSpPr>
        <p:spPr>
          <a:xfrm>
            <a:off x="913775" y="618518"/>
            <a:ext cx="10364451" cy="623054"/>
          </a:xfrm>
        </p:spPr>
        <p:txBody>
          <a:bodyPr/>
          <a:lstStyle/>
          <a:p>
            <a:r>
              <a:rPr kumimoji="1" lang="ja-JP" altLang="en-US" dirty="0"/>
              <a:t>がんの予防法のまとめ</a:t>
            </a:r>
          </a:p>
        </p:txBody>
      </p:sp>
      <p:sp>
        <p:nvSpPr>
          <p:cNvPr id="3" name="コンテンツ プレースホルダー 2">
            <a:extLst>
              <a:ext uri="{FF2B5EF4-FFF2-40B4-BE49-F238E27FC236}">
                <a16:creationId xmlns:a16="http://schemas.microsoft.com/office/drawing/2014/main" id="{5ED52F62-2A8B-487F-B8C0-110A635E6472}"/>
              </a:ext>
            </a:extLst>
          </p:cNvPr>
          <p:cNvSpPr>
            <a:spLocks noGrp="1"/>
          </p:cNvSpPr>
          <p:nvPr>
            <p:ph idx="1"/>
          </p:nvPr>
        </p:nvSpPr>
        <p:spPr>
          <a:xfrm>
            <a:off x="913775" y="1241572"/>
            <a:ext cx="10364452" cy="5545121"/>
          </a:xfrm>
        </p:spPr>
        <p:txBody>
          <a:bodyPr>
            <a:normAutofit/>
          </a:bodyPr>
          <a:lstStyle/>
          <a:p>
            <a:r>
              <a:rPr kumimoji="1" lang="ja-JP" altLang="en-US" sz="3200" dirty="0"/>
              <a:t>禁煙</a:t>
            </a:r>
            <a:endParaRPr kumimoji="1" lang="en-US" altLang="ja-JP" sz="3200" dirty="0"/>
          </a:p>
          <a:p>
            <a:r>
              <a:rPr kumimoji="1" lang="ja-JP" altLang="en-US" sz="3200" dirty="0"/>
              <a:t>節酒</a:t>
            </a:r>
            <a:endParaRPr kumimoji="1" lang="en-US" altLang="ja-JP" sz="3200" dirty="0"/>
          </a:p>
          <a:p>
            <a:r>
              <a:rPr kumimoji="1" lang="ja-JP" altLang="en-US" sz="3200" dirty="0"/>
              <a:t>食生活</a:t>
            </a:r>
            <a:r>
              <a:rPr kumimoji="1" lang="ja-JP" altLang="en-US" dirty="0"/>
              <a:t>（減塩・野菜と果物・熱い食べ物、熱い飲み物は冷ましてから）</a:t>
            </a:r>
            <a:endParaRPr kumimoji="1" lang="en-US" altLang="ja-JP" dirty="0"/>
          </a:p>
          <a:p>
            <a:r>
              <a:rPr kumimoji="1" lang="ja-JP" altLang="en-US" sz="3200" dirty="0"/>
              <a:t>運動</a:t>
            </a:r>
            <a:endParaRPr kumimoji="1" lang="en-US" altLang="ja-JP" sz="3200" dirty="0"/>
          </a:p>
          <a:p>
            <a:r>
              <a:rPr kumimoji="1" lang="ja-JP" altLang="en-US" sz="3200" dirty="0"/>
              <a:t>適正体重</a:t>
            </a:r>
            <a:endParaRPr kumimoji="1" lang="en-US" altLang="ja-JP" sz="3200" dirty="0"/>
          </a:p>
          <a:p>
            <a:endParaRPr kumimoji="1" lang="en-US" altLang="ja-JP" dirty="0"/>
          </a:p>
          <a:p>
            <a:pPr marL="0" indent="0">
              <a:buNone/>
            </a:pPr>
            <a:r>
              <a:rPr kumimoji="1" lang="ja-JP" altLang="en-US" dirty="0"/>
              <a:t>　　　　　国立がん研究センター　がん情報サービス</a:t>
            </a:r>
            <a:endParaRPr kumimoji="1" lang="en-US" altLang="ja-JP" dirty="0"/>
          </a:p>
          <a:p>
            <a:pPr marL="0" indent="0">
              <a:buNone/>
            </a:pPr>
            <a:r>
              <a:rPr kumimoji="1" lang="ja-JP" altLang="en-US" dirty="0"/>
              <a:t>　　　　　（科学的根拠に基づくがん予防）</a:t>
            </a:r>
          </a:p>
        </p:txBody>
      </p:sp>
      <p:pic>
        <p:nvPicPr>
          <p:cNvPr id="4" name="Picture 5">
            <a:extLst>
              <a:ext uri="{FF2B5EF4-FFF2-40B4-BE49-F238E27FC236}">
                <a16:creationId xmlns:a16="http://schemas.microsoft.com/office/drawing/2014/main" id="{1DFBFD9E-C594-4C20-9546-814AF8E8928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10047" y="181946"/>
            <a:ext cx="1406223" cy="52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a:extLst>
              <a:ext uri="{FF2B5EF4-FFF2-40B4-BE49-F238E27FC236}">
                <a16:creationId xmlns:a16="http://schemas.microsoft.com/office/drawing/2014/main" id="{70698B9C-EB1D-4A7E-B2F6-B3ED96EBB365}"/>
              </a:ext>
            </a:extLst>
          </p:cNvPr>
          <p:cNvPicPr>
            <a:picLocks noChangeAspect="1"/>
          </p:cNvPicPr>
          <p:nvPr/>
        </p:nvPicPr>
        <p:blipFill>
          <a:blip r:embed="rId3"/>
          <a:stretch>
            <a:fillRect/>
          </a:stretch>
        </p:blipFill>
        <p:spPr>
          <a:xfrm>
            <a:off x="66135" y="5827265"/>
            <a:ext cx="1242548" cy="980813"/>
          </a:xfrm>
          <a:prstGeom prst="rect">
            <a:avLst/>
          </a:prstGeom>
          <a:ln>
            <a:solidFill>
              <a:srgbClr val="E3F3F9"/>
            </a:solidFill>
          </a:ln>
          <a:effectLst>
            <a:softEdge rad="63500"/>
          </a:effectLst>
        </p:spPr>
        <p:style>
          <a:lnRef idx="0">
            <a:scrgbClr r="0" g="0" b="0"/>
          </a:lnRef>
          <a:fillRef idx="1001">
            <a:schemeClr val="lt2"/>
          </a:fillRef>
          <a:effectRef idx="0">
            <a:scrgbClr r="0" g="0" b="0"/>
          </a:effectRef>
          <a:fontRef idx="major"/>
        </p:style>
      </p:pic>
    </p:spTree>
    <p:extLst>
      <p:ext uri="{BB962C8B-B14F-4D97-AF65-F5344CB8AC3E}">
        <p14:creationId xmlns:p14="http://schemas.microsoft.com/office/powerpoint/2010/main" val="35134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904589" y="646642"/>
            <a:ext cx="6473538" cy="627244"/>
          </a:xfrm>
          <a:prstGeom prst="rect">
            <a:avLst/>
          </a:prstGeom>
          <a:noFill/>
        </p:spPr>
        <p:txBody>
          <a:bodyPr wrap="square" rtlCol="0">
            <a:noAutofit/>
          </a:bodyPr>
          <a:lstStyle/>
          <a:p>
            <a:pPr algn="ctr" defTabSz="457200"/>
            <a:r>
              <a:rPr lang="en-US" altLang="ja-JP" sz="3200" b="1" dirty="0">
                <a:solidFill>
                  <a:srgbClr val="FF0000"/>
                </a:solidFill>
                <a:cs typeface="Arial"/>
              </a:rPr>
              <a:t>100</a:t>
            </a:r>
            <a:r>
              <a:rPr lang="ja-JP" altLang="en-US" sz="3200" b="1" dirty="0">
                <a:solidFill>
                  <a:srgbClr val="FF0000"/>
                </a:solidFill>
                <a:cs typeface="Arial"/>
              </a:rPr>
              <a:t>歳以上の高齢者数の推移</a:t>
            </a:r>
            <a:endParaRPr lang="en-US" altLang="ja-JP" sz="3200" b="1" dirty="0">
              <a:solidFill>
                <a:srgbClr val="FF0000"/>
              </a:solidFill>
              <a:cs typeface="Arial"/>
            </a:endParaRPr>
          </a:p>
        </p:txBody>
      </p:sp>
      <p:sp>
        <p:nvSpPr>
          <p:cNvPr id="4" name="テキスト ボックス 3"/>
          <p:cNvSpPr txBox="1"/>
          <p:nvPr/>
        </p:nvSpPr>
        <p:spPr>
          <a:xfrm>
            <a:off x="7079470" y="6308944"/>
            <a:ext cx="2997024" cy="302117"/>
          </a:xfrm>
          <a:prstGeom prst="rect">
            <a:avLst/>
          </a:prstGeom>
          <a:noFill/>
        </p:spPr>
        <p:txBody>
          <a:bodyPr wrap="none" lIns="0" tIns="0" rIns="0" bIns="0" rtlCol="0">
            <a:noAutofit/>
          </a:bodyPr>
          <a:lstStyle/>
          <a:p>
            <a:pPr defTabSz="457200"/>
            <a:r>
              <a:rPr lang="ja-JP" altLang="en-US" dirty="0">
                <a:cs typeface="Arial"/>
              </a:rPr>
              <a:t>（厚生労働省</a:t>
            </a:r>
            <a:r>
              <a:rPr lang="ja-JP" altLang="ja-JP" dirty="0">
                <a:cs typeface="Arial"/>
              </a:rPr>
              <a:t>　</a:t>
            </a:r>
            <a:r>
              <a:rPr lang="ja-JP" altLang="en-US" dirty="0">
                <a:cs typeface="Arial"/>
              </a:rPr>
              <a:t>平成</a:t>
            </a:r>
            <a:r>
              <a:rPr lang="en-US" altLang="ja-JP" dirty="0">
                <a:cs typeface="Arial"/>
              </a:rPr>
              <a:t>28</a:t>
            </a:r>
            <a:r>
              <a:rPr lang="ja-JP" altLang="en-US" dirty="0">
                <a:cs typeface="Arial"/>
              </a:rPr>
              <a:t>年</a:t>
            </a:r>
            <a:r>
              <a:rPr lang="en-US" altLang="ja-JP" dirty="0">
                <a:cs typeface="Arial"/>
              </a:rPr>
              <a:t>9</a:t>
            </a:r>
            <a:r>
              <a:rPr lang="ja-JP" altLang="en-US" dirty="0">
                <a:cs typeface="Arial"/>
              </a:rPr>
              <a:t>月）</a:t>
            </a:r>
            <a:endParaRPr lang="en-US" altLang="ja-JP" dirty="0">
              <a:cs typeface="Arial"/>
            </a:endParaRPr>
          </a:p>
        </p:txBody>
      </p:sp>
      <p:grpSp>
        <p:nvGrpSpPr>
          <p:cNvPr id="24" name="図形グループ 23"/>
          <p:cNvGrpSpPr/>
          <p:nvPr/>
        </p:nvGrpSpPr>
        <p:grpSpPr>
          <a:xfrm>
            <a:off x="1258349" y="246939"/>
            <a:ext cx="9387280" cy="6062005"/>
            <a:chOff x="775206" y="1123428"/>
            <a:chExt cx="7340702" cy="4882271"/>
          </a:xfrm>
        </p:grpSpPr>
        <p:graphicFrame>
          <p:nvGraphicFramePr>
            <p:cNvPr id="3" name="グラフ 2"/>
            <p:cNvGraphicFramePr/>
            <p:nvPr/>
          </p:nvGraphicFramePr>
          <p:xfrm>
            <a:off x="1028093" y="1390907"/>
            <a:ext cx="7087815" cy="4614792"/>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p:cNvSpPr txBox="1"/>
            <p:nvPr/>
          </p:nvSpPr>
          <p:spPr>
            <a:xfrm>
              <a:off x="1028093" y="5581098"/>
              <a:ext cx="505773" cy="245582"/>
            </a:xfrm>
            <a:prstGeom prst="rect">
              <a:avLst/>
            </a:prstGeom>
            <a:noFill/>
          </p:spPr>
          <p:txBody>
            <a:bodyPr wrap="none" lIns="0" tIns="0" rIns="0" bIns="0" rtlCol="0">
              <a:noAutofit/>
            </a:bodyPr>
            <a:lstStyle/>
            <a:p>
              <a:pPr algn="r" defTabSz="457200"/>
              <a:r>
                <a:rPr lang="en-US" altLang="ja-JP" dirty="0">
                  <a:cs typeface="Arial"/>
                </a:rPr>
                <a:t>1963</a:t>
              </a:r>
            </a:p>
          </p:txBody>
        </p:sp>
        <p:cxnSp>
          <p:nvCxnSpPr>
            <p:cNvPr id="9" name="直線コネクタ 8"/>
            <p:cNvCxnSpPr/>
            <p:nvPr/>
          </p:nvCxnSpPr>
          <p:spPr>
            <a:xfrm>
              <a:off x="1435860" y="5456436"/>
              <a:ext cx="0" cy="87312"/>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0" name="直線コネクタ 9"/>
            <p:cNvCxnSpPr/>
            <p:nvPr/>
          </p:nvCxnSpPr>
          <p:spPr>
            <a:xfrm>
              <a:off x="1672433" y="5456436"/>
              <a:ext cx="0" cy="87312"/>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1" name="直線コネクタ 10"/>
            <p:cNvCxnSpPr/>
            <p:nvPr/>
          </p:nvCxnSpPr>
          <p:spPr>
            <a:xfrm>
              <a:off x="2282552" y="5456436"/>
              <a:ext cx="0" cy="87312"/>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2" name="直線コネクタ 11"/>
            <p:cNvCxnSpPr/>
            <p:nvPr/>
          </p:nvCxnSpPr>
          <p:spPr>
            <a:xfrm>
              <a:off x="2888780" y="5456436"/>
              <a:ext cx="0" cy="87312"/>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3" name="直線コネクタ 12"/>
            <p:cNvCxnSpPr/>
            <p:nvPr/>
          </p:nvCxnSpPr>
          <p:spPr>
            <a:xfrm>
              <a:off x="3495008" y="5456436"/>
              <a:ext cx="0" cy="87312"/>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4" name="直線コネクタ 13"/>
            <p:cNvCxnSpPr/>
            <p:nvPr/>
          </p:nvCxnSpPr>
          <p:spPr>
            <a:xfrm>
              <a:off x="4101236" y="5456436"/>
              <a:ext cx="0" cy="87312"/>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5" name="直線コネクタ 14"/>
            <p:cNvCxnSpPr/>
            <p:nvPr/>
          </p:nvCxnSpPr>
          <p:spPr>
            <a:xfrm>
              <a:off x="4707464" y="5456436"/>
              <a:ext cx="0" cy="87312"/>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6" name="直線コネクタ 15"/>
            <p:cNvCxnSpPr/>
            <p:nvPr/>
          </p:nvCxnSpPr>
          <p:spPr>
            <a:xfrm>
              <a:off x="5313692" y="5456436"/>
              <a:ext cx="0" cy="87312"/>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7" name="直線コネクタ 16"/>
            <p:cNvCxnSpPr/>
            <p:nvPr/>
          </p:nvCxnSpPr>
          <p:spPr>
            <a:xfrm>
              <a:off x="5919920" y="5456436"/>
              <a:ext cx="0" cy="87312"/>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8" name="直線コネクタ 17"/>
            <p:cNvCxnSpPr/>
            <p:nvPr/>
          </p:nvCxnSpPr>
          <p:spPr>
            <a:xfrm>
              <a:off x="6526148" y="5456436"/>
              <a:ext cx="0" cy="87312"/>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9" name="直線コネクタ 18"/>
            <p:cNvCxnSpPr/>
            <p:nvPr/>
          </p:nvCxnSpPr>
          <p:spPr>
            <a:xfrm>
              <a:off x="7132375" y="5456436"/>
              <a:ext cx="0" cy="87312"/>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0" name="直線コネクタ 19"/>
            <p:cNvCxnSpPr/>
            <p:nvPr/>
          </p:nvCxnSpPr>
          <p:spPr>
            <a:xfrm>
              <a:off x="7867014" y="5456436"/>
              <a:ext cx="0" cy="87312"/>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21" name="テキスト ボックス 20"/>
            <p:cNvSpPr txBox="1"/>
            <p:nvPr/>
          </p:nvSpPr>
          <p:spPr>
            <a:xfrm>
              <a:off x="1627336" y="5581098"/>
              <a:ext cx="265276" cy="245582"/>
            </a:xfrm>
            <a:prstGeom prst="rect">
              <a:avLst/>
            </a:prstGeom>
            <a:noFill/>
          </p:spPr>
          <p:txBody>
            <a:bodyPr wrap="none" lIns="0" tIns="0" rIns="0" bIns="0" rtlCol="0">
              <a:noAutofit/>
            </a:bodyPr>
            <a:lstStyle/>
            <a:p>
              <a:pPr defTabSz="457200"/>
              <a:r>
                <a:rPr lang="en-US" altLang="ja-JP" dirty="0">
                  <a:cs typeface="Arial"/>
                </a:rPr>
                <a:t>65</a:t>
              </a:r>
            </a:p>
          </p:txBody>
        </p:sp>
        <p:sp>
          <p:nvSpPr>
            <p:cNvPr id="23" name="テキスト ボックス 22"/>
            <p:cNvSpPr txBox="1"/>
            <p:nvPr/>
          </p:nvSpPr>
          <p:spPr>
            <a:xfrm>
              <a:off x="775206" y="1123428"/>
              <a:ext cx="505773" cy="245582"/>
            </a:xfrm>
            <a:prstGeom prst="rect">
              <a:avLst/>
            </a:prstGeom>
            <a:noFill/>
          </p:spPr>
          <p:txBody>
            <a:bodyPr wrap="none" lIns="0" tIns="0" rIns="0" bIns="0" rtlCol="0">
              <a:noAutofit/>
            </a:bodyPr>
            <a:lstStyle/>
            <a:p>
              <a:pPr algn="r" defTabSz="457200"/>
              <a:r>
                <a:rPr lang="ja-JP" altLang="en-US" dirty="0">
                  <a:solidFill>
                    <a:srgbClr val="FF0000"/>
                  </a:solidFill>
                  <a:cs typeface="Arial"/>
                </a:rPr>
                <a:t>万人</a:t>
              </a:r>
              <a:endParaRPr lang="en-US" altLang="ja-JP" dirty="0">
                <a:solidFill>
                  <a:srgbClr val="FF0000"/>
                </a:solidFill>
                <a:cs typeface="Arial"/>
              </a:endParaRPr>
            </a:p>
          </p:txBody>
        </p:sp>
      </p:grpSp>
      <p:pic>
        <p:nvPicPr>
          <p:cNvPr id="22" name="Picture 5">
            <a:extLst>
              <a:ext uri="{FF2B5EF4-FFF2-40B4-BE49-F238E27FC236}">
                <a16:creationId xmlns:a16="http://schemas.microsoft.com/office/drawing/2014/main" id="{F999A3E6-48C7-4787-9C6A-54D3FFBE6A7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10047" y="181946"/>
            <a:ext cx="1406223" cy="52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図 24">
            <a:extLst>
              <a:ext uri="{FF2B5EF4-FFF2-40B4-BE49-F238E27FC236}">
                <a16:creationId xmlns:a16="http://schemas.microsoft.com/office/drawing/2014/main" id="{383AC99A-9C1B-4D72-B03C-22C591073DDC}"/>
              </a:ext>
            </a:extLst>
          </p:cNvPr>
          <p:cNvPicPr>
            <a:picLocks noChangeAspect="1"/>
          </p:cNvPicPr>
          <p:nvPr/>
        </p:nvPicPr>
        <p:blipFill>
          <a:blip r:embed="rId4"/>
          <a:stretch>
            <a:fillRect/>
          </a:stretch>
        </p:blipFill>
        <p:spPr>
          <a:xfrm>
            <a:off x="66135" y="5827265"/>
            <a:ext cx="1242548" cy="980813"/>
          </a:xfrm>
          <a:prstGeom prst="rect">
            <a:avLst/>
          </a:prstGeom>
          <a:ln>
            <a:solidFill>
              <a:srgbClr val="E3F3F9"/>
            </a:solidFill>
          </a:ln>
          <a:effectLst>
            <a:softEdge rad="63500"/>
          </a:effectLst>
        </p:spPr>
        <p:style>
          <a:lnRef idx="0">
            <a:scrgbClr r="0" g="0" b="0"/>
          </a:lnRef>
          <a:fillRef idx="1001">
            <a:schemeClr val="lt2"/>
          </a:fillRef>
          <a:effectRef idx="0">
            <a:scrgbClr r="0" g="0" b="0"/>
          </a:effectRef>
          <a:fontRef idx="major"/>
        </p:style>
      </p:pic>
    </p:spTree>
    <p:extLst>
      <p:ext uri="{BB962C8B-B14F-4D97-AF65-F5344CB8AC3E}">
        <p14:creationId xmlns:p14="http://schemas.microsoft.com/office/powerpoint/2010/main" val="1191189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12432C-3CE6-4366-B4D0-81FC8D0DAC03}"/>
              </a:ext>
            </a:extLst>
          </p:cNvPr>
          <p:cNvSpPr>
            <a:spLocks noGrp="1"/>
          </p:cNvSpPr>
          <p:nvPr>
            <p:ph type="title"/>
          </p:nvPr>
        </p:nvSpPr>
        <p:spPr>
          <a:xfrm>
            <a:off x="913149" y="301276"/>
            <a:ext cx="10364451" cy="818397"/>
          </a:xfrm>
        </p:spPr>
        <p:txBody>
          <a:bodyPr/>
          <a:lstStyle/>
          <a:p>
            <a:r>
              <a:rPr lang="ja-JP" altLang="ja-JP" u="sng" dirty="0"/>
              <a:t>笑顔で</a:t>
            </a:r>
            <a:r>
              <a:rPr lang="en-US" altLang="ja-JP" u="sng" dirty="0"/>
              <a:t>SERVICE</a:t>
            </a:r>
            <a:endParaRPr kumimoji="1" lang="ja-JP" altLang="en-US" dirty="0"/>
          </a:p>
        </p:txBody>
      </p:sp>
      <p:sp>
        <p:nvSpPr>
          <p:cNvPr id="3" name="コンテンツ プレースホルダー 2">
            <a:extLst>
              <a:ext uri="{FF2B5EF4-FFF2-40B4-BE49-F238E27FC236}">
                <a16:creationId xmlns:a16="http://schemas.microsoft.com/office/drawing/2014/main" id="{2D07540B-9F67-41A9-9688-4BC78CD7DEB9}"/>
              </a:ext>
            </a:extLst>
          </p:cNvPr>
          <p:cNvSpPr>
            <a:spLocks noGrp="1"/>
          </p:cNvSpPr>
          <p:nvPr>
            <p:ph sz="quarter" idx="13"/>
          </p:nvPr>
        </p:nvSpPr>
        <p:spPr>
          <a:xfrm>
            <a:off x="913774" y="1315616"/>
            <a:ext cx="10363826" cy="5635690"/>
          </a:xfrm>
        </p:spPr>
        <p:txBody>
          <a:bodyPr/>
          <a:lstStyle/>
          <a:p>
            <a:r>
              <a:rPr kumimoji="1" lang="en-US" altLang="ja-JP" sz="3200" dirty="0"/>
              <a:t>2014-15</a:t>
            </a:r>
            <a:r>
              <a:rPr kumimoji="1" lang="ja-JP" altLang="en-US" sz="3200" dirty="0"/>
              <a:t>年度の</a:t>
            </a:r>
            <a:r>
              <a:rPr kumimoji="1" lang="en-US" altLang="ja-JP" sz="3200" dirty="0"/>
              <a:t>2690</a:t>
            </a:r>
            <a:r>
              <a:rPr kumimoji="1" lang="ja-JP" altLang="en-US" sz="3200" dirty="0"/>
              <a:t>地区スローガンは「笑顔で</a:t>
            </a:r>
            <a:r>
              <a:rPr kumimoji="1" lang="en-US" altLang="ja-JP" sz="3200" dirty="0"/>
              <a:t>SERVICE</a:t>
            </a:r>
            <a:r>
              <a:rPr kumimoji="1" lang="ja-JP" altLang="en-US" sz="3200" dirty="0"/>
              <a:t>」</a:t>
            </a:r>
            <a:endParaRPr kumimoji="1" lang="en-US" altLang="ja-JP" sz="3200" dirty="0"/>
          </a:p>
          <a:p>
            <a:endParaRPr lang="en-US" altLang="ja-JP" dirty="0"/>
          </a:p>
          <a:p>
            <a:endParaRPr kumimoji="1" lang="en-US" altLang="ja-JP" dirty="0"/>
          </a:p>
          <a:p>
            <a:endParaRPr lang="en-US" altLang="ja-JP" dirty="0"/>
          </a:p>
          <a:p>
            <a:endParaRPr kumimoji="1" lang="en-US" altLang="ja-JP" dirty="0"/>
          </a:p>
          <a:p>
            <a:endParaRPr lang="en-US" altLang="ja-JP" dirty="0"/>
          </a:p>
          <a:p>
            <a:pPr marL="0" indent="0">
              <a:buNone/>
            </a:pPr>
            <a:endParaRPr kumimoji="1" lang="ja-JP" altLang="en-US" dirty="0"/>
          </a:p>
        </p:txBody>
      </p:sp>
      <p:pic>
        <p:nvPicPr>
          <p:cNvPr id="4" name="図 3">
            <a:extLst>
              <a:ext uri="{FF2B5EF4-FFF2-40B4-BE49-F238E27FC236}">
                <a16:creationId xmlns:a16="http://schemas.microsoft.com/office/drawing/2014/main" id="{852627FF-D717-4993-9F7A-BA4C888C25DD}"/>
              </a:ext>
            </a:extLst>
          </p:cNvPr>
          <p:cNvPicPr>
            <a:picLocks noChangeAspect="1"/>
          </p:cNvPicPr>
          <p:nvPr/>
        </p:nvPicPr>
        <p:blipFill>
          <a:blip r:embed="rId2"/>
          <a:stretch>
            <a:fillRect/>
          </a:stretch>
        </p:blipFill>
        <p:spPr>
          <a:xfrm>
            <a:off x="1052658" y="2198413"/>
            <a:ext cx="8951913" cy="3655500"/>
          </a:xfrm>
          <a:prstGeom prst="rect">
            <a:avLst/>
          </a:prstGeom>
        </p:spPr>
      </p:pic>
      <p:pic>
        <p:nvPicPr>
          <p:cNvPr id="5" name="図 4">
            <a:extLst>
              <a:ext uri="{FF2B5EF4-FFF2-40B4-BE49-F238E27FC236}">
                <a16:creationId xmlns:a16="http://schemas.microsoft.com/office/drawing/2014/main" id="{CCFE11BE-5C7F-4DB0-8EBE-D57250612214}"/>
              </a:ext>
            </a:extLst>
          </p:cNvPr>
          <p:cNvPicPr>
            <a:picLocks noChangeAspect="1"/>
          </p:cNvPicPr>
          <p:nvPr/>
        </p:nvPicPr>
        <p:blipFill>
          <a:blip r:embed="rId3"/>
          <a:stretch>
            <a:fillRect/>
          </a:stretch>
        </p:blipFill>
        <p:spPr>
          <a:xfrm>
            <a:off x="10143454" y="2758616"/>
            <a:ext cx="1698171" cy="2253936"/>
          </a:xfrm>
          <a:prstGeom prst="rect">
            <a:avLst/>
          </a:prstGeom>
        </p:spPr>
      </p:pic>
      <p:pic>
        <p:nvPicPr>
          <p:cNvPr id="8" name="Picture 5">
            <a:extLst>
              <a:ext uri="{FF2B5EF4-FFF2-40B4-BE49-F238E27FC236}">
                <a16:creationId xmlns:a16="http://schemas.microsoft.com/office/drawing/2014/main" id="{B526A99E-E5AC-42C7-95CD-FCA526FE282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35402" y="181764"/>
            <a:ext cx="1406223" cy="52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8">
            <a:extLst>
              <a:ext uri="{FF2B5EF4-FFF2-40B4-BE49-F238E27FC236}">
                <a16:creationId xmlns:a16="http://schemas.microsoft.com/office/drawing/2014/main" id="{B6F4D4AE-297B-425C-A882-5E5D70EE8387}"/>
              </a:ext>
            </a:extLst>
          </p:cNvPr>
          <p:cNvPicPr>
            <a:picLocks noChangeAspect="1"/>
          </p:cNvPicPr>
          <p:nvPr/>
        </p:nvPicPr>
        <p:blipFill>
          <a:blip r:embed="rId5"/>
          <a:stretch>
            <a:fillRect/>
          </a:stretch>
        </p:blipFill>
        <p:spPr>
          <a:xfrm>
            <a:off x="66135" y="5827265"/>
            <a:ext cx="1242548" cy="980813"/>
          </a:xfrm>
          <a:prstGeom prst="rect">
            <a:avLst/>
          </a:prstGeom>
          <a:ln>
            <a:solidFill>
              <a:srgbClr val="E3F3F9"/>
            </a:solidFill>
          </a:ln>
          <a:effectLst>
            <a:softEdge rad="63500"/>
          </a:effectLst>
        </p:spPr>
        <p:style>
          <a:lnRef idx="0">
            <a:scrgbClr r="0" g="0" b="0"/>
          </a:lnRef>
          <a:fillRef idx="1001">
            <a:schemeClr val="lt2"/>
          </a:fillRef>
          <a:effectRef idx="0">
            <a:scrgbClr r="0" g="0" b="0"/>
          </a:effectRef>
          <a:fontRef idx="major"/>
        </p:style>
      </p:pic>
    </p:spTree>
    <p:extLst>
      <p:ext uri="{BB962C8B-B14F-4D97-AF65-F5344CB8AC3E}">
        <p14:creationId xmlns:p14="http://schemas.microsoft.com/office/powerpoint/2010/main" val="2130407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4606AB7-1CC7-454A-944C-09D487DDC5AA}"/>
              </a:ext>
            </a:extLst>
          </p:cNvPr>
          <p:cNvPicPr>
            <a:picLocks noChangeAspect="1"/>
          </p:cNvPicPr>
          <p:nvPr/>
        </p:nvPicPr>
        <p:blipFill>
          <a:blip r:embed="rId2"/>
          <a:stretch>
            <a:fillRect/>
          </a:stretch>
        </p:blipFill>
        <p:spPr>
          <a:xfrm>
            <a:off x="1407690" y="9525"/>
            <a:ext cx="9124950" cy="6848475"/>
          </a:xfrm>
          <a:prstGeom prst="rect">
            <a:avLst/>
          </a:prstGeom>
        </p:spPr>
      </p:pic>
      <p:pic>
        <p:nvPicPr>
          <p:cNvPr id="3" name="Picture 5">
            <a:extLst>
              <a:ext uri="{FF2B5EF4-FFF2-40B4-BE49-F238E27FC236}">
                <a16:creationId xmlns:a16="http://schemas.microsoft.com/office/drawing/2014/main" id="{17DAF311-216E-4AFE-A4A5-5AB3856E19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58475" y="198724"/>
            <a:ext cx="1406223" cy="52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図 3">
            <a:extLst>
              <a:ext uri="{FF2B5EF4-FFF2-40B4-BE49-F238E27FC236}">
                <a16:creationId xmlns:a16="http://schemas.microsoft.com/office/drawing/2014/main" id="{8077D57C-F258-4093-8101-28EF259AC240}"/>
              </a:ext>
            </a:extLst>
          </p:cNvPr>
          <p:cNvPicPr>
            <a:picLocks noChangeAspect="1"/>
          </p:cNvPicPr>
          <p:nvPr/>
        </p:nvPicPr>
        <p:blipFill>
          <a:blip r:embed="rId4"/>
          <a:stretch>
            <a:fillRect/>
          </a:stretch>
        </p:blipFill>
        <p:spPr>
          <a:xfrm>
            <a:off x="66135" y="5827265"/>
            <a:ext cx="1242548" cy="980813"/>
          </a:xfrm>
          <a:prstGeom prst="rect">
            <a:avLst/>
          </a:prstGeom>
          <a:ln>
            <a:solidFill>
              <a:srgbClr val="E3F3F9"/>
            </a:solidFill>
          </a:ln>
          <a:effectLst>
            <a:softEdge rad="63500"/>
          </a:effectLst>
        </p:spPr>
        <p:style>
          <a:lnRef idx="0">
            <a:scrgbClr r="0" g="0" b="0"/>
          </a:lnRef>
          <a:fillRef idx="1001">
            <a:schemeClr val="lt2"/>
          </a:fillRef>
          <a:effectRef idx="0">
            <a:scrgbClr r="0" g="0" b="0"/>
          </a:effectRef>
          <a:fontRef idx="major"/>
        </p:style>
      </p:pic>
    </p:spTree>
    <p:extLst>
      <p:ext uri="{BB962C8B-B14F-4D97-AF65-F5344CB8AC3E}">
        <p14:creationId xmlns:p14="http://schemas.microsoft.com/office/powerpoint/2010/main" val="4174794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7636BB-5BA1-4B5A-BC53-3D1B9935ACEF}"/>
              </a:ext>
            </a:extLst>
          </p:cNvPr>
          <p:cNvSpPr>
            <a:spLocks noGrp="1"/>
          </p:cNvSpPr>
          <p:nvPr>
            <p:ph type="title"/>
          </p:nvPr>
        </p:nvSpPr>
        <p:spPr>
          <a:xfrm>
            <a:off x="913774" y="316514"/>
            <a:ext cx="10364451" cy="711445"/>
          </a:xfrm>
        </p:spPr>
        <p:txBody>
          <a:bodyPr>
            <a:normAutofit/>
          </a:bodyPr>
          <a:lstStyle/>
          <a:p>
            <a:pPr algn="ctr"/>
            <a:r>
              <a:rPr lang="ja-JP" altLang="en-US" sz="3600" b="1" dirty="0"/>
              <a:t>高血圧治療ガイドライン</a:t>
            </a:r>
            <a:r>
              <a:rPr lang="en-US" altLang="ja-JP" sz="3600" b="1" dirty="0"/>
              <a:t>2019</a:t>
            </a:r>
            <a:r>
              <a:rPr lang="ja-JP" altLang="en-US" sz="3600" b="1" dirty="0"/>
              <a:t>（</a:t>
            </a:r>
            <a:r>
              <a:rPr lang="en-US" altLang="ja-JP" sz="3600" b="1" dirty="0"/>
              <a:t>2019.4.25</a:t>
            </a:r>
            <a:r>
              <a:rPr lang="ja-JP" altLang="en-US" sz="3600" b="1" dirty="0"/>
              <a:t>）</a:t>
            </a:r>
            <a:endParaRPr kumimoji="1" lang="ja-JP" altLang="en-US" sz="3600" b="1" dirty="0"/>
          </a:p>
        </p:txBody>
      </p:sp>
      <p:graphicFrame>
        <p:nvGraphicFramePr>
          <p:cNvPr id="4" name="コンテンツ プレースホルダー 3">
            <a:extLst>
              <a:ext uri="{FF2B5EF4-FFF2-40B4-BE49-F238E27FC236}">
                <a16:creationId xmlns:a16="http://schemas.microsoft.com/office/drawing/2014/main" id="{AE81693E-24D2-49E3-9048-DA255E8B12E1}"/>
              </a:ext>
            </a:extLst>
          </p:cNvPr>
          <p:cNvGraphicFramePr>
            <a:graphicFrameLocks noGrp="1"/>
          </p:cNvGraphicFramePr>
          <p:nvPr>
            <p:ph idx="1"/>
            <p:extLst>
              <p:ext uri="{D42A27DB-BD31-4B8C-83A1-F6EECF244321}">
                <p14:modId xmlns:p14="http://schemas.microsoft.com/office/powerpoint/2010/main" val="3300890676"/>
              </p:ext>
            </p:extLst>
          </p:nvPr>
        </p:nvGraphicFramePr>
        <p:xfrm>
          <a:off x="416652" y="1178960"/>
          <a:ext cx="11358693" cy="4945005"/>
        </p:xfrm>
        <a:graphic>
          <a:graphicData uri="http://schemas.openxmlformats.org/drawingml/2006/table">
            <a:tbl>
              <a:tblPr firstRow="1" bandRow="1">
                <a:tableStyleId>{5C22544A-7EE6-4342-B048-85BDC9FD1C3A}</a:tableStyleId>
              </a:tblPr>
              <a:tblGrid>
                <a:gridCol w="3523377">
                  <a:extLst>
                    <a:ext uri="{9D8B030D-6E8A-4147-A177-3AD203B41FA5}">
                      <a16:colId xmlns:a16="http://schemas.microsoft.com/office/drawing/2014/main" val="561544575"/>
                    </a:ext>
                  </a:extLst>
                </a:gridCol>
                <a:gridCol w="4049085">
                  <a:extLst>
                    <a:ext uri="{9D8B030D-6E8A-4147-A177-3AD203B41FA5}">
                      <a16:colId xmlns:a16="http://schemas.microsoft.com/office/drawing/2014/main" val="19302620"/>
                    </a:ext>
                  </a:extLst>
                </a:gridCol>
                <a:gridCol w="3786231">
                  <a:extLst>
                    <a:ext uri="{9D8B030D-6E8A-4147-A177-3AD203B41FA5}">
                      <a16:colId xmlns:a16="http://schemas.microsoft.com/office/drawing/2014/main" val="3917927051"/>
                    </a:ext>
                  </a:extLst>
                </a:gridCol>
              </a:tblGrid>
              <a:tr h="989001">
                <a:tc>
                  <a:txBody>
                    <a:bodyPr/>
                    <a:lstStyle/>
                    <a:p>
                      <a:endParaRPr kumimoji="1" lang="ja-JP" altLang="en-US" dirty="0"/>
                    </a:p>
                  </a:txBody>
                  <a:tcPr/>
                </a:tc>
                <a:tc>
                  <a:txBody>
                    <a:bodyPr/>
                    <a:lstStyle/>
                    <a:p>
                      <a:pPr algn="ctr"/>
                      <a:r>
                        <a:rPr kumimoji="1" lang="ja-JP" altLang="en-US" sz="2800" dirty="0"/>
                        <a:t>診察室血圧（</a:t>
                      </a:r>
                      <a:r>
                        <a:rPr kumimoji="1" lang="en-US" altLang="ja-JP" sz="2800" dirty="0"/>
                        <a:t>mmHg</a:t>
                      </a:r>
                      <a:r>
                        <a:rPr kumimoji="1" lang="ja-JP" altLang="en-US" sz="2800" dirty="0"/>
                        <a:t>）</a:t>
                      </a:r>
                    </a:p>
                  </a:txBody>
                  <a:tcPr anchor="ctr"/>
                </a:tc>
                <a:tc>
                  <a:txBody>
                    <a:bodyPr/>
                    <a:lstStyle/>
                    <a:p>
                      <a:pPr algn="ctr"/>
                      <a:r>
                        <a:rPr kumimoji="1" lang="ja-JP" altLang="en-US" sz="2800" dirty="0"/>
                        <a:t>家庭血圧（</a:t>
                      </a:r>
                      <a:r>
                        <a:rPr kumimoji="1" lang="en-US" altLang="ja-JP" sz="2800" dirty="0"/>
                        <a:t>mmHg</a:t>
                      </a:r>
                      <a:r>
                        <a:rPr kumimoji="1" lang="ja-JP" altLang="en-US" sz="2800" dirty="0"/>
                        <a:t>）</a:t>
                      </a:r>
                    </a:p>
                  </a:txBody>
                  <a:tcPr anchor="ctr"/>
                </a:tc>
                <a:extLst>
                  <a:ext uri="{0D108BD9-81ED-4DB2-BD59-A6C34878D82A}">
                    <a16:rowId xmlns:a16="http://schemas.microsoft.com/office/drawing/2014/main" val="4053173549"/>
                  </a:ext>
                </a:extLst>
              </a:tr>
              <a:tr h="989001">
                <a:tc>
                  <a:txBody>
                    <a:bodyPr/>
                    <a:lstStyle/>
                    <a:p>
                      <a:pPr algn="ctr"/>
                      <a:r>
                        <a:rPr kumimoji="1" lang="ja-JP" altLang="en-US" sz="3600" b="1" dirty="0"/>
                        <a:t>正常血圧</a:t>
                      </a:r>
                    </a:p>
                  </a:txBody>
                  <a:tcPr anchor="ctr"/>
                </a:tc>
                <a:tc>
                  <a:txBody>
                    <a:bodyPr/>
                    <a:lstStyle/>
                    <a:p>
                      <a:r>
                        <a:rPr kumimoji="1" lang="en-US" altLang="ja-JP" sz="2800" b="1" dirty="0"/>
                        <a:t>120</a:t>
                      </a:r>
                      <a:r>
                        <a:rPr kumimoji="1" lang="ja-JP" altLang="en-US" sz="2800" b="1" dirty="0"/>
                        <a:t>未満</a:t>
                      </a:r>
                      <a:r>
                        <a:rPr kumimoji="1" lang="ja-JP" altLang="en-US" dirty="0"/>
                        <a:t>かつ</a:t>
                      </a:r>
                      <a:r>
                        <a:rPr kumimoji="1" lang="en-US" altLang="ja-JP" sz="2800" b="1" dirty="0"/>
                        <a:t>80</a:t>
                      </a:r>
                      <a:r>
                        <a:rPr kumimoji="1" lang="ja-JP" altLang="en-US" sz="2800" b="1" dirty="0"/>
                        <a:t>未満</a:t>
                      </a:r>
                    </a:p>
                  </a:txBody>
                  <a:tcPr anchor="ctr"/>
                </a:tc>
                <a:tc>
                  <a:txBody>
                    <a:bodyPr/>
                    <a:lstStyle/>
                    <a:p>
                      <a:r>
                        <a:rPr kumimoji="1" lang="en-US" altLang="ja-JP" sz="2800" b="1" dirty="0"/>
                        <a:t>115</a:t>
                      </a:r>
                      <a:r>
                        <a:rPr kumimoji="1" lang="ja-JP" altLang="en-US" sz="2800" b="1" dirty="0"/>
                        <a:t>未満</a:t>
                      </a:r>
                      <a:r>
                        <a:rPr kumimoji="1" lang="ja-JP" altLang="en-US" dirty="0"/>
                        <a:t>かつ</a:t>
                      </a:r>
                      <a:r>
                        <a:rPr kumimoji="1" lang="en-US" altLang="ja-JP" sz="2800" b="1" dirty="0"/>
                        <a:t>75</a:t>
                      </a:r>
                      <a:r>
                        <a:rPr kumimoji="1" lang="ja-JP" altLang="en-US" sz="2800" b="1" dirty="0"/>
                        <a:t>未満</a:t>
                      </a:r>
                    </a:p>
                  </a:txBody>
                  <a:tcPr anchor="ctr"/>
                </a:tc>
                <a:extLst>
                  <a:ext uri="{0D108BD9-81ED-4DB2-BD59-A6C34878D82A}">
                    <a16:rowId xmlns:a16="http://schemas.microsoft.com/office/drawing/2014/main" val="2903574173"/>
                  </a:ext>
                </a:extLst>
              </a:tr>
              <a:tr h="989001">
                <a:tc>
                  <a:txBody>
                    <a:bodyPr/>
                    <a:lstStyle/>
                    <a:p>
                      <a:pPr algn="ctr"/>
                      <a:r>
                        <a:rPr kumimoji="1" lang="ja-JP" altLang="en-US" sz="4000" b="1" dirty="0">
                          <a:solidFill>
                            <a:srgbClr val="FF0000"/>
                          </a:solidFill>
                        </a:rPr>
                        <a:t>高血圧</a:t>
                      </a:r>
                    </a:p>
                  </a:txBody>
                  <a:tcPr anchor="ctr"/>
                </a:tc>
                <a:tc>
                  <a:txBody>
                    <a:bodyPr/>
                    <a:lstStyle/>
                    <a:p>
                      <a:r>
                        <a:rPr kumimoji="1" lang="en-US" altLang="ja-JP" sz="2800" b="1" dirty="0">
                          <a:solidFill>
                            <a:srgbClr val="FF0000"/>
                          </a:solidFill>
                        </a:rPr>
                        <a:t>140</a:t>
                      </a:r>
                      <a:r>
                        <a:rPr kumimoji="1" lang="ja-JP" altLang="en-US" sz="2800" b="1" dirty="0">
                          <a:solidFill>
                            <a:srgbClr val="FF0000"/>
                          </a:solidFill>
                        </a:rPr>
                        <a:t>以上</a:t>
                      </a:r>
                      <a:r>
                        <a:rPr kumimoji="1" lang="ja-JP" altLang="en-US" b="1" dirty="0">
                          <a:solidFill>
                            <a:srgbClr val="FF0000"/>
                          </a:solidFill>
                        </a:rPr>
                        <a:t>　かつ</a:t>
                      </a:r>
                      <a:r>
                        <a:rPr kumimoji="1" lang="en-US" altLang="ja-JP" b="1" dirty="0">
                          <a:solidFill>
                            <a:srgbClr val="FF0000"/>
                          </a:solidFill>
                        </a:rPr>
                        <a:t>/</a:t>
                      </a:r>
                      <a:r>
                        <a:rPr kumimoji="1" lang="ja-JP" altLang="en-US" b="1" dirty="0">
                          <a:solidFill>
                            <a:srgbClr val="FF0000"/>
                          </a:solidFill>
                        </a:rPr>
                        <a:t>または　</a:t>
                      </a:r>
                      <a:endParaRPr kumimoji="1" lang="en-US" altLang="ja-JP" b="1" dirty="0">
                        <a:solidFill>
                          <a:srgbClr val="FF0000"/>
                        </a:solidFill>
                      </a:endParaRPr>
                    </a:p>
                    <a:p>
                      <a:r>
                        <a:rPr kumimoji="1" lang="ja-JP" altLang="en-US" sz="2800" b="1" dirty="0">
                          <a:solidFill>
                            <a:srgbClr val="FF0000"/>
                          </a:solidFill>
                        </a:rPr>
                        <a:t>　　　　　　</a:t>
                      </a:r>
                      <a:r>
                        <a:rPr kumimoji="1" lang="en-US" altLang="ja-JP" sz="2800" b="1" dirty="0">
                          <a:solidFill>
                            <a:srgbClr val="FF0000"/>
                          </a:solidFill>
                        </a:rPr>
                        <a:t>90</a:t>
                      </a:r>
                      <a:r>
                        <a:rPr kumimoji="1" lang="ja-JP" altLang="en-US" sz="2800" b="1" dirty="0">
                          <a:solidFill>
                            <a:srgbClr val="FF0000"/>
                          </a:solidFill>
                        </a:rPr>
                        <a:t>以上</a:t>
                      </a:r>
                    </a:p>
                  </a:txBody>
                  <a:tcPr/>
                </a:tc>
                <a:tc>
                  <a:txBody>
                    <a:bodyPr/>
                    <a:lstStyle/>
                    <a:p>
                      <a:r>
                        <a:rPr kumimoji="1" lang="en-US" altLang="ja-JP" sz="2800" b="1" dirty="0">
                          <a:solidFill>
                            <a:srgbClr val="FF0000"/>
                          </a:solidFill>
                        </a:rPr>
                        <a:t>135</a:t>
                      </a:r>
                      <a:r>
                        <a:rPr kumimoji="1" lang="ja-JP" altLang="en-US" sz="2800" b="1" dirty="0">
                          <a:solidFill>
                            <a:srgbClr val="FF0000"/>
                          </a:solidFill>
                        </a:rPr>
                        <a:t>以上</a:t>
                      </a:r>
                      <a:r>
                        <a:rPr kumimoji="1" lang="ja-JP" altLang="en-US" b="1" dirty="0">
                          <a:solidFill>
                            <a:srgbClr val="FF0000"/>
                          </a:solidFill>
                        </a:rPr>
                        <a:t>　かつ</a:t>
                      </a:r>
                      <a:r>
                        <a:rPr kumimoji="1" lang="en-US" altLang="ja-JP" b="1" dirty="0">
                          <a:solidFill>
                            <a:srgbClr val="FF0000"/>
                          </a:solidFill>
                        </a:rPr>
                        <a:t>/</a:t>
                      </a:r>
                      <a:r>
                        <a:rPr kumimoji="1" lang="ja-JP" altLang="en-US" b="1" dirty="0">
                          <a:solidFill>
                            <a:srgbClr val="FF0000"/>
                          </a:solidFill>
                        </a:rPr>
                        <a:t>または　</a:t>
                      </a:r>
                      <a:endParaRPr kumimoji="1" lang="en-US" altLang="ja-JP" b="1" dirty="0">
                        <a:solidFill>
                          <a:srgbClr val="FF0000"/>
                        </a:solidFill>
                      </a:endParaRPr>
                    </a:p>
                    <a:p>
                      <a:r>
                        <a:rPr kumimoji="1" lang="ja-JP" altLang="en-US" sz="2800" b="1" dirty="0">
                          <a:solidFill>
                            <a:srgbClr val="FF0000"/>
                          </a:solidFill>
                        </a:rPr>
                        <a:t>　　　　　　</a:t>
                      </a:r>
                      <a:r>
                        <a:rPr kumimoji="1" lang="en-US" altLang="ja-JP" sz="2800" b="1" dirty="0">
                          <a:solidFill>
                            <a:srgbClr val="FF0000"/>
                          </a:solidFill>
                        </a:rPr>
                        <a:t>85</a:t>
                      </a:r>
                      <a:r>
                        <a:rPr kumimoji="1" lang="ja-JP" altLang="en-US" sz="2800" b="1" dirty="0">
                          <a:solidFill>
                            <a:srgbClr val="FF0000"/>
                          </a:solidFill>
                        </a:rPr>
                        <a:t>以上</a:t>
                      </a:r>
                    </a:p>
                  </a:txBody>
                  <a:tcPr/>
                </a:tc>
                <a:extLst>
                  <a:ext uri="{0D108BD9-81ED-4DB2-BD59-A6C34878D82A}">
                    <a16:rowId xmlns:a16="http://schemas.microsoft.com/office/drawing/2014/main" val="3539059382"/>
                  </a:ext>
                </a:extLst>
              </a:tr>
              <a:tr h="989001">
                <a:tc>
                  <a:txBody>
                    <a:bodyPr/>
                    <a:lstStyle/>
                    <a:p>
                      <a:pPr algn="ctr"/>
                      <a:r>
                        <a:rPr kumimoji="1" lang="ja-JP" altLang="en-US" sz="2800" b="1" dirty="0"/>
                        <a:t>降圧目標</a:t>
                      </a:r>
                      <a:r>
                        <a:rPr kumimoji="1" lang="ja-JP" altLang="en-US" sz="2400" dirty="0"/>
                        <a:t>（</a:t>
                      </a:r>
                      <a:r>
                        <a:rPr kumimoji="1" lang="en-US" altLang="ja-JP" sz="2400" dirty="0"/>
                        <a:t>75</a:t>
                      </a:r>
                      <a:r>
                        <a:rPr kumimoji="1" lang="ja-JP" altLang="en-US" sz="2400" dirty="0"/>
                        <a:t>歳未満）</a:t>
                      </a:r>
                    </a:p>
                  </a:txBody>
                  <a:tcPr anchor="ctr"/>
                </a:tc>
                <a:tc>
                  <a:txBody>
                    <a:bodyPr/>
                    <a:lstStyle/>
                    <a:p>
                      <a:r>
                        <a:rPr kumimoji="1" lang="en-US" altLang="ja-JP" sz="3200" b="1" dirty="0"/>
                        <a:t>130</a:t>
                      </a:r>
                      <a:r>
                        <a:rPr kumimoji="1" lang="ja-JP" altLang="en-US" sz="3200" b="1" dirty="0"/>
                        <a:t>未満</a:t>
                      </a:r>
                      <a:r>
                        <a:rPr kumimoji="1" lang="en-US" altLang="ja-JP" sz="3200" b="1" dirty="0"/>
                        <a:t>/80</a:t>
                      </a:r>
                      <a:r>
                        <a:rPr kumimoji="1" lang="ja-JP" altLang="en-US" sz="3200" b="1" dirty="0"/>
                        <a:t>未満</a:t>
                      </a:r>
                    </a:p>
                  </a:txBody>
                  <a:tcPr anchor="ctr"/>
                </a:tc>
                <a:tc>
                  <a:txBody>
                    <a:bodyPr/>
                    <a:lstStyle/>
                    <a:p>
                      <a:r>
                        <a:rPr kumimoji="1" lang="en-US" altLang="ja-JP" sz="3200" b="1" dirty="0"/>
                        <a:t>125</a:t>
                      </a:r>
                      <a:r>
                        <a:rPr kumimoji="1" lang="ja-JP" altLang="en-US" sz="3200" b="1" dirty="0"/>
                        <a:t>未満</a:t>
                      </a:r>
                      <a:r>
                        <a:rPr kumimoji="1" lang="en-US" altLang="ja-JP" sz="3200" b="1" dirty="0"/>
                        <a:t>/75</a:t>
                      </a:r>
                      <a:r>
                        <a:rPr kumimoji="1" lang="ja-JP" altLang="en-US" sz="3200" b="1" dirty="0"/>
                        <a:t>未満</a:t>
                      </a:r>
                    </a:p>
                  </a:txBody>
                  <a:tcPr anchor="ctr"/>
                </a:tc>
                <a:extLst>
                  <a:ext uri="{0D108BD9-81ED-4DB2-BD59-A6C34878D82A}">
                    <a16:rowId xmlns:a16="http://schemas.microsoft.com/office/drawing/2014/main" val="4045028316"/>
                  </a:ext>
                </a:extLst>
              </a:tr>
              <a:tr h="989001">
                <a:tc>
                  <a:txBody>
                    <a:bodyPr/>
                    <a:lstStyle/>
                    <a:p>
                      <a:pPr algn="ctr"/>
                      <a:r>
                        <a:rPr kumimoji="1" lang="ja-JP" altLang="en-US" sz="2800" b="1" dirty="0"/>
                        <a:t>降圧目標</a:t>
                      </a:r>
                      <a:r>
                        <a:rPr kumimoji="1" lang="ja-JP" altLang="en-US" sz="2400" dirty="0"/>
                        <a:t>（</a:t>
                      </a:r>
                      <a:r>
                        <a:rPr kumimoji="1" lang="en-US" altLang="ja-JP" sz="2400" dirty="0"/>
                        <a:t>75</a:t>
                      </a:r>
                      <a:r>
                        <a:rPr kumimoji="1" lang="ja-JP" altLang="en-US" sz="2400" dirty="0"/>
                        <a:t>歳以上）</a:t>
                      </a:r>
                    </a:p>
                  </a:txBody>
                  <a:tcPr anchor="ctr"/>
                </a:tc>
                <a:tc>
                  <a:txBody>
                    <a:bodyPr/>
                    <a:lstStyle/>
                    <a:p>
                      <a:r>
                        <a:rPr kumimoji="1" lang="en-US" altLang="ja-JP" sz="3200" b="1" dirty="0"/>
                        <a:t>140</a:t>
                      </a:r>
                      <a:r>
                        <a:rPr kumimoji="1" lang="ja-JP" altLang="en-US" sz="3200" b="1" dirty="0"/>
                        <a:t>未満</a:t>
                      </a:r>
                      <a:r>
                        <a:rPr kumimoji="1" lang="en-US" altLang="ja-JP" sz="3200" b="1" dirty="0"/>
                        <a:t>/90</a:t>
                      </a:r>
                      <a:r>
                        <a:rPr kumimoji="1" lang="ja-JP" altLang="en-US" sz="3200" b="1" dirty="0"/>
                        <a:t>未満</a:t>
                      </a:r>
                    </a:p>
                  </a:txBody>
                  <a:tcPr anchor="ctr"/>
                </a:tc>
                <a:tc>
                  <a:txBody>
                    <a:bodyPr/>
                    <a:lstStyle/>
                    <a:p>
                      <a:r>
                        <a:rPr kumimoji="1" lang="en-US" altLang="ja-JP" sz="3200" b="1" dirty="0"/>
                        <a:t>135</a:t>
                      </a:r>
                      <a:r>
                        <a:rPr kumimoji="1" lang="ja-JP" altLang="en-US" sz="3200" b="1" dirty="0"/>
                        <a:t>未満</a:t>
                      </a:r>
                      <a:r>
                        <a:rPr kumimoji="1" lang="en-US" altLang="ja-JP" sz="3200" b="1" dirty="0"/>
                        <a:t>/85</a:t>
                      </a:r>
                      <a:r>
                        <a:rPr kumimoji="1" lang="ja-JP" altLang="en-US" sz="3200" b="1" dirty="0"/>
                        <a:t>未満</a:t>
                      </a:r>
                    </a:p>
                  </a:txBody>
                  <a:tcPr anchor="ctr"/>
                </a:tc>
                <a:extLst>
                  <a:ext uri="{0D108BD9-81ED-4DB2-BD59-A6C34878D82A}">
                    <a16:rowId xmlns:a16="http://schemas.microsoft.com/office/drawing/2014/main" val="3912159087"/>
                  </a:ext>
                </a:extLst>
              </a:tr>
            </a:tbl>
          </a:graphicData>
        </a:graphic>
      </p:graphicFrame>
      <p:pic>
        <p:nvPicPr>
          <p:cNvPr id="5" name="図 4">
            <a:extLst>
              <a:ext uri="{FF2B5EF4-FFF2-40B4-BE49-F238E27FC236}">
                <a16:creationId xmlns:a16="http://schemas.microsoft.com/office/drawing/2014/main" id="{ED43181E-C3A7-4168-AA7F-A08CC7319623}"/>
              </a:ext>
            </a:extLst>
          </p:cNvPr>
          <p:cNvPicPr>
            <a:picLocks noChangeAspect="1"/>
          </p:cNvPicPr>
          <p:nvPr/>
        </p:nvPicPr>
        <p:blipFill>
          <a:blip r:embed="rId2"/>
          <a:stretch>
            <a:fillRect/>
          </a:stretch>
        </p:blipFill>
        <p:spPr>
          <a:xfrm>
            <a:off x="9993255" y="6274967"/>
            <a:ext cx="2028825" cy="571500"/>
          </a:xfrm>
          <a:prstGeom prst="rect">
            <a:avLst/>
          </a:prstGeom>
        </p:spPr>
      </p:pic>
      <p:pic>
        <p:nvPicPr>
          <p:cNvPr id="6" name="Picture 5">
            <a:extLst>
              <a:ext uri="{FF2B5EF4-FFF2-40B4-BE49-F238E27FC236}">
                <a16:creationId xmlns:a16="http://schemas.microsoft.com/office/drawing/2014/main" id="{4ED15CEC-AB4A-4114-A4D6-CB0367471C2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10047" y="181946"/>
            <a:ext cx="1406223" cy="52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6">
            <a:extLst>
              <a:ext uri="{FF2B5EF4-FFF2-40B4-BE49-F238E27FC236}">
                <a16:creationId xmlns:a16="http://schemas.microsoft.com/office/drawing/2014/main" id="{6EA20C3A-640D-4B6A-B727-152A05E955FD}"/>
              </a:ext>
            </a:extLst>
          </p:cNvPr>
          <p:cNvPicPr>
            <a:picLocks noChangeAspect="1"/>
          </p:cNvPicPr>
          <p:nvPr/>
        </p:nvPicPr>
        <p:blipFill>
          <a:blip r:embed="rId4"/>
          <a:stretch>
            <a:fillRect/>
          </a:stretch>
        </p:blipFill>
        <p:spPr>
          <a:xfrm>
            <a:off x="66135" y="6138989"/>
            <a:ext cx="847639" cy="669089"/>
          </a:xfrm>
          <a:prstGeom prst="rect">
            <a:avLst/>
          </a:prstGeom>
          <a:ln>
            <a:solidFill>
              <a:srgbClr val="E3F3F9"/>
            </a:solidFill>
          </a:ln>
          <a:effectLst>
            <a:softEdge rad="63500"/>
          </a:effectLst>
        </p:spPr>
        <p:style>
          <a:lnRef idx="0">
            <a:scrgbClr r="0" g="0" b="0"/>
          </a:lnRef>
          <a:fillRef idx="1001">
            <a:schemeClr val="lt2"/>
          </a:fillRef>
          <a:effectRef idx="0">
            <a:scrgbClr r="0" g="0" b="0"/>
          </a:effectRef>
          <a:fontRef idx="major"/>
        </p:style>
      </p:pic>
    </p:spTree>
    <p:extLst>
      <p:ext uri="{BB962C8B-B14F-4D97-AF65-F5344CB8AC3E}">
        <p14:creationId xmlns:p14="http://schemas.microsoft.com/office/powerpoint/2010/main" val="273386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280356" y="780480"/>
            <a:ext cx="7867430" cy="2061324"/>
          </a:xfrm>
          <a:prstGeom prst="rect">
            <a:avLst/>
          </a:prstGeom>
          <a:noFill/>
        </p:spPr>
        <p:txBody>
          <a:bodyPr wrap="square" rtlCol="0">
            <a:noAutofit/>
          </a:bodyPr>
          <a:lstStyle/>
          <a:p>
            <a:pPr defTabSz="496888"/>
            <a:r>
              <a:rPr lang="en-US" altLang="ja-JP" sz="3600" b="1" dirty="0">
                <a:solidFill>
                  <a:srgbClr val="FF0000"/>
                </a:solidFill>
                <a:cs typeface="Arial"/>
              </a:rPr>
              <a:t>The projected effect of risk factor reduction on Alzheimer's disease prevalence</a:t>
            </a:r>
            <a:endParaRPr lang="ja-JP" altLang="en-US" sz="3600" b="1" dirty="0">
              <a:solidFill>
                <a:srgbClr val="FF0000"/>
              </a:solidFill>
              <a:cs typeface="Arial"/>
            </a:endParaRPr>
          </a:p>
        </p:txBody>
      </p:sp>
      <p:sp>
        <p:nvSpPr>
          <p:cNvPr id="4" name="テキスト ボックス 3"/>
          <p:cNvSpPr txBox="1"/>
          <p:nvPr/>
        </p:nvSpPr>
        <p:spPr>
          <a:xfrm>
            <a:off x="2280356" y="2801571"/>
            <a:ext cx="6797899" cy="1475044"/>
          </a:xfrm>
          <a:prstGeom prst="rect">
            <a:avLst/>
          </a:prstGeom>
          <a:noFill/>
        </p:spPr>
        <p:txBody>
          <a:bodyPr wrap="square" rtlCol="0">
            <a:noAutofit/>
          </a:bodyPr>
          <a:lstStyle/>
          <a:p>
            <a:pPr defTabSz="496888">
              <a:lnSpc>
                <a:spcPct val="120000"/>
              </a:lnSpc>
            </a:pPr>
            <a:r>
              <a:rPr lang="ja-JP" altLang="en-US" sz="3600" b="1" dirty="0">
                <a:cs typeface="Arial"/>
              </a:rPr>
              <a:t>中年期での高血圧の存在は</a:t>
            </a:r>
            <a:endParaRPr lang="en-US" altLang="ja-JP" sz="3600" b="1" dirty="0">
              <a:cs typeface="Arial"/>
            </a:endParaRPr>
          </a:p>
          <a:p>
            <a:pPr defTabSz="496888">
              <a:lnSpc>
                <a:spcPct val="120000"/>
              </a:lnSpc>
            </a:pPr>
            <a:r>
              <a:rPr lang="ja-JP" altLang="en-US" sz="3600" b="1" dirty="0">
                <a:cs typeface="Arial"/>
              </a:rPr>
              <a:t>認知症リスクを</a:t>
            </a:r>
            <a:r>
              <a:rPr lang="en-US" altLang="ja-JP" sz="3600" b="1" dirty="0">
                <a:cs typeface="Arial"/>
              </a:rPr>
              <a:t>61</a:t>
            </a:r>
            <a:r>
              <a:rPr lang="ja-JP" altLang="en-US" sz="3600" b="1" dirty="0">
                <a:cs typeface="Arial"/>
              </a:rPr>
              <a:t>％増加させる</a:t>
            </a:r>
          </a:p>
        </p:txBody>
      </p:sp>
      <p:sp>
        <p:nvSpPr>
          <p:cNvPr id="5" name="正方形/長方形 46"/>
          <p:cNvSpPr>
            <a:spLocks noChangeArrowheads="1"/>
          </p:cNvSpPr>
          <p:nvPr/>
        </p:nvSpPr>
        <p:spPr bwMode="auto">
          <a:xfrm>
            <a:off x="4169738" y="4718401"/>
            <a:ext cx="5871013" cy="45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54" tIns="41477" rIns="82954" bIns="41477">
            <a:spAutoFit/>
          </a:bodyPr>
          <a:lstStyle/>
          <a:p>
            <a:pPr defTabSz="457200"/>
            <a:r>
              <a:rPr lang="en-US" altLang="ja-JP" sz="2400" dirty="0">
                <a:solidFill>
                  <a:srgbClr val="FF0000"/>
                </a:solidFill>
                <a:cs typeface="メイリオ" pitchFamily="50" charset="-128"/>
              </a:rPr>
              <a:t>Barnes D </a:t>
            </a:r>
            <a:r>
              <a:rPr lang="en-US" altLang="ja-JP" sz="2400" i="1" dirty="0">
                <a:solidFill>
                  <a:srgbClr val="FF0000"/>
                </a:solidFill>
                <a:cs typeface="メイリオ" pitchFamily="50" charset="-128"/>
              </a:rPr>
              <a:t>et al.</a:t>
            </a:r>
            <a:r>
              <a:rPr lang="en-US" altLang="ja-JP" sz="2400" dirty="0">
                <a:solidFill>
                  <a:srgbClr val="FF0000"/>
                </a:solidFill>
                <a:cs typeface="メイリオ" pitchFamily="50" charset="-128"/>
              </a:rPr>
              <a:t>,</a:t>
            </a:r>
            <a:r>
              <a:rPr lang="en-US" altLang="ja-JP" sz="2400" i="1" dirty="0">
                <a:solidFill>
                  <a:srgbClr val="FF0000"/>
                </a:solidFill>
                <a:cs typeface="メイリオ" pitchFamily="50" charset="-128"/>
              </a:rPr>
              <a:t> Lancet </a:t>
            </a:r>
            <a:r>
              <a:rPr lang="en-US" altLang="ja-JP" sz="2400" dirty="0">
                <a:solidFill>
                  <a:srgbClr val="FF0000"/>
                </a:solidFill>
                <a:cs typeface="メイリオ" pitchFamily="50" charset="-128"/>
              </a:rPr>
              <a:t>2011;10:819-828</a:t>
            </a:r>
            <a:endParaRPr lang="ja-JP" altLang="en-US" sz="2400" dirty="0">
              <a:solidFill>
                <a:srgbClr val="FF0000"/>
              </a:solidFill>
              <a:cs typeface="メイリオ" pitchFamily="50" charset="-128"/>
            </a:endParaRPr>
          </a:p>
        </p:txBody>
      </p:sp>
      <p:pic>
        <p:nvPicPr>
          <p:cNvPr id="6" name="図 5">
            <a:extLst>
              <a:ext uri="{FF2B5EF4-FFF2-40B4-BE49-F238E27FC236}">
                <a16:creationId xmlns:a16="http://schemas.microsoft.com/office/drawing/2014/main" id="{A8FDCEE7-EAF9-4CCF-BDE1-DAADDBC5FBF4}"/>
              </a:ext>
            </a:extLst>
          </p:cNvPr>
          <p:cNvPicPr>
            <a:picLocks noChangeAspect="1"/>
          </p:cNvPicPr>
          <p:nvPr/>
        </p:nvPicPr>
        <p:blipFill>
          <a:blip r:embed="rId2"/>
          <a:stretch>
            <a:fillRect/>
          </a:stretch>
        </p:blipFill>
        <p:spPr>
          <a:xfrm>
            <a:off x="10026811" y="6082393"/>
            <a:ext cx="2028825" cy="571500"/>
          </a:xfrm>
          <a:prstGeom prst="rect">
            <a:avLst/>
          </a:prstGeom>
        </p:spPr>
      </p:pic>
      <p:pic>
        <p:nvPicPr>
          <p:cNvPr id="7" name="Picture 5">
            <a:extLst>
              <a:ext uri="{FF2B5EF4-FFF2-40B4-BE49-F238E27FC236}">
                <a16:creationId xmlns:a16="http://schemas.microsoft.com/office/drawing/2014/main" id="{B4E99F0C-BD23-4447-ACDC-833FD521B2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10047" y="181946"/>
            <a:ext cx="1406223" cy="52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7">
            <a:extLst>
              <a:ext uri="{FF2B5EF4-FFF2-40B4-BE49-F238E27FC236}">
                <a16:creationId xmlns:a16="http://schemas.microsoft.com/office/drawing/2014/main" id="{D839DF02-82F0-4029-9DF1-15191B5BE818}"/>
              </a:ext>
            </a:extLst>
          </p:cNvPr>
          <p:cNvPicPr>
            <a:picLocks noChangeAspect="1"/>
          </p:cNvPicPr>
          <p:nvPr/>
        </p:nvPicPr>
        <p:blipFill>
          <a:blip r:embed="rId4"/>
          <a:stretch>
            <a:fillRect/>
          </a:stretch>
        </p:blipFill>
        <p:spPr>
          <a:xfrm>
            <a:off x="66135" y="5827265"/>
            <a:ext cx="1242548" cy="980813"/>
          </a:xfrm>
          <a:prstGeom prst="rect">
            <a:avLst/>
          </a:prstGeom>
          <a:ln>
            <a:solidFill>
              <a:srgbClr val="E3F3F9"/>
            </a:solidFill>
          </a:ln>
          <a:effectLst>
            <a:softEdge rad="63500"/>
          </a:effectLst>
        </p:spPr>
        <p:style>
          <a:lnRef idx="0">
            <a:scrgbClr r="0" g="0" b="0"/>
          </a:lnRef>
          <a:fillRef idx="1001">
            <a:schemeClr val="lt2"/>
          </a:fillRef>
          <a:effectRef idx="0">
            <a:scrgbClr r="0" g="0" b="0"/>
          </a:effectRef>
          <a:fontRef idx="major"/>
        </p:style>
      </p:pic>
    </p:spTree>
    <p:extLst>
      <p:ext uri="{BB962C8B-B14F-4D97-AF65-F5344CB8AC3E}">
        <p14:creationId xmlns:p14="http://schemas.microsoft.com/office/powerpoint/2010/main" val="33005438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a:xfrm>
            <a:off x="913774" y="48170"/>
            <a:ext cx="10364451" cy="1596177"/>
          </a:xfrm>
        </p:spPr>
        <p:txBody>
          <a:bodyPr/>
          <a:lstStyle/>
          <a:p>
            <a:pPr eaLnBrk="1" hangingPunct="1">
              <a:defRPr/>
            </a:pPr>
            <a:r>
              <a:rPr lang="ja-JP" altLang="en-US" dirty="0"/>
              <a:t>生活習慣修正による降圧の程度</a:t>
            </a:r>
          </a:p>
        </p:txBody>
      </p:sp>
      <p:sp>
        <p:nvSpPr>
          <p:cNvPr id="50179" name="Rectangle 69"/>
          <p:cNvSpPr>
            <a:spLocks noChangeArrowheads="1"/>
          </p:cNvSpPr>
          <p:nvPr/>
        </p:nvSpPr>
        <p:spPr bwMode="auto">
          <a:xfrm>
            <a:off x="6397625" y="5614989"/>
            <a:ext cx="1016000" cy="24447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kumimoji="1" lang="ja-JP" altLang="en-US" sz="1600" dirty="0">
                <a:solidFill>
                  <a:srgbClr val="000000"/>
                </a:solidFill>
                <a:latin typeface="ＭＳ Ｐゴシック" pitchFamily="50" charset="-128"/>
                <a:ea typeface="ＭＳ Ｐゴシック" pitchFamily="50" charset="-128"/>
              </a:rPr>
              <a:t>血圧減少度</a:t>
            </a:r>
            <a:endParaRPr kumimoji="1" lang="ja-JP" altLang="en-US" sz="1600" dirty="0">
              <a:solidFill>
                <a:prstClr val="black"/>
              </a:solidFill>
              <a:latin typeface="ＭＳ Ｐゴシック" pitchFamily="50" charset="-128"/>
              <a:ea typeface="ＭＳ Ｐゴシック" pitchFamily="50" charset="-128"/>
            </a:endParaRPr>
          </a:p>
        </p:txBody>
      </p:sp>
      <p:sp>
        <p:nvSpPr>
          <p:cNvPr id="50180" name="Rectangle 134"/>
          <p:cNvSpPr>
            <a:spLocks noChangeArrowheads="1"/>
          </p:cNvSpPr>
          <p:nvPr/>
        </p:nvSpPr>
        <p:spPr bwMode="auto">
          <a:xfrm>
            <a:off x="4151314" y="1335088"/>
            <a:ext cx="5883275" cy="4000500"/>
          </a:xfrm>
          <a:prstGeom prst="rect">
            <a:avLst/>
          </a:prstGeom>
          <a:solidFill>
            <a:srgbClr val="FFFFCC"/>
          </a:solidFill>
          <a:ln w="9525">
            <a:noFill/>
            <a:miter lim="800000"/>
            <a:headEnd/>
            <a:tailEnd/>
          </a:ln>
        </p:spPr>
        <p:txBody>
          <a:bodyPr wrap="none" anchor="ctr"/>
          <a:lstStyle/>
          <a:p>
            <a:pPr fontAlgn="base">
              <a:spcBef>
                <a:spcPct val="0"/>
              </a:spcBef>
              <a:spcAft>
                <a:spcPct val="0"/>
              </a:spcAft>
            </a:pPr>
            <a:endParaRPr kumimoji="1" lang="ja-JP" altLang="en-US" sz="1400" dirty="0">
              <a:solidFill>
                <a:prstClr val="black"/>
              </a:solidFill>
              <a:latin typeface="Arial" charset="0"/>
              <a:ea typeface="ＭＳ Ｐゴシック" charset="-128"/>
            </a:endParaRPr>
          </a:p>
        </p:txBody>
      </p:sp>
      <p:sp>
        <p:nvSpPr>
          <p:cNvPr id="50181" name="Line 11"/>
          <p:cNvSpPr>
            <a:spLocks noChangeShapeType="1"/>
          </p:cNvSpPr>
          <p:nvPr/>
        </p:nvSpPr>
        <p:spPr bwMode="auto">
          <a:xfrm rot="-5400000">
            <a:off x="3527425" y="3330575"/>
            <a:ext cx="4000500" cy="0"/>
          </a:xfrm>
          <a:prstGeom prst="line">
            <a:avLst/>
          </a:prstGeom>
          <a:noFill/>
          <a:ln w="12700" cap="rnd">
            <a:solidFill>
              <a:schemeClr val="folHlink"/>
            </a:solidFill>
            <a:prstDash val="sysDot"/>
            <a:round/>
            <a:headEnd/>
            <a:tailEnd/>
          </a:ln>
        </p:spPr>
        <p:txBody>
          <a:bodyPr/>
          <a:lstStyle/>
          <a:p>
            <a:pPr fontAlgn="base">
              <a:spcBef>
                <a:spcPct val="0"/>
              </a:spcBef>
              <a:spcAft>
                <a:spcPct val="0"/>
              </a:spcAft>
            </a:pPr>
            <a:endParaRPr kumimoji="1" lang="ja-JP" altLang="en-US" sz="1400" dirty="0">
              <a:solidFill>
                <a:prstClr val="black"/>
              </a:solidFill>
              <a:latin typeface="Arial" charset="0"/>
              <a:ea typeface="ＭＳ Ｐゴシック" charset="-128"/>
            </a:endParaRPr>
          </a:p>
        </p:txBody>
      </p:sp>
      <p:sp>
        <p:nvSpPr>
          <p:cNvPr id="50182" name="Rectangle 13"/>
          <p:cNvSpPr>
            <a:spLocks noChangeArrowheads="1"/>
          </p:cNvSpPr>
          <p:nvPr/>
        </p:nvSpPr>
        <p:spPr bwMode="auto">
          <a:xfrm>
            <a:off x="1766834" y="1495425"/>
            <a:ext cx="2303516" cy="446276"/>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kumimoji="1" lang="ja-JP" altLang="en-US" sz="1600" dirty="0">
                <a:solidFill>
                  <a:srgbClr val="000000"/>
                </a:solidFill>
                <a:latin typeface="ＭＳ Ｐゴシック" pitchFamily="50" charset="-128"/>
                <a:ea typeface="ＭＳ Ｐゴシック" pitchFamily="50" charset="-128"/>
              </a:rPr>
              <a:t>減塩</a:t>
            </a:r>
            <a:r>
              <a:rPr kumimoji="1" lang="ja-JP" altLang="en-US" sz="1600" baseline="30000" dirty="0">
                <a:solidFill>
                  <a:srgbClr val="000000"/>
                </a:solidFill>
                <a:latin typeface="ＭＳ Ｐゴシック" pitchFamily="50" charset="-128"/>
                <a:ea typeface="ＭＳ Ｐゴシック" pitchFamily="50" charset="-128"/>
              </a:rPr>
              <a:t>＊</a:t>
            </a:r>
            <a:r>
              <a:rPr kumimoji="1" lang="en-US" altLang="ja-JP" sz="1600" baseline="30000" dirty="0">
                <a:solidFill>
                  <a:srgbClr val="000000"/>
                </a:solidFill>
                <a:latin typeface="ＭＳ Ｐゴシック" pitchFamily="50" charset="-128"/>
                <a:ea typeface="ＭＳ Ｐゴシック" pitchFamily="50" charset="-128"/>
              </a:rPr>
              <a:t>1</a:t>
            </a:r>
            <a:endParaRPr kumimoji="1" lang="en-US" altLang="en-US" sz="1600" baseline="30000" dirty="0">
              <a:solidFill>
                <a:srgbClr val="000000"/>
              </a:solidFill>
              <a:latin typeface="ＭＳ Ｐゴシック" pitchFamily="50" charset="-128"/>
              <a:ea typeface="ＭＳ Ｐゴシック" pitchFamily="50" charset="-128"/>
            </a:endParaRPr>
          </a:p>
          <a:p>
            <a:pPr algn="r" fontAlgn="base">
              <a:spcBef>
                <a:spcPct val="0"/>
              </a:spcBef>
              <a:spcAft>
                <a:spcPct val="0"/>
              </a:spcAft>
            </a:pPr>
            <a:r>
              <a:rPr kumimoji="1" lang="ja-JP" altLang="en-US" sz="1300" dirty="0">
                <a:solidFill>
                  <a:srgbClr val="000000"/>
                </a:solidFill>
                <a:latin typeface="ＭＳ Ｐゴシック" pitchFamily="50" charset="-128"/>
                <a:ea typeface="ＭＳ Ｐゴシック" pitchFamily="50" charset="-128"/>
              </a:rPr>
              <a:t>（平均食塩摂取減少量</a:t>
            </a:r>
            <a:r>
              <a:rPr kumimoji="1" lang="en-US" altLang="ja-JP" sz="1300" dirty="0">
                <a:solidFill>
                  <a:srgbClr val="000000"/>
                </a:solidFill>
                <a:latin typeface="ＭＳ Ｐゴシック" pitchFamily="50" charset="-128"/>
                <a:ea typeface="ＭＳ Ｐゴシック" pitchFamily="50" charset="-128"/>
              </a:rPr>
              <a:t>=4.6g/</a:t>
            </a:r>
            <a:r>
              <a:rPr kumimoji="1" lang="ja-JP" altLang="en-US" sz="1300" dirty="0">
                <a:solidFill>
                  <a:srgbClr val="000000"/>
                </a:solidFill>
                <a:latin typeface="ＭＳ Ｐゴシック" pitchFamily="50" charset="-128"/>
                <a:ea typeface="ＭＳ Ｐゴシック" pitchFamily="50" charset="-128"/>
              </a:rPr>
              <a:t>日）</a:t>
            </a:r>
            <a:endParaRPr kumimoji="1" lang="ja-JP" altLang="en-US" sz="1300" dirty="0">
              <a:solidFill>
                <a:prstClr val="black"/>
              </a:solidFill>
              <a:latin typeface="ＭＳ Ｐゴシック" pitchFamily="50" charset="-128"/>
              <a:ea typeface="ＭＳ Ｐゴシック" pitchFamily="50" charset="-128"/>
            </a:endParaRPr>
          </a:p>
        </p:txBody>
      </p:sp>
      <p:sp>
        <p:nvSpPr>
          <p:cNvPr id="50183" name="Line 14"/>
          <p:cNvSpPr>
            <a:spLocks noChangeShapeType="1"/>
          </p:cNvSpPr>
          <p:nvPr/>
        </p:nvSpPr>
        <p:spPr bwMode="auto">
          <a:xfrm>
            <a:off x="4086225" y="1339850"/>
            <a:ext cx="71438" cy="0"/>
          </a:xfrm>
          <a:prstGeom prst="line">
            <a:avLst/>
          </a:prstGeom>
          <a:noFill/>
          <a:ln w="19050">
            <a:solidFill>
              <a:schemeClr val="tx1"/>
            </a:solidFill>
            <a:round/>
            <a:headEnd/>
            <a:tailEnd/>
          </a:ln>
        </p:spPr>
        <p:txBody>
          <a:bodyPr/>
          <a:lstStyle/>
          <a:p>
            <a:pPr fontAlgn="base">
              <a:spcBef>
                <a:spcPct val="0"/>
              </a:spcBef>
              <a:spcAft>
                <a:spcPct val="0"/>
              </a:spcAft>
            </a:pPr>
            <a:endParaRPr kumimoji="1" lang="ja-JP" altLang="en-US" sz="1400" dirty="0">
              <a:solidFill>
                <a:prstClr val="black"/>
              </a:solidFill>
              <a:latin typeface="Arial" charset="0"/>
              <a:ea typeface="ＭＳ Ｐゴシック" charset="-128"/>
            </a:endParaRPr>
          </a:p>
        </p:txBody>
      </p:sp>
      <p:sp>
        <p:nvSpPr>
          <p:cNvPr id="50184" name="Line 17"/>
          <p:cNvSpPr>
            <a:spLocks noChangeShapeType="1"/>
          </p:cNvSpPr>
          <p:nvPr/>
        </p:nvSpPr>
        <p:spPr bwMode="auto">
          <a:xfrm>
            <a:off x="4086225" y="2935288"/>
            <a:ext cx="71438" cy="0"/>
          </a:xfrm>
          <a:prstGeom prst="line">
            <a:avLst/>
          </a:prstGeom>
          <a:noFill/>
          <a:ln w="19050">
            <a:solidFill>
              <a:schemeClr val="tx1"/>
            </a:solidFill>
            <a:round/>
            <a:headEnd/>
            <a:tailEnd/>
          </a:ln>
        </p:spPr>
        <p:txBody>
          <a:bodyPr/>
          <a:lstStyle/>
          <a:p>
            <a:pPr fontAlgn="base">
              <a:spcBef>
                <a:spcPct val="0"/>
              </a:spcBef>
              <a:spcAft>
                <a:spcPct val="0"/>
              </a:spcAft>
            </a:pPr>
            <a:endParaRPr kumimoji="1" lang="ja-JP" altLang="en-US" sz="1400" dirty="0">
              <a:solidFill>
                <a:prstClr val="black"/>
              </a:solidFill>
              <a:latin typeface="Arial" charset="0"/>
              <a:ea typeface="ＭＳ Ｐゴシック" charset="-128"/>
            </a:endParaRPr>
          </a:p>
        </p:txBody>
      </p:sp>
      <p:sp>
        <p:nvSpPr>
          <p:cNvPr id="50185" name="Line 19"/>
          <p:cNvSpPr>
            <a:spLocks noChangeShapeType="1"/>
          </p:cNvSpPr>
          <p:nvPr/>
        </p:nvSpPr>
        <p:spPr bwMode="auto">
          <a:xfrm rot="-5400000">
            <a:off x="9605170" y="5361782"/>
            <a:ext cx="77787" cy="0"/>
          </a:xfrm>
          <a:prstGeom prst="line">
            <a:avLst/>
          </a:prstGeom>
          <a:noFill/>
          <a:ln w="19050">
            <a:solidFill>
              <a:schemeClr val="tx1"/>
            </a:solidFill>
            <a:round/>
            <a:headEnd/>
            <a:tailEnd/>
          </a:ln>
        </p:spPr>
        <p:txBody>
          <a:bodyPr/>
          <a:lstStyle/>
          <a:p>
            <a:pPr fontAlgn="base">
              <a:spcBef>
                <a:spcPct val="0"/>
              </a:spcBef>
              <a:spcAft>
                <a:spcPct val="0"/>
              </a:spcAft>
            </a:pPr>
            <a:endParaRPr kumimoji="1" lang="ja-JP" altLang="en-US" sz="1400" dirty="0">
              <a:solidFill>
                <a:prstClr val="black"/>
              </a:solidFill>
              <a:latin typeface="Arial" charset="0"/>
              <a:ea typeface="ＭＳ Ｐゴシック" charset="-128"/>
            </a:endParaRPr>
          </a:p>
        </p:txBody>
      </p:sp>
      <p:sp>
        <p:nvSpPr>
          <p:cNvPr id="50186" name="Line 21"/>
          <p:cNvSpPr>
            <a:spLocks noChangeShapeType="1"/>
          </p:cNvSpPr>
          <p:nvPr/>
        </p:nvSpPr>
        <p:spPr bwMode="auto">
          <a:xfrm>
            <a:off x="4086225" y="2138363"/>
            <a:ext cx="71438" cy="0"/>
          </a:xfrm>
          <a:prstGeom prst="line">
            <a:avLst/>
          </a:prstGeom>
          <a:noFill/>
          <a:ln w="19050">
            <a:solidFill>
              <a:schemeClr val="tx1"/>
            </a:solidFill>
            <a:round/>
            <a:headEnd/>
            <a:tailEnd/>
          </a:ln>
        </p:spPr>
        <p:txBody>
          <a:bodyPr/>
          <a:lstStyle/>
          <a:p>
            <a:pPr fontAlgn="base">
              <a:spcBef>
                <a:spcPct val="0"/>
              </a:spcBef>
              <a:spcAft>
                <a:spcPct val="0"/>
              </a:spcAft>
            </a:pPr>
            <a:endParaRPr kumimoji="1" lang="ja-JP" altLang="en-US" sz="1400" dirty="0">
              <a:solidFill>
                <a:prstClr val="black"/>
              </a:solidFill>
              <a:latin typeface="Arial" charset="0"/>
              <a:ea typeface="ＭＳ Ｐゴシック" charset="-128"/>
            </a:endParaRPr>
          </a:p>
        </p:txBody>
      </p:sp>
      <p:sp>
        <p:nvSpPr>
          <p:cNvPr id="50187" name="Line 23"/>
          <p:cNvSpPr>
            <a:spLocks noChangeShapeType="1"/>
          </p:cNvSpPr>
          <p:nvPr/>
        </p:nvSpPr>
        <p:spPr bwMode="auto">
          <a:xfrm>
            <a:off x="4086225" y="3733800"/>
            <a:ext cx="71438" cy="0"/>
          </a:xfrm>
          <a:prstGeom prst="line">
            <a:avLst/>
          </a:prstGeom>
          <a:noFill/>
          <a:ln w="19050">
            <a:solidFill>
              <a:schemeClr val="tx1"/>
            </a:solidFill>
            <a:round/>
            <a:headEnd/>
            <a:tailEnd/>
          </a:ln>
        </p:spPr>
        <p:txBody>
          <a:bodyPr/>
          <a:lstStyle/>
          <a:p>
            <a:pPr fontAlgn="base">
              <a:spcBef>
                <a:spcPct val="0"/>
              </a:spcBef>
              <a:spcAft>
                <a:spcPct val="0"/>
              </a:spcAft>
            </a:pPr>
            <a:endParaRPr kumimoji="1" lang="ja-JP" altLang="en-US" sz="1400" dirty="0">
              <a:solidFill>
                <a:prstClr val="black"/>
              </a:solidFill>
              <a:latin typeface="Arial" charset="0"/>
              <a:ea typeface="ＭＳ Ｐゴシック" charset="-128"/>
            </a:endParaRPr>
          </a:p>
        </p:txBody>
      </p:sp>
      <p:sp>
        <p:nvSpPr>
          <p:cNvPr id="50188" name="Rectangle 24"/>
          <p:cNvSpPr>
            <a:spLocks noChangeArrowheads="1"/>
          </p:cNvSpPr>
          <p:nvPr/>
        </p:nvSpPr>
        <p:spPr bwMode="auto">
          <a:xfrm>
            <a:off x="7523313" y="5646738"/>
            <a:ext cx="641201" cy="215444"/>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kumimoji="1" lang="ja-JP" altLang="en-US" sz="1400" dirty="0">
                <a:solidFill>
                  <a:srgbClr val="000000"/>
                </a:solidFill>
                <a:latin typeface="ＭＳ Ｐゴシック" pitchFamily="50" charset="-128"/>
                <a:ea typeface="ＭＳ Ｐゴシック" pitchFamily="50" charset="-128"/>
              </a:rPr>
              <a:t>（</a:t>
            </a:r>
            <a:r>
              <a:rPr kumimoji="1" lang="en-US" altLang="ja-JP" sz="1400" dirty="0">
                <a:solidFill>
                  <a:srgbClr val="000000"/>
                </a:solidFill>
                <a:latin typeface="ＭＳ Ｐゴシック" pitchFamily="50" charset="-128"/>
                <a:ea typeface="ＭＳ Ｐゴシック" pitchFamily="50" charset="-128"/>
              </a:rPr>
              <a:t>mmHg</a:t>
            </a:r>
            <a:r>
              <a:rPr kumimoji="1" lang="ja-JP" altLang="en-US" sz="1400" dirty="0">
                <a:solidFill>
                  <a:srgbClr val="000000"/>
                </a:solidFill>
                <a:latin typeface="ＭＳ Ｐゴシック" pitchFamily="50" charset="-128"/>
                <a:ea typeface="ＭＳ Ｐゴシック" pitchFamily="50" charset="-128"/>
              </a:rPr>
              <a:t>）</a:t>
            </a:r>
            <a:endParaRPr kumimoji="1" lang="ja-JP" altLang="en-US" sz="1400" dirty="0">
              <a:solidFill>
                <a:prstClr val="black"/>
              </a:solidFill>
              <a:latin typeface="ＭＳ Ｐゴシック" pitchFamily="50" charset="-128"/>
              <a:ea typeface="ＭＳ Ｐゴシック" pitchFamily="50" charset="-128"/>
            </a:endParaRPr>
          </a:p>
        </p:txBody>
      </p:sp>
      <p:sp>
        <p:nvSpPr>
          <p:cNvPr id="50189" name="Line 27"/>
          <p:cNvSpPr>
            <a:spLocks noChangeShapeType="1"/>
          </p:cNvSpPr>
          <p:nvPr/>
        </p:nvSpPr>
        <p:spPr bwMode="auto">
          <a:xfrm rot="-5400000">
            <a:off x="8231982" y="5361782"/>
            <a:ext cx="77787" cy="0"/>
          </a:xfrm>
          <a:prstGeom prst="line">
            <a:avLst/>
          </a:prstGeom>
          <a:noFill/>
          <a:ln w="19050">
            <a:solidFill>
              <a:schemeClr val="tx1"/>
            </a:solidFill>
            <a:round/>
            <a:headEnd/>
            <a:tailEnd/>
          </a:ln>
        </p:spPr>
        <p:txBody>
          <a:bodyPr/>
          <a:lstStyle/>
          <a:p>
            <a:pPr fontAlgn="base">
              <a:spcBef>
                <a:spcPct val="0"/>
              </a:spcBef>
              <a:spcAft>
                <a:spcPct val="0"/>
              </a:spcAft>
            </a:pPr>
            <a:endParaRPr kumimoji="1" lang="ja-JP" altLang="en-US" sz="1400" dirty="0">
              <a:solidFill>
                <a:prstClr val="black"/>
              </a:solidFill>
              <a:latin typeface="Arial" charset="0"/>
              <a:ea typeface="ＭＳ Ｐゴシック" charset="-128"/>
            </a:endParaRPr>
          </a:p>
        </p:txBody>
      </p:sp>
      <p:sp>
        <p:nvSpPr>
          <p:cNvPr id="50190" name="Line 28"/>
          <p:cNvSpPr>
            <a:spLocks noChangeShapeType="1"/>
          </p:cNvSpPr>
          <p:nvPr/>
        </p:nvSpPr>
        <p:spPr bwMode="auto">
          <a:xfrm rot="-5400000">
            <a:off x="6860382" y="5361782"/>
            <a:ext cx="77787" cy="0"/>
          </a:xfrm>
          <a:prstGeom prst="line">
            <a:avLst/>
          </a:prstGeom>
          <a:noFill/>
          <a:ln w="19050">
            <a:solidFill>
              <a:schemeClr val="tx1"/>
            </a:solidFill>
            <a:round/>
            <a:headEnd/>
            <a:tailEnd/>
          </a:ln>
        </p:spPr>
        <p:txBody>
          <a:bodyPr/>
          <a:lstStyle/>
          <a:p>
            <a:pPr fontAlgn="base">
              <a:spcBef>
                <a:spcPct val="0"/>
              </a:spcBef>
              <a:spcAft>
                <a:spcPct val="0"/>
              </a:spcAft>
            </a:pPr>
            <a:endParaRPr kumimoji="1" lang="ja-JP" altLang="en-US" sz="1400" dirty="0">
              <a:solidFill>
                <a:prstClr val="black"/>
              </a:solidFill>
              <a:latin typeface="Arial" charset="0"/>
              <a:ea typeface="ＭＳ Ｐゴシック" charset="-128"/>
            </a:endParaRPr>
          </a:p>
        </p:txBody>
      </p:sp>
      <p:sp>
        <p:nvSpPr>
          <p:cNvPr id="50191" name="Line 29"/>
          <p:cNvSpPr>
            <a:spLocks noChangeShapeType="1"/>
          </p:cNvSpPr>
          <p:nvPr/>
        </p:nvSpPr>
        <p:spPr bwMode="auto">
          <a:xfrm rot="-5400000">
            <a:off x="5488782" y="5361782"/>
            <a:ext cx="77787" cy="0"/>
          </a:xfrm>
          <a:prstGeom prst="line">
            <a:avLst/>
          </a:prstGeom>
          <a:noFill/>
          <a:ln w="19050">
            <a:solidFill>
              <a:schemeClr val="tx1"/>
            </a:solidFill>
            <a:round/>
            <a:headEnd/>
            <a:tailEnd/>
          </a:ln>
        </p:spPr>
        <p:txBody>
          <a:bodyPr/>
          <a:lstStyle/>
          <a:p>
            <a:pPr fontAlgn="base">
              <a:spcBef>
                <a:spcPct val="0"/>
              </a:spcBef>
              <a:spcAft>
                <a:spcPct val="0"/>
              </a:spcAft>
            </a:pPr>
            <a:endParaRPr kumimoji="1" lang="ja-JP" altLang="en-US" sz="1400" dirty="0">
              <a:solidFill>
                <a:prstClr val="black"/>
              </a:solidFill>
              <a:latin typeface="Arial" charset="0"/>
              <a:ea typeface="ＭＳ Ｐゴシック" charset="-128"/>
            </a:endParaRPr>
          </a:p>
        </p:txBody>
      </p:sp>
      <p:sp>
        <p:nvSpPr>
          <p:cNvPr id="50192" name="Line 36"/>
          <p:cNvSpPr>
            <a:spLocks noChangeShapeType="1"/>
          </p:cNvSpPr>
          <p:nvPr/>
        </p:nvSpPr>
        <p:spPr bwMode="auto">
          <a:xfrm>
            <a:off x="4087813" y="5327650"/>
            <a:ext cx="5956300" cy="0"/>
          </a:xfrm>
          <a:prstGeom prst="line">
            <a:avLst/>
          </a:prstGeom>
          <a:noFill/>
          <a:ln w="19050">
            <a:solidFill>
              <a:schemeClr val="tx1"/>
            </a:solidFill>
            <a:round/>
            <a:headEnd/>
            <a:tailEnd/>
          </a:ln>
        </p:spPr>
        <p:txBody>
          <a:bodyPr/>
          <a:lstStyle/>
          <a:p>
            <a:pPr fontAlgn="base">
              <a:spcBef>
                <a:spcPct val="0"/>
              </a:spcBef>
              <a:spcAft>
                <a:spcPct val="0"/>
              </a:spcAft>
            </a:pPr>
            <a:endParaRPr kumimoji="1" lang="ja-JP" altLang="en-US" sz="1400" dirty="0">
              <a:solidFill>
                <a:prstClr val="black"/>
              </a:solidFill>
              <a:latin typeface="Arial" charset="0"/>
              <a:ea typeface="ＭＳ Ｐゴシック" charset="-128"/>
            </a:endParaRPr>
          </a:p>
        </p:txBody>
      </p:sp>
      <p:sp>
        <p:nvSpPr>
          <p:cNvPr id="50193" name="Line 59"/>
          <p:cNvSpPr>
            <a:spLocks noChangeShapeType="1"/>
          </p:cNvSpPr>
          <p:nvPr/>
        </p:nvSpPr>
        <p:spPr bwMode="auto">
          <a:xfrm>
            <a:off x="4086225" y="4529138"/>
            <a:ext cx="71438" cy="0"/>
          </a:xfrm>
          <a:prstGeom prst="line">
            <a:avLst/>
          </a:prstGeom>
          <a:noFill/>
          <a:ln w="19050">
            <a:solidFill>
              <a:schemeClr val="tx1"/>
            </a:solidFill>
            <a:round/>
            <a:headEnd/>
            <a:tailEnd/>
          </a:ln>
        </p:spPr>
        <p:txBody>
          <a:bodyPr/>
          <a:lstStyle/>
          <a:p>
            <a:pPr fontAlgn="base">
              <a:spcBef>
                <a:spcPct val="0"/>
              </a:spcBef>
              <a:spcAft>
                <a:spcPct val="0"/>
              </a:spcAft>
            </a:pPr>
            <a:endParaRPr kumimoji="1" lang="ja-JP" altLang="en-US" sz="1400" dirty="0">
              <a:solidFill>
                <a:prstClr val="black"/>
              </a:solidFill>
              <a:latin typeface="Arial" charset="0"/>
              <a:ea typeface="ＭＳ Ｐゴシック" charset="-128"/>
            </a:endParaRPr>
          </a:p>
        </p:txBody>
      </p:sp>
      <p:sp>
        <p:nvSpPr>
          <p:cNvPr id="50194" name="Rectangle 60"/>
          <p:cNvSpPr>
            <a:spLocks noChangeArrowheads="1"/>
          </p:cNvSpPr>
          <p:nvPr/>
        </p:nvSpPr>
        <p:spPr bwMode="auto">
          <a:xfrm>
            <a:off x="3142212" y="2403476"/>
            <a:ext cx="928138" cy="246221"/>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kumimoji="1" lang="en-US" altLang="ja-JP" sz="1600" dirty="0">
                <a:solidFill>
                  <a:srgbClr val="000000"/>
                </a:solidFill>
                <a:latin typeface="ＭＳ Ｐゴシック" pitchFamily="50" charset="-128"/>
                <a:ea typeface="ＭＳ Ｐゴシック" pitchFamily="50" charset="-128"/>
              </a:rPr>
              <a:t>DASH</a:t>
            </a:r>
            <a:r>
              <a:rPr kumimoji="1" lang="ja-JP" altLang="en-US" sz="1600" dirty="0">
                <a:solidFill>
                  <a:srgbClr val="000000"/>
                </a:solidFill>
                <a:latin typeface="ＭＳ Ｐゴシック" pitchFamily="50" charset="-128"/>
                <a:ea typeface="ＭＳ Ｐゴシック" pitchFamily="50" charset="-128"/>
              </a:rPr>
              <a:t>食</a:t>
            </a:r>
            <a:r>
              <a:rPr kumimoji="1" lang="ja-JP" altLang="en-US" sz="1600" baseline="30000" dirty="0">
                <a:solidFill>
                  <a:srgbClr val="000000"/>
                </a:solidFill>
                <a:latin typeface="ＭＳ Ｐゴシック" pitchFamily="50" charset="-128"/>
                <a:ea typeface="ＭＳ Ｐゴシック" pitchFamily="50" charset="-128"/>
              </a:rPr>
              <a:t>＊</a:t>
            </a:r>
            <a:r>
              <a:rPr kumimoji="1" lang="en-US" altLang="ja-JP" sz="1600" baseline="30000" dirty="0">
                <a:solidFill>
                  <a:srgbClr val="000000"/>
                </a:solidFill>
                <a:latin typeface="ＭＳ Ｐゴシック" pitchFamily="50" charset="-128"/>
                <a:ea typeface="ＭＳ Ｐゴシック" pitchFamily="50" charset="-128"/>
              </a:rPr>
              <a:t>2</a:t>
            </a:r>
          </a:p>
        </p:txBody>
      </p:sp>
      <p:sp>
        <p:nvSpPr>
          <p:cNvPr id="50195" name="Rectangle 61"/>
          <p:cNvSpPr>
            <a:spLocks noChangeArrowheads="1"/>
          </p:cNvSpPr>
          <p:nvPr/>
        </p:nvSpPr>
        <p:spPr bwMode="auto">
          <a:xfrm>
            <a:off x="2299032" y="3090863"/>
            <a:ext cx="1771319" cy="446276"/>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kumimoji="1" lang="ja-JP" altLang="en-US" sz="1600" dirty="0">
                <a:solidFill>
                  <a:srgbClr val="000000"/>
                </a:solidFill>
                <a:latin typeface="ＭＳ Ｐゴシック" pitchFamily="50" charset="-128"/>
                <a:ea typeface="ＭＳ Ｐゴシック" pitchFamily="50" charset="-128"/>
              </a:rPr>
              <a:t>減量</a:t>
            </a:r>
            <a:r>
              <a:rPr kumimoji="1" lang="ja-JP" altLang="en-US" sz="1600" baseline="30000" dirty="0">
                <a:solidFill>
                  <a:srgbClr val="000000"/>
                </a:solidFill>
                <a:latin typeface="ＭＳ Ｐゴシック" pitchFamily="50" charset="-128"/>
                <a:ea typeface="ＭＳ Ｐゴシック" pitchFamily="50" charset="-128"/>
              </a:rPr>
              <a:t>＊</a:t>
            </a:r>
            <a:r>
              <a:rPr kumimoji="1" lang="en-US" altLang="ja-JP" sz="1600" baseline="30000" dirty="0">
                <a:solidFill>
                  <a:srgbClr val="000000"/>
                </a:solidFill>
                <a:latin typeface="ＭＳ Ｐゴシック" pitchFamily="50" charset="-128"/>
                <a:ea typeface="ＭＳ Ｐゴシック" pitchFamily="50" charset="-128"/>
              </a:rPr>
              <a:t>1</a:t>
            </a:r>
            <a:endParaRPr kumimoji="1" lang="en-US" altLang="en-US" sz="1600" baseline="30000" dirty="0">
              <a:solidFill>
                <a:srgbClr val="000000"/>
              </a:solidFill>
              <a:latin typeface="ＭＳ Ｐゴシック" pitchFamily="50" charset="-128"/>
              <a:ea typeface="ＭＳ Ｐゴシック" pitchFamily="50" charset="-128"/>
            </a:endParaRPr>
          </a:p>
          <a:p>
            <a:pPr algn="r" fontAlgn="base">
              <a:spcBef>
                <a:spcPct val="0"/>
              </a:spcBef>
              <a:spcAft>
                <a:spcPct val="0"/>
              </a:spcAft>
            </a:pPr>
            <a:r>
              <a:rPr kumimoji="1" lang="ja-JP" altLang="en-US" sz="1300" dirty="0">
                <a:solidFill>
                  <a:srgbClr val="000000"/>
                </a:solidFill>
                <a:latin typeface="ＭＳ Ｐゴシック" pitchFamily="50" charset="-128"/>
                <a:ea typeface="ＭＳ Ｐゴシック" pitchFamily="50" charset="-128"/>
              </a:rPr>
              <a:t>（平均体重減少量</a:t>
            </a:r>
            <a:r>
              <a:rPr kumimoji="1" lang="en-US" altLang="ja-JP" sz="1300" dirty="0">
                <a:solidFill>
                  <a:srgbClr val="000000"/>
                </a:solidFill>
                <a:latin typeface="ＭＳ Ｐゴシック" pitchFamily="50" charset="-128"/>
                <a:ea typeface="ＭＳ Ｐゴシック" pitchFamily="50" charset="-128"/>
              </a:rPr>
              <a:t>=4.0kg</a:t>
            </a:r>
            <a:r>
              <a:rPr kumimoji="1" lang="ja-JP" altLang="en-US" sz="1300" dirty="0">
                <a:solidFill>
                  <a:srgbClr val="000000"/>
                </a:solidFill>
                <a:latin typeface="ＭＳ Ｐゴシック" pitchFamily="50" charset="-128"/>
                <a:ea typeface="ＭＳ Ｐゴシック" pitchFamily="50" charset="-128"/>
              </a:rPr>
              <a:t>）</a:t>
            </a:r>
            <a:endParaRPr kumimoji="1" lang="ja-JP" altLang="en-US" sz="1300" dirty="0">
              <a:solidFill>
                <a:prstClr val="black"/>
              </a:solidFill>
              <a:latin typeface="ＭＳ Ｐゴシック" pitchFamily="50" charset="-128"/>
              <a:ea typeface="ＭＳ Ｐゴシック" pitchFamily="50" charset="-128"/>
            </a:endParaRPr>
          </a:p>
        </p:txBody>
      </p:sp>
      <p:sp>
        <p:nvSpPr>
          <p:cNvPr id="50196" name="Rectangle 62"/>
          <p:cNvSpPr>
            <a:spLocks noChangeArrowheads="1"/>
          </p:cNvSpPr>
          <p:nvPr/>
        </p:nvSpPr>
        <p:spPr bwMode="auto">
          <a:xfrm>
            <a:off x="2141938" y="3887788"/>
            <a:ext cx="1928413" cy="446276"/>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kumimoji="1" lang="ja-JP" altLang="en-US" sz="1600" dirty="0">
                <a:solidFill>
                  <a:srgbClr val="000000"/>
                </a:solidFill>
                <a:latin typeface="ＭＳ Ｐゴシック" pitchFamily="50" charset="-128"/>
                <a:ea typeface="ＭＳ Ｐゴシック" pitchFamily="50" charset="-128"/>
              </a:rPr>
              <a:t>運動</a:t>
            </a:r>
            <a:r>
              <a:rPr kumimoji="1" lang="ja-JP" altLang="en-US" sz="1600" baseline="30000" dirty="0">
                <a:solidFill>
                  <a:srgbClr val="000000"/>
                </a:solidFill>
                <a:latin typeface="ＭＳ Ｐゴシック" pitchFamily="50" charset="-128"/>
                <a:ea typeface="ＭＳ Ｐゴシック" pitchFamily="50" charset="-128"/>
              </a:rPr>
              <a:t>＊</a:t>
            </a:r>
            <a:r>
              <a:rPr kumimoji="1" lang="en-US" altLang="ja-JP" sz="1600" baseline="30000" dirty="0">
                <a:solidFill>
                  <a:srgbClr val="000000"/>
                </a:solidFill>
                <a:latin typeface="ＭＳ Ｐゴシック" pitchFamily="50" charset="-128"/>
                <a:ea typeface="ＭＳ Ｐゴシック" pitchFamily="50" charset="-128"/>
              </a:rPr>
              <a:t>1</a:t>
            </a:r>
            <a:endParaRPr kumimoji="1" lang="en-US" altLang="en-US" sz="1600" baseline="30000" dirty="0">
              <a:solidFill>
                <a:srgbClr val="000000"/>
              </a:solidFill>
              <a:latin typeface="ＭＳ Ｐゴシック" pitchFamily="50" charset="-128"/>
              <a:ea typeface="ＭＳ Ｐゴシック" pitchFamily="50" charset="-128"/>
            </a:endParaRPr>
          </a:p>
          <a:p>
            <a:pPr algn="r" fontAlgn="base">
              <a:spcBef>
                <a:spcPct val="0"/>
              </a:spcBef>
              <a:spcAft>
                <a:spcPct val="0"/>
              </a:spcAft>
            </a:pPr>
            <a:r>
              <a:rPr kumimoji="1" lang="ja-JP" altLang="en-US" sz="1300" dirty="0">
                <a:solidFill>
                  <a:srgbClr val="000000"/>
                </a:solidFill>
                <a:latin typeface="ＭＳ Ｐゴシック" pitchFamily="50" charset="-128"/>
                <a:ea typeface="ＭＳ Ｐゴシック" pitchFamily="50" charset="-128"/>
              </a:rPr>
              <a:t>（</a:t>
            </a:r>
            <a:r>
              <a:rPr kumimoji="1" lang="en-US" altLang="ja-JP" sz="1300" dirty="0">
                <a:solidFill>
                  <a:srgbClr val="000000"/>
                </a:solidFill>
                <a:latin typeface="ＭＳ Ｐゴシック" pitchFamily="50" charset="-128"/>
                <a:ea typeface="ＭＳ Ｐゴシック" pitchFamily="50" charset="-128"/>
              </a:rPr>
              <a:t>30-60</a:t>
            </a:r>
            <a:r>
              <a:rPr kumimoji="1" lang="ja-JP" altLang="en-US" sz="1300" dirty="0">
                <a:solidFill>
                  <a:srgbClr val="000000"/>
                </a:solidFill>
                <a:latin typeface="ＭＳ Ｐゴシック" pitchFamily="50" charset="-128"/>
                <a:ea typeface="ＭＳ Ｐゴシック" pitchFamily="50" charset="-128"/>
              </a:rPr>
              <a:t>分間の有酸素運動）</a:t>
            </a:r>
            <a:endParaRPr kumimoji="1" lang="ja-JP" altLang="en-US" sz="1300" dirty="0">
              <a:solidFill>
                <a:prstClr val="black"/>
              </a:solidFill>
              <a:latin typeface="ＭＳ Ｐゴシック" pitchFamily="50" charset="-128"/>
              <a:ea typeface="ＭＳ Ｐゴシック" pitchFamily="50" charset="-128"/>
            </a:endParaRPr>
          </a:p>
        </p:txBody>
      </p:sp>
      <p:sp>
        <p:nvSpPr>
          <p:cNvPr id="50197" name="Rectangle 63"/>
          <p:cNvSpPr>
            <a:spLocks noChangeArrowheads="1"/>
          </p:cNvSpPr>
          <p:nvPr/>
        </p:nvSpPr>
        <p:spPr bwMode="auto">
          <a:xfrm>
            <a:off x="2319872" y="4684713"/>
            <a:ext cx="1750479" cy="446276"/>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kumimoji="1" lang="ja-JP" altLang="en-US" sz="1600" dirty="0">
                <a:solidFill>
                  <a:srgbClr val="000000"/>
                </a:solidFill>
                <a:latin typeface="ＭＳ Ｐゴシック" pitchFamily="50" charset="-128"/>
                <a:ea typeface="ＭＳ Ｐゴシック" pitchFamily="50" charset="-128"/>
              </a:rPr>
              <a:t>節酒</a:t>
            </a:r>
            <a:r>
              <a:rPr kumimoji="1" lang="ja-JP" altLang="en-US" sz="1600" baseline="30000" dirty="0">
                <a:solidFill>
                  <a:srgbClr val="000000"/>
                </a:solidFill>
                <a:latin typeface="ＭＳ Ｐゴシック" pitchFamily="50" charset="-128"/>
                <a:ea typeface="ＭＳ Ｐゴシック" pitchFamily="50" charset="-128"/>
              </a:rPr>
              <a:t>＊</a:t>
            </a:r>
            <a:r>
              <a:rPr kumimoji="1" lang="en-US" altLang="ja-JP" sz="1600" baseline="30000" dirty="0">
                <a:solidFill>
                  <a:srgbClr val="000000"/>
                </a:solidFill>
                <a:latin typeface="ＭＳ Ｐゴシック" pitchFamily="50" charset="-128"/>
                <a:ea typeface="ＭＳ Ｐゴシック" pitchFamily="50" charset="-128"/>
              </a:rPr>
              <a:t>1</a:t>
            </a:r>
            <a:endParaRPr kumimoji="1" lang="en-US" altLang="en-US" sz="1600" baseline="30000" dirty="0">
              <a:solidFill>
                <a:srgbClr val="000000"/>
              </a:solidFill>
              <a:latin typeface="ＭＳ Ｐゴシック" pitchFamily="50" charset="-128"/>
              <a:ea typeface="ＭＳ Ｐゴシック" pitchFamily="50" charset="-128"/>
            </a:endParaRPr>
          </a:p>
          <a:p>
            <a:pPr algn="r" fontAlgn="base">
              <a:spcBef>
                <a:spcPct val="0"/>
              </a:spcBef>
              <a:spcAft>
                <a:spcPct val="0"/>
              </a:spcAft>
            </a:pPr>
            <a:r>
              <a:rPr kumimoji="1" lang="ja-JP" altLang="en-US" sz="1300" dirty="0">
                <a:solidFill>
                  <a:srgbClr val="000000"/>
                </a:solidFill>
                <a:latin typeface="ＭＳ Ｐゴシック" pitchFamily="50" charset="-128"/>
                <a:ea typeface="ＭＳ Ｐゴシック" pitchFamily="50" charset="-128"/>
              </a:rPr>
              <a:t>（平均飲酒減少量</a:t>
            </a:r>
            <a:r>
              <a:rPr kumimoji="1" lang="en-US" altLang="ja-JP" sz="1300" dirty="0">
                <a:solidFill>
                  <a:srgbClr val="000000"/>
                </a:solidFill>
                <a:latin typeface="ＭＳ Ｐゴシック" pitchFamily="50" charset="-128"/>
                <a:ea typeface="ＭＳ Ｐゴシック" pitchFamily="50" charset="-128"/>
              </a:rPr>
              <a:t>=76</a:t>
            </a:r>
            <a:r>
              <a:rPr kumimoji="1" lang="ja-JP" altLang="en-US" sz="1300" dirty="0">
                <a:solidFill>
                  <a:srgbClr val="000000"/>
                </a:solidFill>
                <a:latin typeface="ＭＳ Ｐゴシック" pitchFamily="50" charset="-128"/>
                <a:ea typeface="ＭＳ Ｐゴシック" pitchFamily="50" charset="-128"/>
              </a:rPr>
              <a:t>％）</a:t>
            </a:r>
            <a:endParaRPr kumimoji="1" lang="ja-JP" altLang="en-US" sz="1300" dirty="0">
              <a:solidFill>
                <a:prstClr val="black"/>
              </a:solidFill>
              <a:latin typeface="ＭＳ Ｐゴシック" pitchFamily="50" charset="-128"/>
              <a:ea typeface="ＭＳ Ｐゴシック" pitchFamily="50" charset="-128"/>
            </a:endParaRPr>
          </a:p>
        </p:txBody>
      </p:sp>
      <p:sp>
        <p:nvSpPr>
          <p:cNvPr id="50198" name="Rectangle 64"/>
          <p:cNvSpPr>
            <a:spLocks noChangeArrowheads="1"/>
          </p:cNvSpPr>
          <p:nvPr/>
        </p:nvSpPr>
        <p:spPr bwMode="auto">
          <a:xfrm>
            <a:off x="4097338" y="5384801"/>
            <a:ext cx="113814" cy="246221"/>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kumimoji="1" lang="en-US" altLang="ja-JP" sz="1600" dirty="0">
                <a:solidFill>
                  <a:srgbClr val="000000"/>
                </a:solidFill>
                <a:latin typeface="Arial" charset="0"/>
                <a:ea typeface="ＭＳ Ｐゴシック" charset="-128"/>
              </a:rPr>
              <a:t>0</a:t>
            </a:r>
            <a:endParaRPr kumimoji="1" lang="en-US" altLang="ja-JP" sz="1600" dirty="0">
              <a:solidFill>
                <a:prstClr val="black"/>
              </a:solidFill>
              <a:latin typeface="Arial" charset="0"/>
              <a:ea typeface="ＭＳ Ｐゴシック" charset="-128"/>
            </a:endParaRPr>
          </a:p>
        </p:txBody>
      </p:sp>
      <p:sp>
        <p:nvSpPr>
          <p:cNvPr id="50199" name="Rectangle 65"/>
          <p:cNvSpPr>
            <a:spLocks noChangeArrowheads="1"/>
          </p:cNvSpPr>
          <p:nvPr/>
        </p:nvSpPr>
        <p:spPr bwMode="auto">
          <a:xfrm>
            <a:off x="5468938" y="5384801"/>
            <a:ext cx="113814" cy="246221"/>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kumimoji="1" lang="en-US" altLang="ja-JP" sz="1600" dirty="0">
                <a:solidFill>
                  <a:srgbClr val="000000"/>
                </a:solidFill>
                <a:latin typeface="Arial" charset="0"/>
                <a:ea typeface="ＭＳ Ｐゴシック" charset="-128"/>
              </a:rPr>
              <a:t>2</a:t>
            </a:r>
            <a:endParaRPr kumimoji="1" lang="en-US" altLang="ja-JP" sz="1600" dirty="0">
              <a:solidFill>
                <a:prstClr val="black"/>
              </a:solidFill>
              <a:latin typeface="Arial" charset="0"/>
              <a:ea typeface="ＭＳ Ｐゴシック" charset="-128"/>
            </a:endParaRPr>
          </a:p>
        </p:txBody>
      </p:sp>
      <p:sp>
        <p:nvSpPr>
          <p:cNvPr id="50200" name="Rectangle 66"/>
          <p:cNvSpPr>
            <a:spLocks noChangeArrowheads="1"/>
          </p:cNvSpPr>
          <p:nvPr/>
        </p:nvSpPr>
        <p:spPr bwMode="auto">
          <a:xfrm>
            <a:off x="6840538" y="5384801"/>
            <a:ext cx="113814" cy="246221"/>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kumimoji="1" lang="en-US" altLang="ja-JP" sz="1600" dirty="0">
                <a:solidFill>
                  <a:srgbClr val="000000"/>
                </a:solidFill>
                <a:latin typeface="Arial" charset="0"/>
                <a:ea typeface="ＭＳ Ｐゴシック" charset="-128"/>
              </a:rPr>
              <a:t>4</a:t>
            </a:r>
            <a:endParaRPr kumimoji="1" lang="en-US" altLang="ja-JP" sz="1600" dirty="0">
              <a:solidFill>
                <a:prstClr val="black"/>
              </a:solidFill>
              <a:latin typeface="Arial" charset="0"/>
              <a:ea typeface="ＭＳ Ｐゴシック" charset="-128"/>
            </a:endParaRPr>
          </a:p>
        </p:txBody>
      </p:sp>
      <p:sp>
        <p:nvSpPr>
          <p:cNvPr id="50201" name="Rectangle 67"/>
          <p:cNvSpPr>
            <a:spLocks noChangeArrowheads="1"/>
          </p:cNvSpPr>
          <p:nvPr/>
        </p:nvSpPr>
        <p:spPr bwMode="auto">
          <a:xfrm>
            <a:off x="8212138" y="5384801"/>
            <a:ext cx="113814" cy="246221"/>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kumimoji="1" lang="en-US" altLang="ja-JP" sz="1600" dirty="0">
                <a:solidFill>
                  <a:srgbClr val="000000"/>
                </a:solidFill>
                <a:latin typeface="Arial" charset="0"/>
                <a:ea typeface="ＭＳ Ｐゴシック" charset="-128"/>
              </a:rPr>
              <a:t>6</a:t>
            </a:r>
            <a:endParaRPr kumimoji="1" lang="en-US" altLang="ja-JP" sz="1600" dirty="0">
              <a:solidFill>
                <a:prstClr val="black"/>
              </a:solidFill>
              <a:latin typeface="Arial" charset="0"/>
              <a:ea typeface="ＭＳ Ｐゴシック" charset="-128"/>
            </a:endParaRPr>
          </a:p>
        </p:txBody>
      </p:sp>
      <p:sp>
        <p:nvSpPr>
          <p:cNvPr id="50202" name="Rectangle 68"/>
          <p:cNvSpPr>
            <a:spLocks noChangeArrowheads="1"/>
          </p:cNvSpPr>
          <p:nvPr/>
        </p:nvSpPr>
        <p:spPr bwMode="auto">
          <a:xfrm>
            <a:off x="9585326" y="5384801"/>
            <a:ext cx="112713" cy="24447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kumimoji="1" lang="en-US" altLang="ja-JP" sz="1600" dirty="0">
                <a:solidFill>
                  <a:srgbClr val="000000"/>
                </a:solidFill>
                <a:latin typeface="Arial" charset="0"/>
                <a:ea typeface="ＭＳ Ｐゴシック" charset="-128"/>
              </a:rPr>
              <a:t>8</a:t>
            </a:r>
            <a:endParaRPr kumimoji="1" lang="en-US" altLang="ja-JP" sz="1600" dirty="0">
              <a:solidFill>
                <a:prstClr val="black"/>
              </a:solidFill>
              <a:latin typeface="Arial" charset="0"/>
              <a:ea typeface="ＭＳ Ｐゴシック" charset="-128"/>
            </a:endParaRPr>
          </a:p>
        </p:txBody>
      </p:sp>
      <p:sp>
        <p:nvSpPr>
          <p:cNvPr id="50203" name="Line 70"/>
          <p:cNvSpPr>
            <a:spLocks noChangeShapeType="1"/>
          </p:cNvSpPr>
          <p:nvPr/>
        </p:nvSpPr>
        <p:spPr bwMode="auto">
          <a:xfrm rot="-5400000">
            <a:off x="4899025" y="3330575"/>
            <a:ext cx="4000500" cy="0"/>
          </a:xfrm>
          <a:prstGeom prst="line">
            <a:avLst/>
          </a:prstGeom>
          <a:noFill/>
          <a:ln w="12700" cap="rnd">
            <a:solidFill>
              <a:schemeClr val="folHlink"/>
            </a:solidFill>
            <a:prstDash val="sysDot"/>
            <a:round/>
            <a:headEnd/>
            <a:tailEnd/>
          </a:ln>
        </p:spPr>
        <p:txBody>
          <a:bodyPr/>
          <a:lstStyle/>
          <a:p>
            <a:pPr fontAlgn="base">
              <a:spcBef>
                <a:spcPct val="0"/>
              </a:spcBef>
              <a:spcAft>
                <a:spcPct val="0"/>
              </a:spcAft>
            </a:pPr>
            <a:endParaRPr kumimoji="1" lang="ja-JP" altLang="en-US" sz="1400" dirty="0">
              <a:solidFill>
                <a:prstClr val="black"/>
              </a:solidFill>
              <a:latin typeface="Arial" charset="0"/>
              <a:ea typeface="ＭＳ Ｐゴシック" charset="-128"/>
            </a:endParaRPr>
          </a:p>
        </p:txBody>
      </p:sp>
      <p:sp>
        <p:nvSpPr>
          <p:cNvPr id="50204" name="Line 71"/>
          <p:cNvSpPr>
            <a:spLocks noChangeShapeType="1"/>
          </p:cNvSpPr>
          <p:nvPr/>
        </p:nvSpPr>
        <p:spPr bwMode="auto">
          <a:xfrm rot="-5400000">
            <a:off x="6270625" y="3330575"/>
            <a:ext cx="4000500" cy="0"/>
          </a:xfrm>
          <a:prstGeom prst="line">
            <a:avLst/>
          </a:prstGeom>
          <a:noFill/>
          <a:ln w="12700" cap="rnd">
            <a:solidFill>
              <a:schemeClr val="folHlink"/>
            </a:solidFill>
            <a:prstDash val="sysDot"/>
            <a:round/>
            <a:headEnd/>
            <a:tailEnd/>
          </a:ln>
        </p:spPr>
        <p:txBody>
          <a:bodyPr/>
          <a:lstStyle/>
          <a:p>
            <a:pPr fontAlgn="base">
              <a:spcBef>
                <a:spcPct val="0"/>
              </a:spcBef>
              <a:spcAft>
                <a:spcPct val="0"/>
              </a:spcAft>
            </a:pPr>
            <a:endParaRPr kumimoji="1" lang="ja-JP" altLang="en-US" sz="1400" dirty="0">
              <a:solidFill>
                <a:prstClr val="black"/>
              </a:solidFill>
              <a:latin typeface="Arial" charset="0"/>
              <a:ea typeface="ＭＳ Ｐゴシック" charset="-128"/>
            </a:endParaRPr>
          </a:p>
        </p:txBody>
      </p:sp>
      <p:sp>
        <p:nvSpPr>
          <p:cNvPr id="50205" name="Line 73"/>
          <p:cNvSpPr>
            <a:spLocks noChangeShapeType="1"/>
          </p:cNvSpPr>
          <p:nvPr/>
        </p:nvSpPr>
        <p:spPr bwMode="auto">
          <a:xfrm rot="-5400000">
            <a:off x="7643813" y="3330575"/>
            <a:ext cx="4000500" cy="0"/>
          </a:xfrm>
          <a:prstGeom prst="line">
            <a:avLst/>
          </a:prstGeom>
          <a:noFill/>
          <a:ln w="12700" cap="rnd">
            <a:solidFill>
              <a:schemeClr val="folHlink"/>
            </a:solidFill>
            <a:prstDash val="sysDot"/>
            <a:round/>
            <a:headEnd/>
            <a:tailEnd/>
          </a:ln>
        </p:spPr>
        <p:txBody>
          <a:bodyPr/>
          <a:lstStyle/>
          <a:p>
            <a:pPr fontAlgn="base">
              <a:spcBef>
                <a:spcPct val="0"/>
              </a:spcBef>
              <a:spcAft>
                <a:spcPct val="0"/>
              </a:spcAft>
            </a:pPr>
            <a:endParaRPr kumimoji="1" lang="ja-JP" altLang="en-US" sz="1400" dirty="0">
              <a:solidFill>
                <a:prstClr val="black"/>
              </a:solidFill>
              <a:latin typeface="Arial" charset="0"/>
              <a:ea typeface="ＭＳ Ｐゴシック" charset="-128"/>
            </a:endParaRPr>
          </a:p>
        </p:txBody>
      </p:sp>
      <p:sp>
        <p:nvSpPr>
          <p:cNvPr id="50206" name="Line 76"/>
          <p:cNvSpPr>
            <a:spLocks noChangeShapeType="1"/>
          </p:cNvSpPr>
          <p:nvPr/>
        </p:nvSpPr>
        <p:spPr bwMode="auto">
          <a:xfrm>
            <a:off x="7464425" y="1600200"/>
            <a:ext cx="400050" cy="0"/>
          </a:xfrm>
          <a:prstGeom prst="line">
            <a:avLst/>
          </a:prstGeom>
          <a:noFill/>
          <a:ln w="12700">
            <a:solidFill>
              <a:schemeClr val="tx1"/>
            </a:solidFill>
            <a:round/>
            <a:headEnd/>
            <a:tailEnd/>
          </a:ln>
        </p:spPr>
        <p:txBody>
          <a:bodyPr/>
          <a:lstStyle/>
          <a:p>
            <a:pPr fontAlgn="base">
              <a:spcBef>
                <a:spcPct val="0"/>
              </a:spcBef>
              <a:spcAft>
                <a:spcPct val="0"/>
              </a:spcAft>
            </a:pPr>
            <a:endParaRPr kumimoji="1" lang="ja-JP" altLang="en-US" sz="1400" dirty="0">
              <a:solidFill>
                <a:prstClr val="black"/>
              </a:solidFill>
              <a:latin typeface="Arial" charset="0"/>
              <a:ea typeface="ＭＳ Ｐゴシック" charset="-128"/>
            </a:endParaRPr>
          </a:p>
        </p:txBody>
      </p:sp>
      <p:sp>
        <p:nvSpPr>
          <p:cNvPr id="50207" name="Line 77"/>
          <p:cNvSpPr>
            <a:spLocks noChangeShapeType="1"/>
          </p:cNvSpPr>
          <p:nvPr/>
        </p:nvSpPr>
        <p:spPr bwMode="auto">
          <a:xfrm>
            <a:off x="5897563" y="1876425"/>
            <a:ext cx="400050" cy="0"/>
          </a:xfrm>
          <a:prstGeom prst="line">
            <a:avLst/>
          </a:prstGeom>
          <a:noFill/>
          <a:ln w="12700">
            <a:solidFill>
              <a:schemeClr val="tx1"/>
            </a:solidFill>
            <a:round/>
            <a:headEnd/>
            <a:tailEnd/>
          </a:ln>
        </p:spPr>
        <p:txBody>
          <a:bodyPr/>
          <a:lstStyle/>
          <a:p>
            <a:pPr fontAlgn="base">
              <a:spcBef>
                <a:spcPct val="0"/>
              </a:spcBef>
              <a:spcAft>
                <a:spcPct val="0"/>
              </a:spcAft>
            </a:pPr>
            <a:endParaRPr kumimoji="1" lang="ja-JP" altLang="en-US" sz="1400" dirty="0">
              <a:solidFill>
                <a:prstClr val="black"/>
              </a:solidFill>
              <a:latin typeface="Arial" charset="0"/>
              <a:ea typeface="ＭＳ Ｐゴシック" charset="-128"/>
            </a:endParaRPr>
          </a:p>
        </p:txBody>
      </p:sp>
      <p:sp>
        <p:nvSpPr>
          <p:cNvPr id="50208" name="Rectangle 74"/>
          <p:cNvSpPr>
            <a:spLocks noChangeArrowheads="1"/>
          </p:cNvSpPr>
          <p:nvPr/>
        </p:nvSpPr>
        <p:spPr bwMode="auto">
          <a:xfrm>
            <a:off x="4156075" y="1460501"/>
            <a:ext cx="3354388" cy="277813"/>
          </a:xfrm>
          <a:prstGeom prst="rect">
            <a:avLst/>
          </a:prstGeom>
          <a:solidFill>
            <a:srgbClr val="333399"/>
          </a:solidFill>
          <a:ln w="9525">
            <a:noFill/>
            <a:miter lim="800000"/>
            <a:headEnd/>
            <a:tailEnd/>
          </a:ln>
        </p:spPr>
        <p:txBody>
          <a:bodyPr wrap="none" anchor="ctr"/>
          <a:lstStyle/>
          <a:p>
            <a:pPr fontAlgn="base">
              <a:spcBef>
                <a:spcPct val="0"/>
              </a:spcBef>
              <a:spcAft>
                <a:spcPct val="0"/>
              </a:spcAft>
            </a:pPr>
            <a:endParaRPr kumimoji="1" lang="ja-JP" altLang="en-US" sz="1400" dirty="0">
              <a:solidFill>
                <a:prstClr val="black"/>
              </a:solidFill>
              <a:latin typeface="Arial" charset="0"/>
              <a:ea typeface="ＭＳ Ｐゴシック" charset="-128"/>
            </a:endParaRPr>
          </a:p>
        </p:txBody>
      </p:sp>
      <p:sp>
        <p:nvSpPr>
          <p:cNvPr id="50209" name="Rectangle 75"/>
          <p:cNvSpPr>
            <a:spLocks noChangeArrowheads="1"/>
          </p:cNvSpPr>
          <p:nvPr/>
        </p:nvSpPr>
        <p:spPr bwMode="auto">
          <a:xfrm>
            <a:off x="4156076" y="1736725"/>
            <a:ext cx="1846263" cy="280988"/>
          </a:xfrm>
          <a:prstGeom prst="rect">
            <a:avLst/>
          </a:prstGeom>
          <a:solidFill>
            <a:schemeClr val="bg1">
              <a:lumMod val="75000"/>
            </a:schemeClr>
          </a:solidFill>
          <a:ln w="9525">
            <a:noFill/>
            <a:miter lim="800000"/>
            <a:headEnd/>
            <a:tailEnd/>
          </a:ln>
        </p:spPr>
        <p:txBody>
          <a:bodyPr wrap="none" anchor="ctr"/>
          <a:lstStyle/>
          <a:p>
            <a:pPr fontAlgn="base">
              <a:spcBef>
                <a:spcPct val="0"/>
              </a:spcBef>
              <a:spcAft>
                <a:spcPct val="0"/>
              </a:spcAft>
            </a:pPr>
            <a:endParaRPr kumimoji="1" lang="ja-JP" altLang="en-US" sz="1400" dirty="0">
              <a:solidFill>
                <a:prstClr val="black"/>
              </a:solidFill>
              <a:latin typeface="Arial" charset="0"/>
              <a:ea typeface="ＭＳ Ｐゴシック" charset="-128"/>
            </a:endParaRPr>
          </a:p>
        </p:txBody>
      </p:sp>
      <p:sp>
        <p:nvSpPr>
          <p:cNvPr id="50210" name="Line 80"/>
          <p:cNvSpPr>
            <a:spLocks noChangeShapeType="1"/>
          </p:cNvSpPr>
          <p:nvPr/>
        </p:nvSpPr>
        <p:spPr bwMode="auto">
          <a:xfrm>
            <a:off x="8078789" y="2397125"/>
            <a:ext cx="1481137" cy="0"/>
          </a:xfrm>
          <a:prstGeom prst="line">
            <a:avLst/>
          </a:prstGeom>
          <a:noFill/>
          <a:ln w="12700">
            <a:solidFill>
              <a:schemeClr val="tx1"/>
            </a:solidFill>
            <a:round/>
            <a:headEnd/>
            <a:tailEnd/>
          </a:ln>
        </p:spPr>
        <p:txBody>
          <a:bodyPr/>
          <a:lstStyle/>
          <a:p>
            <a:pPr fontAlgn="base">
              <a:spcBef>
                <a:spcPct val="0"/>
              </a:spcBef>
              <a:spcAft>
                <a:spcPct val="0"/>
              </a:spcAft>
            </a:pPr>
            <a:endParaRPr kumimoji="1" lang="ja-JP" altLang="en-US" sz="1400" dirty="0">
              <a:solidFill>
                <a:prstClr val="black"/>
              </a:solidFill>
              <a:latin typeface="Arial" charset="0"/>
              <a:ea typeface="ＭＳ Ｐゴシック" charset="-128"/>
            </a:endParaRPr>
          </a:p>
        </p:txBody>
      </p:sp>
      <p:sp>
        <p:nvSpPr>
          <p:cNvPr id="50211" name="Line 81"/>
          <p:cNvSpPr>
            <a:spLocks noChangeShapeType="1"/>
          </p:cNvSpPr>
          <p:nvPr/>
        </p:nvSpPr>
        <p:spPr bwMode="auto">
          <a:xfrm>
            <a:off x="6045201" y="2674938"/>
            <a:ext cx="847725" cy="0"/>
          </a:xfrm>
          <a:prstGeom prst="line">
            <a:avLst/>
          </a:prstGeom>
          <a:noFill/>
          <a:ln w="12700">
            <a:solidFill>
              <a:schemeClr val="tx1"/>
            </a:solidFill>
            <a:round/>
            <a:headEnd/>
            <a:tailEnd/>
          </a:ln>
        </p:spPr>
        <p:txBody>
          <a:bodyPr/>
          <a:lstStyle/>
          <a:p>
            <a:pPr fontAlgn="base">
              <a:spcBef>
                <a:spcPct val="0"/>
              </a:spcBef>
              <a:spcAft>
                <a:spcPct val="0"/>
              </a:spcAft>
            </a:pPr>
            <a:endParaRPr kumimoji="1" lang="ja-JP" altLang="en-US" sz="1400" dirty="0">
              <a:solidFill>
                <a:prstClr val="black"/>
              </a:solidFill>
              <a:latin typeface="Arial" charset="0"/>
              <a:ea typeface="ＭＳ Ｐゴシック" charset="-128"/>
            </a:endParaRPr>
          </a:p>
        </p:txBody>
      </p:sp>
      <p:sp>
        <p:nvSpPr>
          <p:cNvPr id="50212" name="Rectangle 82"/>
          <p:cNvSpPr>
            <a:spLocks noChangeArrowheads="1"/>
          </p:cNvSpPr>
          <p:nvPr/>
        </p:nvSpPr>
        <p:spPr bwMode="auto">
          <a:xfrm>
            <a:off x="4156075" y="2259013"/>
            <a:ext cx="4044950" cy="277812"/>
          </a:xfrm>
          <a:prstGeom prst="rect">
            <a:avLst/>
          </a:prstGeom>
          <a:solidFill>
            <a:srgbClr val="333399"/>
          </a:solidFill>
          <a:ln w="9525">
            <a:noFill/>
            <a:miter lim="800000"/>
            <a:headEnd/>
            <a:tailEnd/>
          </a:ln>
        </p:spPr>
        <p:txBody>
          <a:bodyPr wrap="none" anchor="ctr"/>
          <a:lstStyle/>
          <a:p>
            <a:pPr fontAlgn="base">
              <a:spcBef>
                <a:spcPct val="0"/>
              </a:spcBef>
              <a:spcAft>
                <a:spcPct val="0"/>
              </a:spcAft>
            </a:pPr>
            <a:endParaRPr kumimoji="1" lang="ja-JP" altLang="en-US" sz="1400" dirty="0">
              <a:solidFill>
                <a:prstClr val="black"/>
              </a:solidFill>
              <a:latin typeface="Arial" charset="0"/>
              <a:ea typeface="ＭＳ Ｐゴシック" charset="-128"/>
            </a:endParaRPr>
          </a:p>
        </p:txBody>
      </p:sp>
      <p:sp>
        <p:nvSpPr>
          <p:cNvPr id="50213" name="Rectangle 83"/>
          <p:cNvSpPr>
            <a:spLocks noChangeArrowheads="1"/>
          </p:cNvSpPr>
          <p:nvPr/>
        </p:nvSpPr>
        <p:spPr bwMode="auto">
          <a:xfrm>
            <a:off x="4156075" y="2535238"/>
            <a:ext cx="1963738" cy="277812"/>
          </a:xfrm>
          <a:prstGeom prst="rect">
            <a:avLst/>
          </a:prstGeom>
          <a:solidFill>
            <a:schemeClr val="bg1">
              <a:lumMod val="75000"/>
            </a:schemeClr>
          </a:solidFill>
          <a:ln w="9525">
            <a:noFill/>
            <a:miter lim="800000"/>
            <a:headEnd/>
            <a:tailEnd/>
          </a:ln>
        </p:spPr>
        <p:txBody>
          <a:bodyPr wrap="none" anchor="ctr"/>
          <a:lstStyle/>
          <a:p>
            <a:pPr fontAlgn="base">
              <a:spcBef>
                <a:spcPct val="0"/>
              </a:spcBef>
              <a:spcAft>
                <a:spcPct val="0"/>
              </a:spcAft>
            </a:pPr>
            <a:endParaRPr kumimoji="1" lang="ja-JP" altLang="en-US" sz="1400" dirty="0">
              <a:solidFill>
                <a:prstClr val="black"/>
              </a:solidFill>
              <a:latin typeface="Arial" charset="0"/>
              <a:ea typeface="ＭＳ Ｐゴシック" charset="-128"/>
            </a:endParaRPr>
          </a:p>
        </p:txBody>
      </p:sp>
      <p:sp>
        <p:nvSpPr>
          <p:cNvPr id="50214" name="Line 85"/>
          <p:cNvSpPr>
            <a:spLocks noChangeShapeType="1"/>
          </p:cNvSpPr>
          <p:nvPr/>
        </p:nvSpPr>
        <p:spPr bwMode="auto">
          <a:xfrm>
            <a:off x="7107238" y="3195638"/>
            <a:ext cx="2132012" cy="0"/>
          </a:xfrm>
          <a:prstGeom prst="line">
            <a:avLst/>
          </a:prstGeom>
          <a:noFill/>
          <a:ln w="12700">
            <a:solidFill>
              <a:schemeClr val="tx1"/>
            </a:solidFill>
            <a:round/>
            <a:headEnd/>
            <a:tailEnd/>
          </a:ln>
        </p:spPr>
        <p:txBody>
          <a:bodyPr/>
          <a:lstStyle/>
          <a:p>
            <a:pPr fontAlgn="base">
              <a:spcBef>
                <a:spcPct val="0"/>
              </a:spcBef>
              <a:spcAft>
                <a:spcPct val="0"/>
              </a:spcAft>
            </a:pPr>
            <a:endParaRPr kumimoji="1" lang="ja-JP" altLang="en-US" sz="1400" dirty="0">
              <a:solidFill>
                <a:prstClr val="black"/>
              </a:solidFill>
              <a:latin typeface="Arial" charset="0"/>
              <a:ea typeface="ＭＳ Ｐゴシック" charset="-128"/>
            </a:endParaRPr>
          </a:p>
        </p:txBody>
      </p:sp>
      <p:sp>
        <p:nvSpPr>
          <p:cNvPr id="50215" name="Line 86"/>
          <p:cNvSpPr>
            <a:spLocks noChangeShapeType="1"/>
          </p:cNvSpPr>
          <p:nvPr/>
        </p:nvSpPr>
        <p:spPr bwMode="auto">
          <a:xfrm>
            <a:off x="6416675" y="3471863"/>
            <a:ext cx="1257300" cy="0"/>
          </a:xfrm>
          <a:prstGeom prst="line">
            <a:avLst/>
          </a:prstGeom>
          <a:noFill/>
          <a:ln w="12700">
            <a:solidFill>
              <a:schemeClr val="tx1"/>
            </a:solidFill>
            <a:round/>
            <a:headEnd/>
            <a:tailEnd/>
          </a:ln>
        </p:spPr>
        <p:txBody>
          <a:bodyPr/>
          <a:lstStyle/>
          <a:p>
            <a:pPr fontAlgn="base">
              <a:spcBef>
                <a:spcPct val="0"/>
              </a:spcBef>
              <a:spcAft>
                <a:spcPct val="0"/>
              </a:spcAft>
            </a:pPr>
            <a:endParaRPr kumimoji="1" lang="ja-JP" altLang="en-US" sz="1400" dirty="0">
              <a:solidFill>
                <a:prstClr val="black"/>
              </a:solidFill>
              <a:latin typeface="Arial" charset="0"/>
              <a:ea typeface="ＭＳ Ｐゴシック" charset="-128"/>
            </a:endParaRPr>
          </a:p>
        </p:txBody>
      </p:sp>
      <p:sp>
        <p:nvSpPr>
          <p:cNvPr id="50216" name="Rectangle 87"/>
          <p:cNvSpPr>
            <a:spLocks noChangeArrowheads="1"/>
          </p:cNvSpPr>
          <p:nvPr/>
        </p:nvSpPr>
        <p:spPr bwMode="auto">
          <a:xfrm>
            <a:off x="4156076" y="3055938"/>
            <a:ext cx="3349625" cy="279400"/>
          </a:xfrm>
          <a:prstGeom prst="rect">
            <a:avLst/>
          </a:prstGeom>
          <a:solidFill>
            <a:srgbClr val="333399"/>
          </a:solidFill>
          <a:ln w="9525">
            <a:noFill/>
            <a:miter lim="800000"/>
            <a:headEnd/>
            <a:tailEnd/>
          </a:ln>
        </p:spPr>
        <p:txBody>
          <a:bodyPr wrap="none" anchor="ctr"/>
          <a:lstStyle/>
          <a:p>
            <a:pPr fontAlgn="base">
              <a:spcBef>
                <a:spcPct val="0"/>
              </a:spcBef>
              <a:spcAft>
                <a:spcPct val="0"/>
              </a:spcAft>
            </a:pPr>
            <a:endParaRPr kumimoji="1" lang="ja-JP" altLang="en-US" sz="1400" dirty="0">
              <a:solidFill>
                <a:prstClr val="black"/>
              </a:solidFill>
              <a:latin typeface="Arial" charset="0"/>
              <a:ea typeface="ＭＳ Ｐゴシック" charset="-128"/>
            </a:endParaRPr>
          </a:p>
        </p:txBody>
      </p:sp>
      <p:sp>
        <p:nvSpPr>
          <p:cNvPr id="50217" name="Rectangle 88"/>
          <p:cNvSpPr>
            <a:spLocks noChangeArrowheads="1"/>
          </p:cNvSpPr>
          <p:nvPr/>
        </p:nvSpPr>
        <p:spPr bwMode="auto">
          <a:xfrm>
            <a:off x="4156075" y="3333751"/>
            <a:ext cx="2249488" cy="277813"/>
          </a:xfrm>
          <a:prstGeom prst="rect">
            <a:avLst/>
          </a:prstGeom>
          <a:solidFill>
            <a:schemeClr val="bg1">
              <a:lumMod val="75000"/>
            </a:schemeClr>
          </a:solidFill>
          <a:ln w="9525">
            <a:noFill/>
            <a:miter lim="800000"/>
            <a:headEnd/>
            <a:tailEnd/>
          </a:ln>
        </p:spPr>
        <p:txBody>
          <a:bodyPr wrap="none" anchor="ctr"/>
          <a:lstStyle/>
          <a:p>
            <a:pPr fontAlgn="base">
              <a:spcBef>
                <a:spcPct val="0"/>
              </a:spcBef>
              <a:spcAft>
                <a:spcPct val="0"/>
              </a:spcAft>
            </a:pPr>
            <a:endParaRPr kumimoji="1" lang="ja-JP" altLang="en-US" sz="1400" dirty="0">
              <a:solidFill>
                <a:prstClr val="black"/>
              </a:solidFill>
              <a:latin typeface="Arial" charset="0"/>
              <a:ea typeface="ＭＳ Ｐゴシック" charset="-128"/>
            </a:endParaRPr>
          </a:p>
        </p:txBody>
      </p:sp>
      <p:sp>
        <p:nvSpPr>
          <p:cNvPr id="50218" name="Line 90"/>
          <p:cNvSpPr>
            <a:spLocks noChangeShapeType="1"/>
          </p:cNvSpPr>
          <p:nvPr/>
        </p:nvSpPr>
        <p:spPr bwMode="auto">
          <a:xfrm>
            <a:off x="7040563" y="3992563"/>
            <a:ext cx="2000250" cy="0"/>
          </a:xfrm>
          <a:prstGeom prst="line">
            <a:avLst/>
          </a:prstGeom>
          <a:noFill/>
          <a:ln w="12700">
            <a:solidFill>
              <a:schemeClr val="tx1"/>
            </a:solidFill>
            <a:round/>
            <a:headEnd/>
            <a:tailEnd/>
          </a:ln>
        </p:spPr>
        <p:txBody>
          <a:bodyPr/>
          <a:lstStyle/>
          <a:p>
            <a:pPr fontAlgn="base">
              <a:spcBef>
                <a:spcPct val="0"/>
              </a:spcBef>
              <a:spcAft>
                <a:spcPct val="0"/>
              </a:spcAft>
            </a:pPr>
            <a:endParaRPr kumimoji="1" lang="ja-JP" altLang="en-US" sz="1400" dirty="0">
              <a:solidFill>
                <a:prstClr val="black"/>
              </a:solidFill>
              <a:latin typeface="Arial" charset="0"/>
              <a:ea typeface="ＭＳ Ｐゴシック" charset="-128"/>
            </a:endParaRPr>
          </a:p>
        </p:txBody>
      </p:sp>
      <p:sp>
        <p:nvSpPr>
          <p:cNvPr id="50219" name="Line 91"/>
          <p:cNvSpPr>
            <a:spLocks noChangeShapeType="1"/>
          </p:cNvSpPr>
          <p:nvPr/>
        </p:nvSpPr>
        <p:spPr bwMode="auto">
          <a:xfrm>
            <a:off x="5511801" y="4270375"/>
            <a:ext cx="1204913" cy="0"/>
          </a:xfrm>
          <a:prstGeom prst="line">
            <a:avLst/>
          </a:prstGeom>
          <a:noFill/>
          <a:ln w="12700">
            <a:solidFill>
              <a:schemeClr val="tx1"/>
            </a:solidFill>
            <a:round/>
            <a:headEnd/>
            <a:tailEnd/>
          </a:ln>
        </p:spPr>
        <p:txBody>
          <a:bodyPr/>
          <a:lstStyle/>
          <a:p>
            <a:pPr fontAlgn="base">
              <a:spcBef>
                <a:spcPct val="0"/>
              </a:spcBef>
              <a:spcAft>
                <a:spcPct val="0"/>
              </a:spcAft>
            </a:pPr>
            <a:endParaRPr kumimoji="1" lang="ja-JP" altLang="en-US" sz="1400" dirty="0">
              <a:solidFill>
                <a:prstClr val="black"/>
              </a:solidFill>
              <a:latin typeface="Arial" charset="0"/>
              <a:ea typeface="ＭＳ Ｐゴシック" charset="-128"/>
            </a:endParaRPr>
          </a:p>
        </p:txBody>
      </p:sp>
      <p:sp>
        <p:nvSpPr>
          <p:cNvPr id="50220" name="Rectangle 92"/>
          <p:cNvSpPr>
            <a:spLocks noChangeArrowheads="1"/>
          </p:cNvSpPr>
          <p:nvPr/>
        </p:nvSpPr>
        <p:spPr bwMode="auto">
          <a:xfrm>
            <a:off x="4156076" y="3852863"/>
            <a:ext cx="3006725" cy="277812"/>
          </a:xfrm>
          <a:prstGeom prst="rect">
            <a:avLst/>
          </a:prstGeom>
          <a:solidFill>
            <a:srgbClr val="333399"/>
          </a:solidFill>
          <a:ln w="9525">
            <a:noFill/>
            <a:miter lim="800000"/>
            <a:headEnd/>
            <a:tailEnd/>
          </a:ln>
        </p:spPr>
        <p:txBody>
          <a:bodyPr wrap="none" anchor="ctr"/>
          <a:lstStyle/>
          <a:p>
            <a:pPr fontAlgn="base">
              <a:spcBef>
                <a:spcPct val="0"/>
              </a:spcBef>
              <a:spcAft>
                <a:spcPct val="0"/>
              </a:spcAft>
            </a:pPr>
            <a:endParaRPr kumimoji="1" lang="ja-JP" altLang="en-US" sz="1400" dirty="0">
              <a:solidFill>
                <a:prstClr val="black"/>
              </a:solidFill>
              <a:latin typeface="Arial" charset="0"/>
              <a:ea typeface="ＭＳ Ｐゴシック" charset="-128"/>
            </a:endParaRPr>
          </a:p>
        </p:txBody>
      </p:sp>
      <p:sp>
        <p:nvSpPr>
          <p:cNvPr id="50221" name="Rectangle 93"/>
          <p:cNvSpPr>
            <a:spLocks noChangeArrowheads="1"/>
          </p:cNvSpPr>
          <p:nvPr/>
        </p:nvSpPr>
        <p:spPr bwMode="auto">
          <a:xfrm>
            <a:off x="4156076" y="4129088"/>
            <a:ext cx="1503363" cy="279400"/>
          </a:xfrm>
          <a:prstGeom prst="rect">
            <a:avLst/>
          </a:prstGeom>
          <a:solidFill>
            <a:schemeClr val="bg1">
              <a:lumMod val="75000"/>
            </a:schemeClr>
          </a:solidFill>
          <a:ln w="9525">
            <a:noFill/>
            <a:miter lim="800000"/>
            <a:headEnd/>
            <a:tailEnd/>
          </a:ln>
        </p:spPr>
        <p:txBody>
          <a:bodyPr wrap="none" anchor="ctr"/>
          <a:lstStyle/>
          <a:p>
            <a:pPr fontAlgn="base">
              <a:spcBef>
                <a:spcPct val="0"/>
              </a:spcBef>
              <a:spcAft>
                <a:spcPct val="0"/>
              </a:spcAft>
            </a:pPr>
            <a:endParaRPr kumimoji="1" lang="ja-JP" altLang="en-US" sz="1400" dirty="0">
              <a:solidFill>
                <a:prstClr val="black"/>
              </a:solidFill>
              <a:latin typeface="Arial" charset="0"/>
              <a:ea typeface="ＭＳ Ｐゴシック" charset="-128"/>
            </a:endParaRPr>
          </a:p>
        </p:txBody>
      </p:sp>
      <p:sp>
        <p:nvSpPr>
          <p:cNvPr id="50222" name="Line 95"/>
          <p:cNvSpPr>
            <a:spLocks noChangeShapeType="1"/>
          </p:cNvSpPr>
          <p:nvPr/>
        </p:nvSpPr>
        <p:spPr bwMode="auto">
          <a:xfrm>
            <a:off x="6378576" y="4789488"/>
            <a:ext cx="500063" cy="0"/>
          </a:xfrm>
          <a:prstGeom prst="line">
            <a:avLst/>
          </a:prstGeom>
          <a:noFill/>
          <a:ln w="12700">
            <a:solidFill>
              <a:schemeClr val="tx1"/>
            </a:solidFill>
            <a:round/>
            <a:headEnd/>
            <a:tailEnd/>
          </a:ln>
        </p:spPr>
        <p:txBody>
          <a:bodyPr/>
          <a:lstStyle/>
          <a:p>
            <a:pPr fontAlgn="base">
              <a:spcBef>
                <a:spcPct val="0"/>
              </a:spcBef>
              <a:spcAft>
                <a:spcPct val="0"/>
              </a:spcAft>
            </a:pPr>
            <a:endParaRPr kumimoji="1" lang="ja-JP" altLang="en-US" sz="1400" dirty="0">
              <a:solidFill>
                <a:prstClr val="black"/>
              </a:solidFill>
              <a:latin typeface="Arial" charset="0"/>
              <a:ea typeface="ＭＳ Ｐゴシック" charset="-128"/>
            </a:endParaRPr>
          </a:p>
        </p:txBody>
      </p:sp>
      <p:sp>
        <p:nvSpPr>
          <p:cNvPr id="50223" name="Line 96"/>
          <p:cNvSpPr>
            <a:spLocks noChangeShapeType="1"/>
          </p:cNvSpPr>
          <p:nvPr/>
        </p:nvSpPr>
        <p:spPr bwMode="auto">
          <a:xfrm>
            <a:off x="5402263" y="5065713"/>
            <a:ext cx="400050" cy="0"/>
          </a:xfrm>
          <a:prstGeom prst="line">
            <a:avLst/>
          </a:prstGeom>
          <a:noFill/>
          <a:ln w="12700">
            <a:solidFill>
              <a:schemeClr val="tx1"/>
            </a:solidFill>
            <a:round/>
            <a:headEnd/>
            <a:tailEnd/>
          </a:ln>
        </p:spPr>
        <p:txBody>
          <a:bodyPr/>
          <a:lstStyle/>
          <a:p>
            <a:pPr fontAlgn="base">
              <a:spcBef>
                <a:spcPct val="0"/>
              </a:spcBef>
              <a:spcAft>
                <a:spcPct val="0"/>
              </a:spcAft>
            </a:pPr>
            <a:endParaRPr kumimoji="1" lang="ja-JP" altLang="en-US" sz="1400" dirty="0">
              <a:solidFill>
                <a:prstClr val="black"/>
              </a:solidFill>
              <a:latin typeface="Arial" charset="0"/>
              <a:ea typeface="ＭＳ Ｐゴシック" charset="-128"/>
            </a:endParaRPr>
          </a:p>
        </p:txBody>
      </p:sp>
      <p:sp>
        <p:nvSpPr>
          <p:cNvPr id="50224" name="Rectangle 97"/>
          <p:cNvSpPr>
            <a:spLocks noChangeArrowheads="1"/>
          </p:cNvSpPr>
          <p:nvPr/>
        </p:nvSpPr>
        <p:spPr bwMode="auto">
          <a:xfrm>
            <a:off x="4156076" y="4651376"/>
            <a:ext cx="2270125" cy="277813"/>
          </a:xfrm>
          <a:prstGeom prst="rect">
            <a:avLst/>
          </a:prstGeom>
          <a:solidFill>
            <a:srgbClr val="333399"/>
          </a:solidFill>
          <a:ln w="9525">
            <a:noFill/>
            <a:miter lim="800000"/>
            <a:headEnd/>
            <a:tailEnd/>
          </a:ln>
        </p:spPr>
        <p:txBody>
          <a:bodyPr wrap="none" anchor="ctr"/>
          <a:lstStyle/>
          <a:p>
            <a:pPr fontAlgn="base">
              <a:spcBef>
                <a:spcPct val="0"/>
              </a:spcBef>
              <a:spcAft>
                <a:spcPct val="0"/>
              </a:spcAft>
            </a:pPr>
            <a:endParaRPr kumimoji="1" lang="ja-JP" altLang="en-US" sz="1400" dirty="0">
              <a:solidFill>
                <a:prstClr val="black"/>
              </a:solidFill>
              <a:latin typeface="Arial" charset="0"/>
              <a:ea typeface="ＭＳ Ｐゴシック" charset="-128"/>
            </a:endParaRPr>
          </a:p>
        </p:txBody>
      </p:sp>
      <p:sp>
        <p:nvSpPr>
          <p:cNvPr id="50225" name="Rectangle 98"/>
          <p:cNvSpPr>
            <a:spLocks noChangeArrowheads="1"/>
          </p:cNvSpPr>
          <p:nvPr/>
        </p:nvSpPr>
        <p:spPr bwMode="auto">
          <a:xfrm>
            <a:off x="4156076" y="4927600"/>
            <a:ext cx="1370013" cy="279400"/>
          </a:xfrm>
          <a:prstGeom prst="rect">
            <a:avLst/>
          </a:prstGeom>
          <a:solidFill>
            <a:schemeClr val="bg1">
              <a:lumMod val="75000"/>
            </a:schemeClr>
          </a:solidFill>
          <a:ln w="9525">
            <a:noFill/>
            <a:miter lim="800000"/>
            <a:headEnd/>
            <a:tailEnd/>
          </a:ln>
        </p:spPr>
        <p:txBody>
          <a:bodyPr wrap="none" anchor="ctr"/>
          <a:lstStyle/>
          <a:p>
            <a:pPr fontAlgn="base">
              <a:spcBef>
                <a:spcPct val="0"/>
              </a:spcBef>
              <a:spcAft>
                <a:spcPct val="0"/>
              </a:spcAft>
            </a:pPr>
            <a:endParaRPr kumimoji="1" lang="ja-JP" altLang="en-US" sz="1400" dirty="0">
              <a:solidFill>
                <a:prstClr val="black"/>
              </a:solidFill>
              <a:latin typeface="Arial" charset="0"/>
              <a:ea typeface="ＭＳ Ｐゴシック" charset="-128"/>
            </a:endParaRPr>
          </a:p>
        </p:txBody>
      </p:sp>
      <p:sp>
        <p:nvSpPr>
          <p:cNvPr id="50226" name="Line 58"/>
          <p:cNvSpPr>
            <a:spLocks noChangeShapeType="1"/>
          </p:cNvSpPr>
          <p:nvPr/>
        </p:nvSpPr>
        <p:spPr bwMode="auto">
          <a:xfrm>
            <a:off x="4156075" y="1330325"/>
            <a:ext cx="0" cy="4070350"/>
          </a:xfrm>
          <a:prstGeom prst="line">
            <a:avLst/>
          </a:prstGeom>
          <a:noFill/>
          <a:ln w="19050">
            <a:solidFill>
              <a:schemeClr val="tx1"/>
            </a:solidFill>
            <a:round/>
            <a:headEnd/>
            <a:tailEnd/>
          </a:ln>
        </p:spPr>
        <p:txBody>
          <a:bodyPr/>
          <a:lstStyle/>
          <a:p>
            <a:pPr fontAlgn="base">
              <a:spcBef>
                <a:spcPct val="0"/>
              </a:spcBef>
              <a:spcAft>
                <a:spcPct val="0"/>
              </a:spcAft>
            </a:pPr>
            <a:endParaRPr kumimoji="1" lang="ja-JP" altLang="en-US" sz="1400" dirty="0">
              <a:solidFill>
                <a:prstClr val="black"/>
              </a:solidFill>
              <a:latin typeface="Arial" charset="0"/>
              <a:ea typeface="ＭＳ Ｐゴシック" charset="-128"/>
            </a:endParaRPr>
          </a:p>
        </p:txBody>
      </p:sp>
      <p:grpSp>
        <p:nvGrpSpPr>
          <p:cNvPr id="50227" name="Group 133"/>
          <p:cNvGrpSpPr>
            <a:grpSpLocks/>
          </p:cNvGrpSpPr>
          <p:nvPr/>
        </p:nvGrpSpPr>
        <p:grpSpPr bwMode="auto">
          <a:xfrm>
            <a:off x="8467726" y="4522789"/>
            <a:ext cx="1471613" cy="676275"/>
            <a:chOff x="4679" y="2754"/>
            <a:chExt cx="927" cy="388"/>
          </a:xfrm>
        </p:grpSpPr>
        <p:sp>
          <p:nvSpPr>
            <p:cNvPr id="50229" name="AutoShape 101"/>
            <p:cNvSpPr>
              <a:spLocks noChangeArrowheads="1"/>
            </p:cNvSpPr>
            <p:nvPr/>
          </p:nvSpPr>
          <p:spPr bwMode="auto">
            <a:xfrm>
              <a:off x="4679" y="2754"/>
              <a:ext cx="927" cy="388"/>
            </a:xfrm>
            <a:prstGeom prst="roundRect">
              <a:avLst>
                <a:gd name="adj" fmla="val 9361"/>
              </a:avLst>
            </a:prstGeom>
            <a:solidFill>
              <a:schemeClr val="bg1"/>
            </a:solidFill>
            <a:ln w="9525">
              <a:solidFill>
                <a:schemeClr val="tx1"/>
              </a:solidFill>
              <a:round/>
              <a:headEnd/>
              <a:tailEnd/>
            </a:ln>
          </p:spPr>
          <p:txBody>
            <a:bodyPr wrap="none" anchor="ctr"/>
            <a:lstStyle/>
            <a:p>
              <a:pPr fontAlgn="base">
                <a:spcBef>
                  <a:spcPct val="0"/>
                </a:spcBef>
                <a:spcAft>
                  <a:spcPct val="0"/>
                </a:spcAft>
              </a:pPr>
              <a:endParaRPr kumimoji="1" lang="ja-JP" altLang="en-US" sz="1400" dirty="0">
                <a:solidFill>
                  <a:prstClr val="black"/>
                </a:solidFill>
                <a:latin typeface="Arial" charset="0"/>
                <a:ea typeface="ＭＳ Ｐゴシック" charset="-128"/>
              </a:endParaRPr>
            </a:p>
          </p:txBody>
        </p:sp>
        <p:grpSp>
          <p:nvGrpSpPr>
            <p:cNvPr id="50230" name="Group 132"/>
            <p:cNvGrpSpPr>
              <a:grpSpLocks/>
            </p:cNvGrpSpPr>
            <p:nvPr/>
          </p:nvGrpSpPr>
          <p:grpSpPr bwMode="auto">
            <a:xfrm>
              <a:off x="4761" y="2800"/>
              <a:ext cx="727" cy="289"/>
              <a:chOff x="4718" y="2795"/>
              <a:chExt cx="727" cy="289"/>
            </a:xfrm>
          </p:grpSpPr>
          <p:grpSp>
            <p:nvGrpSpPr>
              <p:cNvPr id="50231" name="Group 131"/>
              <p:cNvGrpSpPr>
                <a:grpSpLocks/>
              </p:cNvGrpSpPr>
              <p:nvPr/>
            </p:nvGrpSpPr>
            <p:grpSpPr bwMode="auto">
              <a:xfrm>
                <a:off x="4719" y="2946"/>
                <a:ext cx="726" cy="138"/>
                <a:chOff x="4719" y="2932"/>
                <a:chExt cx="726" cy="138"/>
              </a:xfrm>
            </p:grpSpPr>
            <p:sp>
              <p:nvSpPr>
                <p:cNvPr id="50235" name="Rectangle 109"/>
                <p:cNvSpPr>
                  <a:spLocks noChangeArrowheads="1"/>
                </p:cNvSpPr>
                <p:nvPr/>
              </p:nvSpPr>
              <p:spPr bwMode="auto">
                <a:xfrm>
                  <a:off x="4880" y="2932"/>
                  <a:ext cx="565" cy="12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kumimoji="1" lang="ja-JP" altLang="en-US" sz="1400" dirty="0">
                      <a:solidFill>
                        <a:srgbClr val="000000"/>
                      </a:solidFill>
                      <a:latin typeface="Arial Narrow" pitchFamily="34" charset="0"/>
                      <a:ea typeface="ＭＳ Ｐゴシック" charset="-128"/>
                    </a:rPr>
                    <a:t>拡張期血圧</a:t>
                  </a:r>
                  <a:endParaRPr kumimoji="1" lang="ja-JP" altLang="en-US" sz="1400" dirty="0">
                    <a:solidFill>
                      <a:prstClr val="black"/>
                    </a:solidFill>
                    <a:latin typeface="Arial Narrow" pitchFamily="34" charset="0"/>
                    <a:ea typeface="ＭＳ Ｐゴシック" charset="-128"/>
                  </a:endParaRPr>
                </a:p>
              </p:txBody>
            </p:sp>
            <p:sp>
              <p:nvSpPr>
                <p:cNvPr id="50236" name="Rectangle 128"/>
                <p:cNvSpPr>
                  <a:spLocks noChangeArrowheads="1"/>
                </p:cNvSpPr>
                <p:nvPr/>
              </p:nvSpPr>
              <p:spPr bwMode="auto">
                <a:xfrm>
                  <a:off x="4719" y="2963"/>
                  <a:ext cx="141" cy="107"/>
                </a:xfrm>
                <a:prstGeom prst="rect">
                  <a:avLst/>
                </a:prstGeom>
                <a:solidFill>
                  <a:schemeClr val="bg1">
                    <a:lumMod val="75000"/>
                  </a:schemeClr>
                </a:solidFill>
                <a:ln w="9525">
                  <a:noFill/>
                  <a:miter lim="800000"/>
                  <a:headEnd/>
                  <a:tailEnd/>
                </a:ln>
              </p:spPr>
              <p:txBody>
                <a:bodyPr wrap="none" anchor="ctr"/>
                <a:lstStyle/>
                <a:p>
                  <a:pPr fontAlgn="base">
                    <a:spcBef>
                      <a:spcPct val="0"/>
                    </a:spcBef>
                    <a:spcAft>
                      <a:spcPct val="0"/>
                    </a:spcAft>
                  </a:pPr>
                  <a:endParaRPr kumimoji="1" lang="ja-JP" altLang="en-US" sz="1400" dirty="0">
                    <a:solidFill>
                      <a:prstClr val="black"/>
                    </a:solidFill>
                    <a:latin typeface="Arial" charset="0"/>
                    <a:ea typeface="ＭＳ Ｐゴシック" charset="-128"/>
                  </a:endParaRPr>
                </a:p>
              </p:txBody>
            </p:sp>
          </p:grpSp>
          <p:grpSp>
            <p:nvGrpSpPr>
              <p:cNvPr id="50232" name="Group 130"/>
              <p:cNvGrpSpPr>
                <a:grpSpLocks/>
              </p:cNvGrpSpPr>
              <p:nvPr/>
            </p:nvGrpSpPr>
            <p:grpSpPr bwMode="auto">
              <a:xfrm>
                <a:off x="4718" y="2795"/>
                <a:ext cx="727" cy="138"/>
                <a:chOff x="4718" y="2795"/>
                <a:chExt cx="727" cy="138"/>
              </a:xfrm>
            </p:grpSpPr>
            <p:sp>
              <p:nvSpPr>
                <p:cNvPr id="50233" name="Rectangle 104"/>
                <p:cNvSpPr>
                  <a:spLocks noChangeArrowheads="1"/>
                </p:cNvSpPr>
                <p:nvPr/>
              </p:nvSpPr>
              <p:spPr bwMode="auto">
                <a:xfrm>
                  <a:off x="4880" y="2795"/>
                  <a:ext cx="565" cy="12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kumimoji="1" lang="ja-JP" altLang="en-US" sz="1400" dirty="0">
                      <a:solidFill>
                        <a:srgbClr val="000000"/>
                      </a:solidFill>
                      <a:latin typeface="Arial Narrow" pitchFamily="34" charset="0"/>
                      <a:ea typeface="ＭＳ Ｐゴシック" charset="-128"/>
                    </a:rPr>
                    <a:t>収縮期血圧</a:t>
                  </a:r>
                  <a:endParaRPr kumimoji="1" lang="ja-JP" altLang="en-US" sz="1400" dirty="0">
                    <a:solidFill>
                      <a:prstClr val="black"/>
                    </a:solidFill>
                    <a:latin typeface="Arial Narrow" pitchFamily="34" charset="0"/>
                    <a:ea typeface="ＭＳ Ｐゴシック" charset="-128"/>
                  </a:endParaRPr>
                </a:p>
              </p:txBody>
            </p:sp>
            <p:sp>
              <p:nvSpPr>
                <p:cNvPr id="50234" name="Rectangle 129"/>
                <p:cNvSpPr>
                  <a:spLocks noChangeArrowheads="1"/>
                </p:cNvSpPr>
                <p:nvPr/>
              </p:nvSpPr>
              <p:spPr bwMode="auto">
                <a:xfrm>
                  <a:off x="4718" y="2826"/>
                  <a:ext cx="141" cy="107"/>
                </a:xfrm>
                <a:prstGeom prst="rect">
                  <a:avLst/>
                </a:prstGeom>
                <a:solidFill>
                  <a:srgbClr val="333399"/>
                </a:solidFill>
                <a:ln w="9525">
                  <a:noFill/>
                  <a:miter lim="800000"/>
                  <a:headEnd/>
                  <a:tailEnd/>
                </a:ln>
              </p:spPr>
              <p:txBody>
                <a:bodyPr wrap="none" anchor="ctr"/>
                <a:lstStyle/>
                <a:p>
                  <a:pPr fontAlgn="base">
                    <a:spcBef>
                      <a:spcPct val="0"/>
                    </a:spcBef>
                    <a:spcAft>
                      <a:spcPct val="0"/>
                    </a:spcAft>
                  </a:pPr>
                  <a:endParaRPr kumimoji="1" lang="ja-JP" altLang="en-US" sz="1400" dirty="0">
                    <a:solidFill>
                      <a:prstClr val="black"/>
                    </a:solidFill>
                    <a:latin typeface="Arial" charset="0"/>
                    <a:ea typeface="ＭＳ Ｐゴシック" charset="-128"/>
                  </a:endParaRPr>
                </a:p>
              </p:txBody>
            </p:sp>
          </p:grpSp>
        </p:grpSp>
      </p:grpSp>
      <p:sp>
        <p:nvSpPr>
          <p:cNvPr id="62" name="Text Box 8"/>
          <p:cNvSpPr txBox="1">
            <a:spLocks noChangeArrowheads="1"/>
          </p:cNvSpPr>
          <p:nvPr/>
        </p:nvSpPr>
        <p:spPr bwMode="auto">
          <a:xfrm>
            <a:off x="2100264" y="5916613"/>
            <a:ext cx="7953375" cy="707886"/>
          </a:xfrm>
          <a:prstGeom prst="rect">
            <a:avLst/>
          </a:prstGeom>
          <a:noFill/>
          <a:ln w="9525">
            <a:noFill/>
            <a:miter lim="800000"/>
            <a:headEnd/>
            <a:tailEnd/>
          </a:ln>
        </p:spPr>
        <p:txBody>
          <a:bodyPr>
            <a:spAutoFit/>
          </a:bodyPr>
          <a:lstStyle/>
          <a:p>
            <a:pPr marL="176213" indent="-176213" fontAlgn="base">
              <a:spcBef>
                <a:spcPct val="0"/>
              </a:spcBef>
              <a:spcAft>
                <a:spcPct val="0"/>
              </a:spcAft>
            </a:pPr>
            <a:r>
              <a:rPr kumimoji="1" lang="ja-JP" altLang="en-US" sz="1000" dirty="0">
                <a:solidFill>
                  <a:prstClr val="black"/>
                </a:solidFill>
                <a:latin typeface="ＭＳ Ｐゴシック" pitchFamily="50" charset="-128"/>
                <a:ea typeface="ＭＳ Ｐゴシック" pitchFamily="50" charset="-128"/>
              </a:rPr>
              <a:t>＊</a:t>
            </a:r>
            <a:r>
              <a:rPr kumimoji="1" lang="en-US" altLang="ja-JP" sz="1000" dirty="0">
                <a:solidFill>
                  <a:prstClr val="black"/>
                </a:solidFill>
                <a:latin typeface="ＭＳ Ｐゴシック" pitchFamily="50" charset="-128"/>
                <a:ea typeface="ＭＳ Ｐゴシック" pitchFamily="50" charset="-128"/>
              </a:rPr>
              <a:t>1</a:t>
            </a:r>
            <a:r>
              <a:rPr kumimoji="1" lang="ja-JP" altLang="en-US" sz="1000" dirty="0">
                <a:solidFill>
                  <a:prstClr val="black"/>
                </a:solidFill>
                <a:latin typeface="ＭＳ Ｐゴシック" pitchFamily="50" charset="-128"/>
                <a:ea typeface="ＭＳ Ｐゴシック" pitchFamily="50" charset="-128"/>
              </a:rPr>
              <a:t> メタアナリシス</a:t>
            </a:r>
            <a:r>
              <a:rPr kumimoji="1" lang="en-US" altLang="ja-JP" sz="1000" dirty="0">
                <a:solidFill>
                  <a:prstClr val="black"/>
                </a:solidFill>
                <a:latin typeface="ＭＳ Ｐゴシック" pitchFamily="50" charset="-128"/>
                <a:ea typeface="ＭＳ Ｐゴシック" pitchFamily="50" charset="-128"/>
              </a:rPr>
              <a:t>, </a:t>
            </a:r>
            <a:r>
              <a:rPr kumimoji="1" lang="ja-JP" altLang="en-US" sz="1000" dirty="0">
                <a:solidFill>
                  <a:prstClr val="black"/>
                </a:solidFill>
                <a:latin typeface="ＭＳ Ｐゴシック" pitchFamily="50" charset="-128"/>
                <a:ea typeface="ＭＳ Ｐゴシック" pitchFamily="50" charset="-128"/>
              </a:rPr>
              <a:t>＊</a:t>
            </a:r>
            <a:r>
              <a:rPr kumimoji="1" lang="en-US" altLang="ja-JP" sz="1000" dirty="0">
                <a:solidFill>
                  <a:prstClr val="black"/>
                </a:solidFill>
                <a:latin typeface="ＭＳ Ｐゴシック" pitchFamily="50" charset="-128"/>
                <a:ea typeface="ＭＳ Ｐゴシック" pitchFamily="50" charset="-128"/>
              </a:rPr>
              <a:t>2</a:t>
            </a:r>
            <a:r>
              <a:rPr kumimoji="1" lang="ja-JP" altLang="en-US" sz="1000" dirty="0">
                <a:solidFill>
                  <a:prstClr val="black"/>
                </a:solidFill>
                <a:latin typeface="ＭＳ Ｐゴシック" pitchFamily="50" charset="-128"/>
                <a:ea typeface="ＭＳ Ｐゴシック" pitchFamily="50" charset="-128"/>
              </a:rPr>
              <a:t> 無作為化試験</a:t>
            </a:r>
            <a:endParaRPr kumimoji="1" lang="en-US" altLang="ja-JP" sz="1000" dirty="0">
              <a:solidFill>
                <a:prstClr val="black"/>
              </a:solidFill>
              <a:latin typeface="ＭＳ Ｐゴシック" pitchFamily="50" charset="-128"/>
              <a:ea typeface="ＭＳ Ｐゴシック" pitchFamily="50" charset="-128"/>
            </a:endParaRPr>
          </a:p>
          <a:p>
            <a:pPr marL="176213" indent="-176213" fontAlgn="base">
              <a:spcBef>
                <a:spcPct val="0"/>
              </a:spcBef>
              <a:spcAft>
                <a:spcPct val="0"/>
              </a:spcAft>
            </a:pPr>
            <a:r>
              <a:rPr kumimoji="1" lang="ja-JP" altLang="en-US" sz="1000" dirty="0">
                <a:solidFill>
                  <a:prstClr val="black"/>
                </a:solidFill>
                <a:latin typeface="ＭＳ Ｐゴシック" pitchFamily="50" charset="-128"/>
                <a:ea typeface="ＭＳ Ｐゴシック" pitchFamily="50" charset="-128"/>
              </a:rPr>
              <a:t>減塩［</a:t>
            </a:r>
            <a:r>
              <a:rPr kumimoji="1" lang="en-US" altLang="ja-JP" sz="1000" dirty="0">
                <a:solidFill>
                  <a:prstClr val="black"/>
                </a:solidFill>
                <a:latin typeface="ＭＳ Ｐゴシック" pitchFamily="50" charset="-128"/>
                <a:ea typeface="ＭＳ Ｐゴシック" pitchFamily="50" charset="-128"/>
              </a:rPr>
              <a:t>He FJ</a:t>
            </a:r>
            <a:r>
              <a:rPr kumimoji="1" lang="ja-JP" altLang="en-US" sz="1000" dirty="0" err="1">
                <a:solidFill>
                  <a:prstClr val="black"/>
                </a:solidFill>
                <a:latin typeface="ＭＳ Ｐゴシック" pitchFamily="50" charset="-128"/>
                <a:ea typeface="ＭＳ Ｐゴシック" pitchFamily="50" charset="-128"/>
              </a:rPr>
              <a:t>，</a:t>
            </a:r>
            <a:r>
              <a:rPr kumimoji="1" lang="en-US" altLang="ja-JP" sz="1000" dirty="0">
                <a:solidFill>
                  <a:prstClr val="black"/>
                </a:solidFill>
                <a:latin typeface="ＭＳ Ｐゴシック" pitchFamily="50" charset="-128"/>
                <a:ea typeface="ＭＳ Ｐゴシック" pitchFamily="50" charset="-128"/>
              </a:rPr>
              <a:t> et al</a:t>
            </a:r>
            <a:r>
              <a:rPr kumimoji="1" lang="ja-JP" altLang="en-US" sz="1000" dirty="0" err="1">
                <a:solidFill>
                  <a:prstClr val="black"/>
                </a:solidFill>
                <a:latin typeface="ＭＳ Ｐゴシック" pitchFamily="50" charset="-128"/>
                <a:ea typeface="ＭＳ Ｐゴシック" pitchFamily="50" charset="-128"/>
              </a:rPr>
              <a:t>．</a:t>
            </a:r>
            <a:r>
              <a:rPr kumimoji="1" lang="ja-JP" altLang="en-US" sz="1000" dirty="0">
                <a:solidFill>
                  <a:prstClr val="black"/>
                </a:solidFill>
                <a:latin typeface="ＭＳ Ｐゴシック" pitchFamily="50" charset="-128"/>
                <a:ea typeface="ＭＳ Ｐゴシック" pitchFamily="50" charset="-128"/>
              </a:rPr>
              <a:t>：</a:t>
            </a:r>
            <a:r>
              <a:rPr kumimoji="1" lang="en-US" altLang="ja-JP" sz="1000" dirty="0">
                <a:solidFill>
                  <a:prstClr val="black"/>
                </a:solidFill>
                <a:latin typeface="ＭＳ Ｐゴシック" pitchFamily="50" charset="-128"/>
                <a:ea typeface="ＭＳ Ｐゴシック" pitchFamily="50" charset="-128"/>
              </a:rPr>
              <a:t>J Hum </a:t>
            </a:r>
            <a:r>
              <a:rPr kumimoji="1" lang="en-US" altLang="ja-JP" sz="1000" dirty="0" err="1">
                <a:solidFill>
                  <a:prstClr val="black"/>
                </a:solidFill>
                <a:latin typeface="ＭＳ Ｐゴシック" pitchFamily="50" charset="-128"/>
                <a:ea typeface="ＭＳ Ｐゴシック" pitchFamily="50" charset="-128"/>
              </a:rPr>
              <a:t>Hypertens</a:t>
            </a:r>
            <a:r>
              <a:rPr kumimoji="1" lang="en-US" altLang="ja-JP" sz="1000" dirty="0">
                <a:solidFill>
                  <a:prstClr val="black"/>
                </a:solidFill>
                <a:latin typeface="ＭＳ Ｐゴシック" pitchFamily="50" charset="-128"/>
                <a:ea typeface="ＭＳ Ｐゴシック" pitchFamily="50" charset="-128"/>
              </a:rPr>
              <a:t> 2002</a:t>
            </a:r>
            <a:r>
              <a:rPr kumimoji="1" lang="ja-JP" altLang="en-US" sz="1000" dirty="0">
                <a:solidFill>
                  <a:prstClr val="black"/>
                </a:solidFill>
                <a:latin typeface="ＭＳ Ｐゴシック" pitchFamily="50" charset="-128"/>
                <a:ea typeface="ＭＳ Ｐゴシック" pitchFamily="50" charset="-128"/>
              </a:rPr>
              <a:t>；</a:t>
            </a:r>
            <a:r>
              <a:rPr kumimoji="1" lang="en-US" altLang="ja-JP" sz="1000" dirty="0">
                <a:solidFill>
                  <a:prstClr val="black"/>
                </a:solidFill>
                <a:latin typeface="ＭＳ Ｐゴシック" pitchFamily="50" charset="-128"/>
                <a:ea typeface="ＭＳ Ｐゴシック" pitchFamily="50" charset="-128"/>
              </a:rPr>
              <a:t>16</a:t>
            </a:r>
            <a:r>
              <a:rPr kumimoji="1" lang="ja-JP" altLang="en-US" sz="1000" dirty="0">
                <a:solidFill>
                  <a:prstClr val="black"/>
                </a:solidFill>
                <a:latin typeface="ＭＳ Ｐゴシック" pitchFamily="50" charset="-128"/>
                <a:ea typeface="ＭＳ Ｐゴシック" pitchFamily="50" charset="-128"/>
              </a:rPr>
              <a:t>：</a:t>
            </a:r>
            <a:r>
              <a:rPr kumimoji="1" lang="en-US" altLang="ja-JP" sz="1000" dirty="0">
                <a:solidFill>
                  <a:prstClr val="black"/>
                </a:solidFill>
                <a:latin typeface="ＭＳ Ｐゴシック" pitchFamily="50" charset="-128"/>
                <a:ea typeface="ＭＳ Ｐゴシック" pitchFamily="50" charset="-128"/>
              </a:rPr>
              <a:t>761-70</a:t>
            </a:r>
            <a:r>
              <a:rPr kumimoji="1" lang="ja-JP" altLang="en-US" sz="1000" dirty="0">
                <a:solidFill>
                  <a:prstClr val="black"/>
                </a:solidFill>
                <a:latin typeface="ＭＳ Ｐゴシック" pitchFamily="50" charset="-128"/>
                <a:ea typeface="ＭＳ Ｐゴシック" pitchFamily="50" charset="-128"/>
              </a:rPr>
              <a:t>］</a:t>
            </a:r>
            <a:r>
              <a:rPr kumimoji="1" lang="en-US" altLang="ja-JP" sz="1000" dirty="0">
                <a:solidFill>
                  <a:prstClr val="black"/>
                </a:solidFill>
                <a:latin typeface="ＭＳ Ｐゴシック" pitchFamily="50" charset="-128"/>
                <a:ea typeface="ＭＳ Ｐゴシック" pitchFamily="50" charset="-128"/>
              </a:rPr>
              <a:t>, DASH</a:t>
            </a:r>
            <a:r>
              <a:rPr kumimoji="1" lang="ja-JP" altLang="en-US" sz="1000" dirty="0">
                <a:solidFill>
                  <a:prstClr val="black"/>
                </a:solidFill>
                <a:latin typeface="ＭＳ Ｐゴシック" pitchFamily="50" charset="-128"/>
                <a:ea typeface="ＭＳ Ｐゴシック" pitchFamily="50" charset="-128"/>
              </a:rPr>
              <a:t>食［</a:t>
            </a:r>
            <a:r>
              <a:rPr kumimoji="1" lang="en-US" altLang="ja-JP" sz="1000" dirty="0">
                <a:solidFill>
                  <a:prstClr val="black"/>
                </a:solidFill>
                <a:latin typeface="ＭＳ Ｐゴシック" pitchFamily="50" charset="-128"/>
                <a:ea typeface="ＭＳ Ｐゴシック" pitchFamily="50" charset="-128"/>
              </a:rPr>
              <a:t>Sacks FM</a:t>
            </a:r>
            <a:r>
              <a:rPr kumimoji="1" lang="ja-JP" altLang="en-US" sz="1000" dirty="0" err="1">
                <a:solidFill>
                  <a:prstClr val="black"/>
                </a:solidFill>
                <a:latin typeface="ＭＳ Ｐゴシック" pitchFamily="50" charset="-128"/>
                <a:ea typeface="ＭＳ Ｐゴシック" pitchFamily="50" charset="-128"/>
              </a:rPr>
              <a:t>，</a:t>
            </a:r>
            <a:r>
              <a:rPr kumimoji="1" lang="en-US" altLang="ja-JP" sz="1000" dirty="0">
                <a:solidFill>
                  <a:prstClr val="black"/>
                </a:solidFill>
                <a:latin typeface="ＭＳ Ｐゴシック" pitchFamily="50" charset="-128"/>
                <a:ea typeface="ＭＳ Ｐゴシック" pitchFamily="50" charset="-128"/>
              </a:rPr>
              <a:t>et al.</a:t>
            </a:r>
            <a:r>
              <a:rPr kumimoji="1" lang="ja-JP" altLang="en-US" sz="1000" dirty="0">
                <a:solidFill>
                  <a:prstClr val="black"/>
                </a:solidFill>
                <a:latin typeface="ＭＳ Ｐゴシック" pitchFamily="50" charset="-128"/>
                <a:ea typeface="ＭＳ Ｐゴシック" pitchFamily="50" charset="-128"/>
              </a:rPr>
              <a:t>：</a:t>
            </a:r>
            <a:r>
              <a:rPr kumimoji="1" lang="en-US" altLang="ja-JP" sz="1000" dirty="0">
                <a:solidFill>
                  <a:prstClr val="black"/>
                </a:solidFill>
                <a:latin typeface="ＭＳ Ｐゴシック" pitchFamily="50" charset="-128"/>
                <a:ea typeface="ＭＳ Ｐゴシック" pitchFamily="50" charset="-128"/>
              </a:rPr>
              <a:t>N </a:t>
            </a:r>
            <a:r>
              <a:rPr kumimoji="1" lang="en-US" altLang="ja-JP" sz="1000" dirty="0" err="1">
                <a:solidFill>
                  <a:prstClr val="black"/>
                </a:solidFill>
                <a:latin typeface="ＭＳ Ｐゴシック" pitchFamily="50" charset="-128"/>
                <a:ea typeface="ＭＳ Ｐゴシック" pitchFamily="50" charset="-128"/>
              </a:rPr>
              <a:t>Engl</a:t>
            </a:r>
            <a:r>
              <a:rPr kumimoji="1" lang="en-US" altLang="ja-JP" sz="1000" dirty="0">
                <a:solidFill>
                  <a:prstClr val="black"/>
                </a:solidFill>
                <a:latin typeface="ＭＳ Ｐゴシック" pitchFamily="50" charset="-128"/>
                <a:ea typeface="ＭＳ Ｐゴシック" pitchFamily="50" charset="-128"/>
              </a:rPr>
              <a:t> J Med 2001</a:t>
            </a:r>
            <a:r>
              <a:rPr kumimoji="1" lang="ja-JP" altLang="en-US" sz="1000" dirty="0">
                <a:solidFill>
                  <a:prstClr val="black"/>
                </a:solidFill>
                <a:latin typeface="ＭＳ Ｐゴシック" pitchFamily="50" charset="-128"/>
                <a:ea typeface="ＭＳ Ｐゴシック" pitchFamily="50" charset="-128"/>
              </a:rPr>
              <a:t>；</a:t>
            </a:r>
            <a:r>
              <a:rPr kumimoji="1" lang="en-US" altLang="ja-JP" sz="1000" dirty="0">
                <a:solidFill>
                  <a:prstClr val="black"/>
                </a:solidFill>
                <a:latin typeface="ＭＳ Ｐゴシック" pitchFamily="50" charset="-128"/>
                <a:ea typeface="ＭＳ Ｐゴシック" pitchFamily="50" charset="-128"/>
              </a:rPr>
              <a:t>344</a:t>
            </a:r>
            <a:r>
              <a:rPr kumimoji="1" lang="ja-JP" altLang="en-US" sz="1000" dirty="0">
                <a:solidFill>
                  <a:prstClr val="black"/>
                </a:solidFill>
                <a:latin typeface="ＭＳ Ｐゴシック" pitchFamily="50" charset="-128"/>
                <a:ea typeface="ＭＳ Ｐゴシック" pitchFamily="50" charset="-128"/>
              </a:rPr>
              <a:t>：</a:t>
            </a:r>
            <a:r>
              <a:rPr kumimoji="1" lang="en-US" altLang="ja-JP" sz="1000" dirty="0">
                <a:solidFill>
                  <a:prstClr val="black"/>
                </a:solidFill>
                <a:latin typeface="ＭＳ Ｐゴシック" pitchFamily="50" charset="-128"/>
                <a:ea typeface="ＭＳ Ｐゴシック" pitchFamily="50" charset="-128"/>
              </a:rPr>
              <a:t>3-10</a:t>
            </a:r>
            <a:r>
              <a:rPr kumimoji="1" lang="ja-JP" altLang="en-US" sz="1000" dirty="0">
                <a:solidFill>
                  <a:prstClr val="black"/>
                </a:solidFill>
                <a:latin typeface="ＭＳ Ｐゴシック" pitchFamily="50" charset="-128"/>
                <a:ea typeface="ＭＳ Ｐゴシック" pitchFamily="50" charset="-128"/>
              </a:rPr>
              <a:t>］</a:t>
            </a:r>
            <a:r>
              <a:rPr kumimoji="1" lang="en-US" altLang="ja-JP" sz="1000" dirty="0">
                <a:solidFill>
                  <a:prstClr val="black"/>
                </a:solidFill>
                <a:latin typeface="ＭＳ Ｐゴシック" pitchFamily="50" charset="-128"/>
                <a:ea typeface="ＭＳ Ｐゴシック" pitchFamily="50" charset="-128"/>
              </a:rPr>
              <a:t>, </a:t>
            </a:r>
          </a:p>
          <a:p>
            <a:pPr marL="176213" indent="-176213" fontAlgn="base">
              <a:spcBef>
                <a:spcPct val="0"/>
              </a:spcBef>
              <a:spcAft>
                <a:spcPct val="0"/>
              </a:spcAft>
            </a:pPr>
            <a:r>
              <a:rPr kumimoji="1" lang="ja-JP" altLang="en-US" sz="1000" dirty="0">
                <a:solidFill>
                  <a:prstClr val="black"/>
                </a:solidFill>
                <a:latin typeface="ＭＳ Ｐゴシック" pitchFamily="50" charset="-128"/>
                <a:ea typeface="ＭＳ Ｐゴシック" pitchFamily="50" charset="-128"/>
              </a:rPr>
              <a:t>減量［</a:t>
            </a:r>
            <a:r>
              <a:rPr kumimoji="1" lang="en-US" altLang="ja-JP" sz="1000" dirty="0" err="1">
                <a:solidFill>
                  <a:prstClr val="black"/>
                </a:solidFill>
                <a:latin typeface="ＭＳ Ｐゴシック" pitchFamily="50" charset="-128"/>
                <a:ea typeface="ＭＳ Ｐゴシック" pitchFamily="50" charset="-128"/>
              </a:rPr>
              <a:t>Siebenhofer</a:t>
            </a:r>
            <a:r>
              <a:rPr kumimoji="1" lang="en-US" altLang="ja-JP" sz="1000" dirty="0">
                <a:solidFill>
                  <a:prstClr val="black"/>
                </a:solidFill>
                <a:latin typeface="ＭＳ Ｐゴシック" pitchFamily="50" charset="-128"/>
                <a:ea typeface="ＭＳ Ｐゴシック" pitchFamily="50" charset="-128"/>
              </a:rPr>
              <a:t> A</a:t>
            </a:r>
            <a:r>
              <a:rPr kumimoji="1" lang="ja-JP" altLang="en-US" sz="1000" dirty="0" err="1">
                <a:solidFill>
                  <a:prstClr val="black"/>
                </a:solidFill>
                <a:latin typeface="ＭＳ Ｐゴシック" pitchFamily="50" charset="-128"/>
                <a:ea typeface="ＭＳ Ｐゴシック" pitchFamily="50" charset="-128"/>
              </a:rPr>
              <a:t>，</a:t>
            </a:r>
            <a:r>
              <a:rPr kumimoji="1" lang="en-US" altLang="ja-JP" sz="1000" dirty="0">
                <a:solidFill>
                  <a:prstClr val="black"/>
                </a:solidFill>
                <a:latin typeface="ＭＳ Ｐゴシック" pitchFamily="50" charset="-128"/>
                <a:ea typeface="ＭＳ Ｐゴシック" pitchFamily="50" charset="-128"/>
              </a:rPr>
              <a:t>et al</a:t>
            </a:r>
            <a:r>
              <a:rPr kumimoji="1" lang="ja-JP" altLang="en-US" sz="1000" dirty="0" err="1">
                <a:solidFill>
                  <a:prstClr val="black"/>
                </a:solidFill>
                <a:latin typeface="ＭＳ Ｐゴシック" pitchFamily="50" charset="-128"/>
                <a:ea typeface="ＭＳ Ｐゴシック" pitchFamily="50" charset="-128"/>
              </a:rPr>
              <a:t>．</a:t>
            </a:r>
            <a:r>
              <a:rPr kumimoji="1" lang="ja-JP" altLang="en-US" sz="1000" dirty="0">
                <a:solidFill>
                  <a:prstClr val="black"/>
                </a:solidFill>
                <a:latin typeface="ＭＳ Ｐゴシック" pitchFamily="50" charset="-128"/>
                <a:ea typeface="ＭＳ Ｐゴシック" pitchFamily="50" charset="-128"/>
              </a:rPr>
              <a:t>：</a:t>
            </a:r>
            <a:r>
              <a:rPr kumimoji="1" lang="en-US" altLang="ja-JP" sz="1000" dirty="0">
                <a:solidFill>
                  <a:prstClr val="black"/>
                </a:solidFill>
                <a:latin typeface="ＭＳ Ｐゴシック" pitchFamily="50" charset="-128"/>
                <a:ea typeface="ＭＳ Ｐゴシック" pitchFamily="50" charset="-128"/>
              </a:rPr>
              <a:t>Cochrane</a:t>
            </a:r>
            <a:r>
              <a:rPr kumimoji="1" lang="ja-JP" altLang="en-US" sz="1000" dirty="0">
                <a:solidFill>
                  <a:prstClr val="black"/>
                </a:solidFill>
                <a:latin typeface="ＭＳ Ｐゴシック" pitchFamily="50" charset="-128"/>
                <a:ea typeface="ＭＳ Ｐゴシック" pitchFamily="50" charset="-128"/>
              </a:rPr>
              <a:t>　</a:t>
            </a:r>
            <a:r>
              <a:rPr kumimoji="1" lang="en-US" altLang="ja-JP" sz="1000" dirty="0">
                <a:solidFill>
                  <a:prstClr val="black"/>
                </a:solidFill>
                <a:latin typeface="ＭＳ Ｐゴシック" pitchFamily="50" charset="-128"/>
                <a:ea typeface="ＭＳ Ｐゴシック" pitchFamily="50" charset="-128"/>
              </a:rPr>
              <a:t>Database </a:t>
            </a:r>
            <a:r>
              <a:rPr kumimoji="1" lang="en-US" altLang="ja-JP" sz="1000" dirty="0" err="1">
                <a:solidFill>
                  <a:prstClr val="black"/>
                </a:solidFill>
                <a:latin typeface="ＭＳ Ｐゴシック" pitchFamily="50" charset="-128"/>
                <a:ea typeface="ＭＳ Ｐゴシック" pitchFamily="50" charset="-128"/>
              </a:rPr>
              <a:t>Syst</a:t>
            </a:r>
            <a:r>
              <a:rPr kumimoji="1" lang="en-US" altLang="ja-JP" sz="1000" dirty="0">
                <a:solidFill>
                  <a:prstClr val="black"/>
                </a:solidFill>
                <a:latin typeface="ＭＳ Ｐゴシック" pitchFamily="50" charset="-128"/>
                <a:ea typeface="ＭＳ Ｐゴシック" pitchFamily="50" charset="-128"/>
              </a:rPr>
              <a:t> Rev 2011</a:t>
            </a:r>
            <a:r>
              <a:rPr kumimoji="1" lang="ja-JP" altLang="en-US" sz="1000" dirty="0">
                <a:solidFill>
                  <a:prstClr val="black"/>
                </a:solidFill>
                <a:latin typeface="ＭＳ Ｐゴシック" pitchFamily="50" charset="-128"/>
                <a:ea typeface="ＭＳ Ｐゴシック" pitchFamily="50" charset="-128"/>
              </a:rPr>
              <a:t>；</a:t>
            </a:r>
            <a:r>
              <a:rPr kumimoji="1" lang="en-US" altLang="ja-JP" sz="1000" dirty="0">
                <a:solidFill>
                  <a:prstClr val="black"/>
                </a:solidFill>
                <a:latin typeface="ＭＳ Ｐゴシック" pitchFamily="50" charset="-128"/>
                <a:ea typeface="ＭＳ Ｐゴシック" pitchFamily="50" charset="-128"/>
              </a:rPr>
              <a:t>CD008274</a:t>
            </a:r>
            <a:r>
              <a:rPr kumimoji="1" lang="ja-JP" altLang="en-US" sz="1000" dirty="0">
                <a:solidFill>
                  <a:prstClr val="black"/>
                </a:solidFill>
                <a:latin typeface="ＭＳ Ｐゴシック" pitchFamily="50" charset="-128"/>
                <a:ea typeface="ＭＳ Ｐゴシック" pitchFamily="50" charset="-128"/>
              </a:rPr>
              <a:t>］</a:t>
            </a:r>
            <a:r>
              <a:rPr kumimoji="1" lang="en-US" altLang="ja-JP" sz="1000" dirty="0">
                <a:solidFill>
                  <a:prstClr val="black"/>
                </a:solidFill>
                <a:latin typeface="ＭＳ Ｐゴシック" pitchFamily="50" charset="-128"/>
                <a:ea typeface="ＭＳ Ｐゴシック" pitchFamily="50" charset="-128"/>
              </a:rPr>
              <a:t>, </a:t>
            </a:r>
            <a:r>
              <a:rPr kumimoji="1" lang="ja-JP" altLang="en-US" sz="1000" dirty="0">
                <a:solidFill>
                  <a:prstClr val="black"/>
                </a:solidFill>
                <a:latin typeface="ＭＳ Ｐゴシック" pitchFamily="50" charset="-128"/>
                <a:ea typeface="ＭＳ Ｐゴシック" pitchFamily="50" charset="-128"/>
              </a:rPr>
              <a:t>運動［</a:t>
            </a:r>
            <a:r>
              <a:rPr kumimoji="1" lang="en-US" altLang="ja-JP" sz="1000" dirty="0">
                <a:solidFill>
                  <a:prstClr val="black"/>
                </a:solidFill>
                <a:latin typeface="ＭＳ Ｐゴシック" pitchFamily="50" charset="-128"/>
                <a:ea typeface="ＭＳ Ｐゴシック" pitchFamily="50" charset="-128"/>
              </a:rPr>
              <a:t>Dickinson HO</a:t>
            </a:r>
            <a:r>
              <a:rPr kumimoji="1" lang="ja-JP" altLang="en-US" sz="1000" dirty="0" err="1">
                <a:solidFill>
                  <a:prstClr val="black"/>
                </a:solidFill>
                <a:latin typeface="ＭＳ Ｐゴシック" pitchFamily="50" charset="-128"/>
                <a:ea typeface="ＭＳ Ｐゴシック" pitchFamily="50" charset="-128"/>
              </a:rPr>
              <a:t>，</a:t>
            </a:r>
            <a:r>
              <a:rPr kumimoji="1" lang="en-US" altLang="ja-JP" sz="1000" dirty="0">
                <a:solidFill>
                  <a:prstClr val="black"/>
                </a:solidFill>
                <a:latin typeface="ＭＳ Ｐゴシック" pitchFamily="50" charset="-128"/>
                <a:ea typeface="ＭＳ Ｐゴシック" pitchFamily="50" charset="-128"/>
              </a:rPr>
              <a:t>et al</a:t>
            </a:r>
            <a:r>
              <a:rPr kumimoji="1" lang="ja-JP" altLang="en-US" sz="1000" dirty="0" err="1">
                <a:solidFill>
                  <a:prstClr val="black"/>
                </a:solidFill>
                <a:latin typeface="ＭＳ Ｐゴシック" pitchFamily="50" charset="-128"/>
                <a:ea typeface="ＭＳ Ｐゴシック" pitchFamily="50" charset="-128"/>
              </a:rPr>
              <a:t>．</a:t>
            </a:r>
            <a:r>
              <a:rPr kumimoji="1" lang="ja-JP" altLang="en-US" sz="1000" dirty="0">
                <a:solidFill>
                  <a:prstClr val="black"/>
                </a:solidFill>
                <a:latin typeface="ＭＳ Ｐゴシック" pitchFamily="50" charset="-128"/>
                <a:ea typeface="ＭＳ Ｐゴシック" pitchFamily="50" charset="-128"/>
              </a:rPr>
              <a:t>：</a:t>
            </a:r>
            <a:r>
              <a:rPr kumimoji="1" lang="en-US" altLang="ja-JP" sz="1000" dirty="0">
                <a:solidFill>
                  <a:prstClr val="black"/>
                </a:solidFill>
                <a:latin typeface="ＭＳ Ｐゴシック" pitchFamily="50" charset="-128"/>
                <a:ea typeface="ＭＳ Ｐゴシック" pitchFamily="50" charset="-128"/>
              </a:rPr>
              <a:t>J </a:t>
            </a:r>
            <a:r>
              <a:rPr kumimoji="1" lang="en-US" altLang="ja-JP" sz="1000" dirty="0" err="1">
                <a:solidFill>
                  <a:prstClr val="black"/>
                </a:solidFill>
                <a:latin typeface="ＭＳ Ｐゴシック" pitchFamily="50" charset="-128"/>
                <a:ea typeface="ＭＳ Ｐゴシック" pitchFamily="50" charset="-128"/>
              </a:rPr>
              <a:t>Hypertens</a:t>
            </a:r>
            <a:r>
              <a:rPr kumimoji="1" lang="en-US" altLang="ja-JP" sz="1000" dirty="0">
                <a:solidFill>
                  <a:prstClr val="black"/>
                </a:solidFill>
                <a:latin typeface="ＭＳ Ｐゴシック" pitchFamily="50" charset="-128"/>
                <a:ea typeface="ＭＳ Ｐゴシック" pitchFamily="50" charset="-128"/>
              </a:rPr>
              <a:t> 2006</a:t>
            </a:r>
            <a:r>
              <a:rPr kumimoji="1" lang="ja-JP" altLang="en-US" sz="1000" dirty="0">
                <a:solidFill>
                  <a:prstClr val="black"/>
                </a:solidFill>
                <a:latin typeface="ＭＳ Ｐゴシック" pitchFamily="50" charset="-128"/>
                <a:ea typeface="ＭＳ Ｐゴシック" pitchFamily="50" charset="-128"/>
              </a:rPr>
              <a:t>；</a:t>
            </a:r>
            <a:r>
              <a:rPr kumimoji="1" lang="en-US" altLang="ja-JP" sz="1000" dirty="0">
                <a:solidFill>
                  <a:prstClr val="black"/>
                </a:solidFill>
                <a:latin typeface="ＭＳ Ｐゴシック" pitchFamily="50" charset="-128"/>
                <a:ea typeface="ＭＳ Ｐゴシック" pitchFamily="50" charset="-128"/>
              </a:rPr>
              <a:t>24</a:t>
            </a:r>
            <a:r>
              <a:rPr kumimoji="1" lang="ja-JP" altLang="en-US" sz="1000" dirty="0">
                <a:solidFill>
                  <a:prstClr val="black"/>
                </a:solidFill>
                <a:latin typeface="ＭＳ Ｐゴシック" pitchFamily="50" charset="-128"/>
                <a:ea typeface="ＭＳ Ｐゴシック" pitchFamily="50" charset="-128"/>
              </a:rPr>
              <a:t>：</a:t>
            </a:r>
            <a:r>
              <a:rPr kumimoji="1" lang="en-US" altLang="ja-JP" sz="1000" dirty="0">
                <a:solidFill>
                  <a:prstClr val="black"/>
                </a:solidFill>
                <a:latin typeface="ＭＳ Ｐゴシック" pitchFamily="50" charset="-128"/>
                <a:ea typeface="ＭＳ Ｐゴシック" pitchFamily="50" charset="-128"/>
              </a:rPr>
              <a:t>215-33</a:t>
            </a:r>
            <a:r>
              <a:rPr kumimoji="1" lang="ja-JP" altLang="en-US" sz="1000" dirty="0">
                <a:solidFill>
                  <a:prstClr val="black"/>
                </a:solidFill>
                <a:latin typeface="ＭＳ Ｐゴシック" pitchFamily="50" charset="-128"/>
                <a:ea typeface="ＭＳ Ｐゴシック" pitchFamily="50" charset="-128"/>
              </a:rPr>
              <a:t>］</a:t>
            </a:r>
            <a:r>
              <a:rPr kumimoji="1" lang="en-US" altLang="ja-JP" sz="1000" dirty="0">
                <a:solidFill>
                  <a:prstClr val="black"/>
                </a:solidFill>
                <a:latin typeface="ＭＳ Ｐゴシック" pitchFamily="50" charset="-128"/>
                <a:ea typeface="ＭＳ Ｐゴシック" pitchFamily="50" charset="-128"/>
              </a:rPr>
              <a:t>, </a:t>
            </a:r>
          </a:p>
          <a:p>
            <a:pPr marL="176213" indent="-176213" fontAlgn="base">
              <a:spcBef>
                <a:spcPct val="0"/>
              </a:spcBef>
              <a:spcAft>
                <a:spcPct val="0"/>
              </a:spcAft>
            </a:pPr>
            <a:r>
              <a:rPr kumimoji="1" lang="ja-JP" altLang="en-US" sz="1000" dirty="0">
                <a:solidFill>
                  <a:prstClr val="black"/>
                </a:solidFill>
                <a:latin typeface="ＭＳ Ｐゴシック" pitchFamily="50" charset="-128"/>
                <a:ea typeface="ＭＳ Ｐゴシック" pitchFamily="50" charset="-128"/>
              </a:rPr>
              <a:t>節酒［</a:t>
            </a:r>
            <a:r>
              <a:rPr kumimoji="1" lang="en-US" altLang="ja-JP" sz="1000" dirty="0">
                <a:solidFill>
                  <a:prstClr val="black"/>
                </a:solidFill>
                <a:latin typeface="ＭＳ Ｐゴシック" pitchFamily="50" charset="-128"/>
                <a:ea typeface="ＭＳ Ｐゴシック" pitchFamily="50" charset="-128"/>
              </a:rPr>
              <a:t>Nakamura K</a:t>
            </a:r>
            <a:r>
              <a:rPr kumimoji="1" lang="ja-JP" altLang="en-US" sz="1000" dirty="0" err="1">
                <a:solidFill>
                  <a:prstClr val="black"/>
                </a:solidFill>
                <a:latin typeface="ＭＳ Ｐゴシック" pitchFamily="50" charset="-128"/>
                <a:ea typeface="ＭＳ Ｐゴシック" pitchFamily="50" charset="-128"/>
              </a:rPr>
              <a:t>，</a:t>
            </a:r>
            <a:r>
              <a:rPr kumimoji="1" lang="en-US" altLang="ja-JP" sz="1000" dirty="0">
                <a:solidFill>
                  <a:prstClr val="black"/>
                </a:solidFill>
                <a:latin typeface="ＭＳ Ｐゴシック" pitchFamily="50" charset="-128"/>
                <a:ea typeface="ＭＳ Ｐゴシック" pitchFamily="50" charset="-128"/>
              </a:rPr>
              <a:t>et al</a:t>
            </a:r>
            <a:r>
              <a:rPr kumimoji="1" lang="ja-JP" altLang="en-US" sz="1000" dirty="0" err="1">
                <a:solidFill>
                  <a:prstClr val="black"/>
                </a:solidFill>
                <a:latin typeface="ＭＳ Ｐゴシック" pitchFamily="50" charset="-128"/>
                <a:ea typeface="ＭＳ Ｐゴシック" pitchFamily="50" charset="-128"/>
              </a:rPr>
              <a:t>．</a:t>
            </a:r>
            <a:r>
              <a:rPr kumimoji="1" lang="ja-JP" altLang="en-US" sz="1000" dirty="0">
                <a:solidFill>
                  <a:prstClr val="black"/>
                </a:solidFill>
                <a:latin typeface="ＭＳ Ｐゴシック" pitchFamily="50" charset="-128"/>
                <a:ea typeface="ＭＳ Ｐゴシック" pitchFamily="50" charset="-128"/>
              </a:rPr>
              <a:t>：</a:t>
            </a:r>
            <a:r>
              <a:rPr kumimoji="1" lang="en-US" altLang="ja-JP" sz="1000" dirty="0" err="1">
                <a:solidFill>
                  <a:prstClr val="black"/>
                </a:solidFill>
                <a:latin typeface="ＭＳ Ｐゴシック" pitchFamily="50" charset="-128"/>
                <a:ea typeface="ＭＳ Ｐゴシック" pitchFamily="50" charset="-128"/>
              </a:rPr>
              <a:t>Hypertens</a:t>
            </a:r>
            <a:r>
              <a:rPr kumimoji="1" lang="en-US" altLang="ja-JP" sz="1000" dirty="0">
                <a:solidFill>
                  <a:prstClr val="black"/>
                </a:solidFill>
                <a:latin typeface="ＭＳ Ｐゴシック" pitchFamily="50" charset="-128"/>
                <a:ea typeface="ＭＳ Ｐゴシック" pitchFamily="50" charset="-128"/>
              </a:rPr>
              <a:t> Rev 2007</a:t>
            </a:r>
            <a:r>
              <a:rPr kumimoji="1" lang="ja-JP" altLang="en-US" sz="1000" dirty="0">
                <a:solidFill>
                  <a:prstClr val="black"/>
                </a:solidFill>
                <a:latin typeface="ＭＳ Ｐゴシック" pitchFamily="50" charset="-128"/>
                <a:ea typeface="ＭＳ Ｐゴシック" pitchFamily="50" charset="-128"/>
              </a:rPr>
              <a:t>；</a:t>
            </a:r>
            <a:r>
              <a:rPr kumimoji="1" lang="en-US" altLang="ja-JP" sz="1000" dirty="0">
                <a:solidFill>
                  <a:prstClr val="black"/>
                </a:solidFill>
                <a:latin typeface="ＭＳ Ｐゴシック" pitchFamily="50" charset="-128"/>
                <a:ea typeface="ＭＳ Ｐゴシック" pitchFamily="50" charset="-128"/>
              </a:rPr>
              <a:t>30</a:t>
            </a:r>
            <a:r>
              <a:rPr kumimoji="1" lang="ja-JP" altLang="en-US" sz="1000" dirty="0">
                <a:solidFill>
                  <a:prstClr val="black"/>
                </a:solidFill>
                <a:latin typeface="ＭＳ Ｐゴシック" pitchFamily="50" charset="-128"/>
                <a:ea typeface="ＭＳ Ｐゴシック" pitchFamily="50" charset="-128"/>
              </a:rPr>
              <a:t>：</a:t>
            </a:r>
            <a:r>
              <a:rPr kumimoji="1" lang="en-US" altLang="ja-JP" sz="1000" dirty="0">
                <a:solidFill>
                  <a:prstClr val="black"/>
                </a:solidFill>
                <a:latin typeface="ＭＳ Ｐゴシック" pitchFamily="50" charset="-128"/>
                <a:ea typeface="ＭＳ Ｐゴシック" pitchFamily="50" charset="-128"/>
              </a:rPr>
              <a:t>663-8</a:t>
            </a:r>
            <a:r>
              <a:rPr kumimoji="1" lang="ja-JP" altLang="en-US" sz="1000" dirty="0">
                <a:solidFill>
                  <a:prstClr val="black"/>
                </a:solidFill>
                <a:latin typeface="ＭＳ Ｐゴシック" pitchFamily="50" charset="-128"/>
                <a:ea typeface="ＭＳ Ｐゴシック" pitchFamily="50" charset="-128"/>
              </a:rPr>
              <a:t>］</a:t>
            </a:r>
            <a:endParaRPr kumimoji="1" lang="en-US" altLang="ja-JP" sz="1000" dirty="0">
              <a:solidFill>
                <a:prstClr val="black"/>
              </a:solidFill>
              <a:latin typeface="ＭＳ Ｐゴシック" pitchFamily="50" charset="-128"/>
              <a:ea typeface="ＭＳ Ｐゴシック" pitchFamily="50" charset="-128"/>
            </a:endParaRPr>
          </a:p>
        </p:txBody>
      </p:sp>
      <p:sp>
        <p:nvSpPr>
          <p:cNvPr id="63" name="正方形/長方形 62"/>
          <p:cNvSpPr/>
          <p:nvPr/>
        </p:nvSpPr>
        <p:spPr>
          <a:xfrm>
            <a:off x="1524000" y="6599634"/>
            <a:ext cx="885179" cy="276999"/>
          </a:xfrm>
          <a:prstGeom prst="rect">
            <a:avLst/>
          </a:prstGeom>
        </p:spPr>
        <p:txBody>
          <a:bodyPr wrap="none">
            <a:spAutoFit/>
          </a:bodyPr>
          <a:lstStyle/>
          <a:p>
            <a:pPr fontAlgn="base">
              <a:spcBef>
                <a:spcPct val="0"/>
              </a:spcBef>
              <a:spcAft>
                <a:spcPct val="0"/>
              </a:spcAft>
            </a:pPr>
            <a:r>
              <a:rPr kumimoji="1" lang="en-US" altLang="ja-JP" sz="1200" dirty="0">
                <a:solidFill>
                  <a:srgbClr val="000000"/>
                </a:solidFill>
                <a:latin typeface="Times New Roman" pitchFamily="18" charset="0"/>
                <a:ea typeface="ＭＳ Ｐゴシック" charset="-128"/>
                <a:cs typeface="Times New Roman" pitchFamily="18" charset="0"/>
              </a:rPr>
              <a:t>OLM-2803</a:t>
            </a:r>
            <a:endParaRPr kumimoji="1" lang="ja-JP" altLang="en-US" sz="1200" dirty="0">
              <a:solidFill>
                <a:srgbClr val="000000"/>
              </a:solidFill>
              <a:latin typeface="Times New Roman" pitchFamily="18" charset="0"/>
              <a:ea typeface="ＭＳ Ｐゴシック" charset="-128"/>
              <a:cs typeface="Times New Roman" pitchFamily="18" charset="0"/>
            </a:endParaRPr>
          </a:p>
        </p:txBody>
      </p:sp>
      <p:pic>
        <p:nvPicPr>
          <p:cNvPr id="64" name="Picture 5">
            <a:extLst>
              <a:ext uri="{FF2B5EF4-FFF2-40B4-BE49-F238E27FC236}">
                <a16:creationId xmlns:a16="http://schemas.microsoft.com/office/drawing/2014/main" id="{09FE1631-2E3E-406C-9731-7847993DFEA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10047" y="181946"/>
            <a:ext cx="1406223" cy="52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図 64">
            <a:extLst>
              <a:ext uri="{FF2B5EF4-FFF2-40B4-BE49-F238E27FC236}">
                <a16:creationId xmlns:a16="http://schemas.microsoft.com/office/drawing/2014/main" id="{65BC32A7-1B4B-4287-A46B-2A40C9ABE368}"/>
              </a:ext>
            </a:extLst>
          </p:cNvPr>
          <p:cNvPicPr>
            <a:picLocks noChangeAspect="1"/>
          </p:cNvPicPr>
          <p:nvPr/>
        </p:nvPicPr>
        <p:blipFill>
          <a:blip r:embed="rId3"/>
          <a:stretch>
            <a:fillRect/>
          </a:stretch>
        </p:blipFill>
        <p:spPr>
          <a:xfrm>
            <a:off x="66135" y="5827265"/>
            <a:ext cx="1242548" cy="980813"/>
          </a:xfrm>
          <a:prstGeom prst="rect">
            <a:avLst/>
          </a:prstGeom>
          <a:ln>
            <a:solidFill>
              <a:srgbClr val="E3F3F9"/>
            </a:solidFill>
          </a:ln>
          <a:effectLst>
            <a:softEdge rad="63500"/>
          </a:effectLst>
        </p:spPr>
        <p:style>
          <a:lnRef idx="0">
            <a:scrgbClr r="0" g="0" b="0"/>
          </a:lnRef>
          <a:fillRef idx="1001">
            <a:schemeClr val="lt2"/>
          </a:fillRef>
          <a:effectRef idx="0">
            <a:scrgbClr r="0" g="0" b="0"/>
          </a:effectRef>
          <a:fontRef idx="major"/>
        </p:style>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BA0E96-02C1-42D8-B574-6084B20D7F84}"/>
              </a:ext>
            </a:extLst>
          </p:cNvPr>
          <p:cNvSpPr>
            <a:spLocks noGrp="1"/>
          </p:cNvSpPr>
          <p:nvPr>
            <p:ph type="title"/>
          </p:nvPr>
        </p:nvSpPr>
        <p:spPr>
          <a:xfrm>
            <a:off x="838200" y="204107"/>
            <a:ext cx="10515600" cy="893224"/>
          </a:xfrm>
        </p:spPr>
        <p:txBody>
          <a:bodyPr>
            <a:normAutofit fontScale="90000"/>
          </a:bodyPr>
          <a:lstStyle/>
          <a:p>
            <a:r>
              <a:rPr kumimoji="1" lang="ja-JP" altLang="en-US" sz="3600" b="1" dirty="0">
                <a:latin typeface="HGPｺﾞｼｯｸE" panose="020B0900000000000000" pitchFamily="50" charset="-128"/>
                <a:ea typeface="HGPｺﾞｼｯｸE" panose="020B0900000000000000" pitchFamily="50" charset="-128"/>
              </a:rPr>
              <a:t>診療イナーシャ</a:t>
            </a:r>
            <a:br>
              <a:rPr kumimoji="1" lang="en-US" altLang="ja-JP" dirty="0"/>
            </a:br>
            <a:r>
              <a:rPr kumimoji="1" lang="ja-JP" altLang="en-US" sz="2800" dirty="0"/>
              <a:t>（高血圧治療ガイドライン</a:t>
            </a:r>
            <a:r>
              <a:rPr kumimoji="1" lang="en-US" altLang="ja-JP" sz="2800" dirty="0"/>
              <a:t>2019</a:t>
            </a:r>
            <a:r>
              <a:rPr kumimoji="1" lang="ja-JP" altLang="en-US" sz="2800" dirty="0"/>
              <a:t>　第</a:t>
            </a:r>
            <a:r>
              <a:rPr kumimoji="1" lang="en-US" altLang="ja-JP" sz="2800" dirty="0"/>
              <a:t>14</a:t>
            </a:r>
            <a:r>
              <a:rPr kumimoji="1" lang="ja-JP" altLang="en-US" sz="2800" dirty="0"/>
              <a:t>章）</a:t>
            </a:r>
          </a:p>
        </p:txBody>
      </p:sp>
      <p:sp>
        <p:nvSpPr>
          <p:cNvPr id="3" name="コンテンツ プレースホルダー 2">
            <a:extLst>
              <a:ext uri="{FF2B5EF4-FFF2-40B4-BE49-F238E27FC236}">
                <a16:creationId xmlns:a16="http://schemas.microsoft.com/office/drawing/2014/main" id="{5D730CDB-A639-4177-BF3E-6647AA0826DD}"/>
              </a:ext>
            </a:extLst>
          </p:cNvPr>
          <p:cNvSpPr>
            <a:spLocks noGrp="1"/>
          </p:cNvSpPr>
          <p:nvPr>
            <p:ph idx="1"/>
          </p:nvPr>
        </p:nvSpPr>
        <p:spPr>
          <a:xfrm>
            <a:off x="838200" y="1097331"/>
            <a:ext cx="10515600" cy="5395543"/>
          </a:xfrm>
        </p:spPr>
        <p:txBody>
          <a:bodyPr>
            <a:normAutofit fontScale="92500" lnSpcReduction="20000"/>
          </a:bodyPr>
          <a:lstStyle/>
          <a:p>
            <a:pPr marL="0" indent="0">
              <a:buNone/>
            </a:pPr>
            <a:r>
              <a:rPr kumimoji="1" lang="ja-JP" altLang="en-US" sz="3000" dirty="0">
                <a:latin typeface="HGPｺﾞｼｯｸE" panose="020B0900000000000000" pitchFamily="50" charset="-128"/>
                <a:ea typeface="HGPｺﾞｼｯｸE" panose="020B0900000000000000" pitchFamily="50" charset="-128"/>
              </a:rPr>
              <a:t>・・・高血圧、糖尿病、脂質異常症など自覚症状のない疾患で治療が十分に行われていない大きな原因は診療イナーシャで・・・</a:t>
            </a:r>
            <a:endParaRPr kumimoji="1" lang="en-US" altLang="ja-JP" sz="3000" dirty="0">
              <a:latin typeface="HGPｺﾞｼｯｸE" panose="020B0900000000000000" pitchFamily="50" charset="-128"/>
              <a:ea typeface="HGPｺﾞｼｯｸE" panose="020B0900000000000000" pitchFamily="50" charset="-128"/>
            </a:endParaRPr>
          </a:p>
          <a:p>
            <a:pPr marL="0" indent="0">
              <a:buNone/>
            </a:pPr>
            <a:r>
              <a:rPr lang="ja-JP" altLang="en-US" sz="3300" dirty="0">
                <a:latin typeface="HGPｺﾞｼｯｸE" panose="020B0900000000000000" pitchFamily="50" charset="-128"/>
                <a:ea typeface="HGPｺﾞｼｯｸE" panose="020B0900000000000000" pitchFamily="50" charset="-128"/>
              </a:rPr>
              <a:t>・・・</a:t>
            </a:r>
            <a:r>
              <a:rPr kumimoji="1" lang="ja-JP" altLang="en-US" sz="3300" dirty="0">
                <a:latin typeface="HGPｺﾞｼｯｸE" panose="020B0900000000000000" pitchFamily="50" charset="-128"/>
                <a:ea typeface="HGPｺﾞｼｯｸE" panose="020B0900000000000000" pitchFamily="50" charset="-128"/>
              </a:rPr>
              <a:t>イナーシャは「慣性」と訳され、高血圧診療での臨床イナーシャは「</a:t>
            </a:r>
            <a:r>
              <a:rPr kumimoji="1" lang="ja-JP" altLang="en-US" sz="3300" dirty="0">
                <a:solidFill>
                  <a:srgbClr val="FF0000"/>
                </a:solidFill>
                <a:latin typeface="HGPｺﾞｼｯｸE" panose="020B0900000000000000" pitchFamily="50" charset="-128"/>
                <a:ea typeface="HGPｺﾞｼｯｸE" panose="020B0900000000000000" pitchFamily="50" charset="-128"/>
              </a:rPr>
              <a:t>高血圧であるにもかかわらず治療を開始しない</a:t>
            </a:r>
            <a:r>
              <a:rPr kumimoji="1" lang="ja-JP" altLang="en-US" sz="3300" dirty="0">
                <a:latin typeface="HGPｺﾞｼｯｸE" panose="020B0900000000000000" pitchFamily="50" charset="-128"/>
                <a:ea typeface="HGPｺﾞｼｯｸE" panose="020B0900000000000000" pitchFamily="50" charset="-128"/>
              </a:rPr>
              <a:t>、または、ガイドラインで示されている</a:t>
            </a:r>
            <a:r>
              <a:rPr kumimoji="1" lang="ja-JP" altLang="en-US" sz="3300" dirty="0">
                <a:solidFill>
                  <a:srgbClr val="FF0000"/>
                </a:solidFill>
                <a:latin typeface="HGPｺﾞｼｯｸE" panose="020B0900000000000000" pitchFamily="50" charset="-128"/>
                <a:ea typeface="HGPｺﾞｼｯｸE" panose="020B0900000000000000" pitchFamily="50" charset="-128"/>
              </a:rPr>
              <a:t>降圧達成目標よりも高いのにもかかわらず、治療を強化せずそのまま様子をみる</a:t>
            </a:r>
            <a:r>
              <a:rPr kumimoji="1" lang="ja-JP" altLang="en-US" sz="3300" dirty="0">
                <a:latin typeface="HGPｺﾞｼｯｸE" panose="020B0900000000000000" pitchFamily="50" charset="-128"/>
                <a:ea typeface="HGPｺﾞｼｯｸE" panose="020B0900000000000000" pitchFamily="50" charset="-128"/>
              </a:rPr>
              <a:t>こと」を意味する治療イナーシャ、および「</a:t>
            </a:r>
            <a:r>
              <a:rPr kumimoji="1" lang="ja-JP" altLang="en-US" sz="3300" dirty="0">
                <a:solidFill>
                  <a:srgbClr val="FF0000"/>
                </a:solidFill>
                <a:latin typeface="HGPｺﾞｼｯｸE" panose="020B0900000000000000" pitchFamily="50" charset="-128"/>
                <a:ea typeface="HGPｺﾞｼｯｸE" panose="020B0900000000000000" pitchFamily="50" charset="-128"/>
              </a:rPr>
              <a:t>難治性・治療抵抗性高血圧の原因を精査しない</a:t>
            </a:r>
            <a:r>
              <a:rPr kumimoji="1" lang="ja-JP" altLang="en-US" sz="3300" dirty="0">
                <a:latin typeface="HGPｺﾞｼｯｸE" panose="020B0900000000000000" pitchFamily="50" charset="-128"/>
                <a:ea typeface="HGPｺﾞｼｯｸE" panose="020B0900000000000000" pitchFamily="50" charset="-128"/>
              </a:rPr>
              <a:t>」ことを意味する診断イナーシャが含まれる。臨床イナーシャにより不十分な血圧管理が継続されることになり、結果的に生命予後や心血管疾患の発症に悪影響を及ぼすと考えられている。・・・</a:t>
            </a:r>
          </a:p>
        </p:txBody>
      </p:sp>
      <p:pic>
        <p:nvPicPr>
          <p:cNvPr id="4" name="図 3">
            <a:extLst>
              <a:ext uri="{FF2B5EF4-FFF2-40B4-BE49-F238E27FC236}">
                <a16:creationId xmlns:a16="http://schemas.microsoft.com/office/drawing/2014/main" id="{7AA576A2-62F3-41A4-9F81-D01ACC570D80}"/>
              </a:ext>
            </a:extLst>
          </p:cNvPr>
          <p:cNvPicPr>
            <a:picLocks noChangeAspect="1"/>
          </p:cNvPicPr>
          <p:nvPr/>
        </p:nvPicPr>
        <p:blipFill>
          <a:blip r:embed="rId2"/>
          <a:stretch>
            <a:fillRect/>
          </a:stretch>
        </p:blipFill>
        <p:spPr>
          <a:xfrm>
            <a:off x="10026811" y="6082393"/>
            <a:ext cx="2028825" cy="571500"/>
          </a:xfrm>
          <a:prstGeom prst="rect">
            <a:avLst/>
          </a:prstGeom>
        </p:spPr>
      </p:pic>
      <p:pic>
        <p:nvPicPr>
          <p:cNvPr id="5" name="Picture 5">
            <a:extLst>
              <a:ext uri="{FF2B5EF4-FFF2-40B4-BE49-F238E27FC236}">
                <a16:creationId xmlns:a16="http://schemas.microsoft.com/office/drawing/2014/main" id="{703E552A-887C-4465-B3C5-74A81DC8A4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10047" y="181946"/>
            <a:ext cx="1406223" cy="52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a:extLst>
              <a:ext uri="{FF2B5EF4-FFF2-40B4-BE49-F238E27FC236}">
                <a16:creationId xmlns:a16="http://schemas.microsoft.com/office/drawing/2014/main" id="{DBE26E8E-AE05-4D1F-A107-8291B3327EED}"/>
              </a:ext>
            </a:extLst>
          </p:cNvPr>
          <p:cNvPicPr>
            <a:picLocks noChangeAspect="1"/>
          </p:cNvPicPr>
          <p:nvPr/>
        </p:nvPicPr>
        <p:blipFill>
          <a:blip r:embed="rId4"/>
          <a:stretch>
            <a:fillRect/>
          </a:stretch>
        </p:blipFill>
        <p:spPr>
          <a:xfrm>
            <a:off x="0" y="6082393"/>
            <a:ext cx="965711" cy="762290"/>
          </a:xfrm>
          <a:prstGeom prst="rect">
            <a:avLst/>
          </a:prstGeom>
          <a:ln>
            <a:solidFill>
              <a:srgbClr val="E3F3F9"/>
            </a:solidFill>
          </a:ln>
          <a:effectLst>
            <a:softEdge rad="63500"/>
          </a:effectLst>
        </p:spPr>
        <p:style>
          <a:lnRef idx="0">
            <a:scrgbClr r="0" g="0" b="0"/>
          </a:lnRef>
          <a:fillRef idx="1001">
            <a:schemeClr val="lt2"/>
          </a:fillRef>
          <a:effectRef idx="0">
            <a:scrgbClr r="0" g="0" b="0"/>
          </a:effectRef>
          <a:fontRef idx="major"/>
        </p:style>
      </p:pic>
    </p:spTree>
    <p:extLst>
      <p:ext uri="{BB962C8B-B14F-4D97-AF65-F5344CB8AC3E}">
        <p14:creationId xmlns:p14="http://schemas.microsoft.com/office/powerpoint/2010/main" val="31608416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E3FDD6-6518-4C4E-A6BB-600D66506E10}"/>
              </a:ext>
            </a:extLst>
          </p:cNvPr>
          <p:cNvSpPr>
            <a:spLocks noGrp="1"/>
          </p:cNvSpPr>
          <p:nvPr>
            <p:ph type="title"/>
          </p:nvPr>
        </p:nvSpPr>
        <p:spPr>
          <a:xfrm>
            <a:off x="913774" y="224236"/>
            <a:ext cx="10364451" cy="589498"/>
          </a:xfrm>
        </p:spPr>
        <p:txBody>
          <a:bodyPr>
            <a:normAutofit/>
          </a:bodyPr>
          <a:lstStyle/>
          <a:p>
            <a:r>
              <a:rPr lang="ja-JP" altLang="en-US" dirty="0"/>
              <a:t>生活習慣の修正</a:t>
            </a:r>
            <a:endParaRPr kumimoji="1" lang="ja-JP" altLang="en-US" dirty="0"/>
          </a:p>
        </p:txBody>
      </p:sp>
      <p:sp>
        <p:nvSpPr>
          <p:cNvPr id="3" name="コンテンツ プレースホルダー 2">
            <a:extLst>
              <a:ext uri="{FF2B5EF4-FFF2-40B4-BE49-F238E27FC236}">
                <a16:creationId xmlns:a16="http://schemas.microsoft.com/office/drawing/2014/main" id="{5AB6FD31-430E-43D4-9798-6B485F3C1808}"/>
              </a:ext>
            </a:extLst>
          </p:cNvPr>
          <p:cNvSpPr>
            <a:spLocks noGrp="1"/>
          </p:cNvSpPr>
          <p:nvPr>
            <p:ph idx="1"/>
          </p:nvPr>
        </p:nvSpPr>
        <p:spPr>
          <a:xfrm>
            <a:off x="285226" y="813734"/>
            <a:ext cx="11794921" cy="5940553"/>
          </a:xfrm>
        </p:spPr>
        <p:txBody>
          <a:bodyPr/>
          <a:lstStyle/>
          <a:p>
            <a:pPr marL="0" indent="0" defTabSz="914400">
              <a:lnSpc>
                <a:spcPts val="1700"/>
              </a:lnSpc>
              <a:spcBef>
                <a:spcPct val="0"/>
              </a:spcBef>
              <a:buNone/>
              <a:tabLst>
                <a:tab pos="2159000" algn="l"/>
              </a:tabLst>
            </a:pPr>
            <a:endParaRPr lang="en-US" altLang="ja-JP" sz="3600" dirty="0">
              <a:solidFill>
                <a:srgbClr val="0070C0"/>
              </a:solidFill>
              <a:latin typeface="ＭＳ Ｐゴシック" pitchFamily="50" charset="-128"/>
            </a:endParaRPr>
          </a:p>
          <a:p>
            <a:pPr marL="0" indent="0" defTabSz="914400">
              <a:lnSpc>
                <a:spcPts val="1700"/>
              </a:lnSpc>
              <a:spcBef>
                <a:spcPct val="0"/>
              </a:spcBef>
              <a:buNone/>
              <a:tabLst>
                <a:tab pos="2159000" algn="l"/>
              </a:tabLst>
            </a:pPr>
            <a:endParaRPr lang="en-US" altLang="ja-JP" sz="3200" dirty="0">
              <a:solidFill>
                <a:srgbClr val="0070C0"/>
              </a:solidFill>
              <a:latin typeface="ＭＳ Ｐゴシック" pitchFamily="50" charset="-128"/>
            </a:endParaRPr>
          </a:p>
          <a:p>
            <a:pPr marL="0" indent="0" defTabSz="914400">
              <a:lnSpc>
                <a:spcPts val="1700"/>
              </a:lnSpc>
              <a:spcBef>
                <a:spcPct val="0"/>
              </a:spcBef>
              <a:buNone/>
              <a:tabLst>
                <a:tab pos="2159000" algn="l"/>
              </a:tabLst>
            </a:pPr>
            <a:r>
              <a:rPr lang="ja-JP" altLang="en-US" sz="3200" dirty="0">
                <a:solidFill>
                  <a:srgbClr val="0070C0"/>
                </a:solidFill>
                <a:latin typeface="ＭＳ Ｐゴシック" pitchFamily="50" charset="-128"/>
              </a:rPr>
              <a:t>１．減塩：</a:t>
            </a:r>
            <a:r>
              <a:rPr lang="en-US" altLang="ja-JP" sz="3200" dirty="0">
                <a:solidFill>
                  <a:prstClr val="black"/>
                </a:solidFill>
                <a:latin typeface="ＭＳ Ｐゴシック" pitchFamily="50" charset="-128"/>
              </a:rPr>
              <a:t>6g/</a:t>
            </a:r>
            <a:r>
              <a:rPr lang="ja-JP" altLang="en-US" sz="3200" dirty="0">
                <a:solidFill>
                  <a:prstClr val="black"/>
                </a:solidFill>
                <a:latin typeface="ＭＳ Ｐゴシック" pitchFamily="50" charset="-128"/>
              </a:rPr>
              <a:t>日未満</a:t>
            </a:r>
          </a:p>
          <a:p>
            <a:pPr marL="1882775" indent="-1882775" defTabSz="914400">
              <a:lnSpc>
                <a:spcPts val="1700"/>
              </a:lnSpc>
              <a:spcBef>
                <a:spcPct val="0"/>
              </a:spcBef>
              <a:tabLst>
                <a:tab pos="2159000" algn="l"/>
              </a:tabLst>
            </a:pPr>
            <a:endParaRPr lang="en-US" altLang="ja-JP" sz="3200" dirty="0">
              <a:solidFill>
                <a:srgbClr val="0070C0"/>
              </a:solidFill>
              <a:latin typeface="ＭＳ Ｐゴシック" pitchFamily="50" charset="-128"/>
            </a:endParaRPr>
          </a:p>
          <a:p>
            <a:pPr marL="0" indent="0" defTabSz="914400">
              <a:lnSpc>
                <a:spcPts val="1700"/>
              </a:lnSpc>
              <a:spcBef>
                <a:spcPct val="0"/>
              </a:spcBef>
              <a:buNone/>
              <a:tabLst>
                <a:tab pos="2159000" algn="l"/>
              </a:tabLst>
            </a:pPr>
            <a:r>
              <a:rPr lang="ja-JP" altLang="en-US" sz="3200" dirty="0">
                <a:solidFill>
                  <a:srgbClr val="0070C0"/>
                </a:solidFill>
                <a:latin typeface="ＭＳ Ｐゴシック" pitchFamily="50" charset="-128"/>
              </a:rPr>
              <a:t>２．野菜・果物：</a:t>
            </a:r>
            <a:r>
              <a:rPr lang="ja-JP" altLang="en-US" sz="3200" dirty="0">
                <a:solidFill>
                  <a:prstClr val="black"/>
                </a:solidFill>
                <a:latin typeface="ＭＳ Ｐゴシック" pitchFamily="50" charset="-128"/>
              </a:rPr>
              <a:t>野菜・果物の積極的摂取</a:t>
            </a:r>
            <a:endParaRPr lang="en-US" altLang="ja-JP" sz="3200" baseline="30000" dirty="0">
              <a:solidFill>
                <a:prstClr val="black"/>
              </a:solidFill>
              <a:latin typeface="ＭＳ Ｐゴシック" pitchFamily="50" charset="-128"/>
            </a:endParaRPr>
          </a:p>
          <a:p>
            <a:pPr marL="1882775" indent="-1882775" defTabSz="914400">
              <a:lnSpc>
                <a:spcPts val="1700"/>
              </a:lnSpc>
              <a:spcBef>
                <a:spcPct val="0"/>
              </a:spcBef>
              <a:tabLst>
                <a:tab pos="2159000" algn="l"/>
              </a:tabLst>
            </a:pPr>
            <a:endParaRPr lang="en-US" altLang="ja-JP" sz="3200" dirty="0">
              <a:solidFill>
                <a:srgbClr val="0070C0"/>
              </a:solidFill>
              <a:latin typeface="ＭＳ Ｐゴシック" pitchFamily="50" charset="-128"/>
            </a:endParaRPr>
          </a:p>
          <a:p>
            <a:pPr marL="0" indent="0" defTabSz="914400">
              <a:lnSpc>
                <a:spcPts val="1700"/>
              </a:lnSpc>
              <a:spcBef>
                <a:spcPct val="0"/>
              </a:spcBef>
              <a:buNone/>
              <a:tabLst>
                <a:tab pos="2159000" algn="l"/>
              </a:tabLst>
            </a:pPr>
            <a:r>
              <a:rPr lang="ja-JP" altLang="en-US" sz="3200" dirty="0">
                <a:solidFill>
                  <a:srgbClr val="0070C0"/>
                </a:solidFill>
                <a:latin typeface="ＭＳ Ｐゴシック" pitchFamily="50" charset="-128"/>
              </a:rPr>
              <a:t>３．脂質：</a:t>
            </a:r>
            <a:r>
              <a:rPr lang="ja-JP" altLang="en-US" sz="3200" dirty="0">
                <a:solidFill>
                  <a:prstClr val="black"/>
                </a:solidFill>
                <a:latin typeface="ＭＳ Ｐゴシック" pitchFamily="50" charset="-128"/>
              </a:rPr>
              <a:t>コレステロールや飽和脂肪酸の摂取を控える</a:t>
            </a:r>
            <a:br>
              <a:rPr lang="en-US" altLang="ja-JP" sz="3200" dirty="0">
                <a:solidFill>
                  <a:prstClr val="black"/>
                </a:solidFill>
                <a:latin typeface="ＭＳ Ｐゴシック" pitchFamily="50" charset="-128"/>
              </a:rPr>
            </a:br>
            <a:endParaRPr lang="en-US" altLang="ja-JP" sz="3200" dirty="0">
              <a:solidFill>
                <a:prstClr val="black"/>
              </a:solidFill>
              <a:latin typeface="ＭＳ Ｐゴシック" pitchFamily="50" charset="-128"/>
            </a:endParaRPr>
          </a:p>
          <a:p>
            <a:pPr marL="0" indent="0" defTabSz="914400">
              <a:lnSpc>
                <a:spcPts val="1700"/>
              </a:lnSpc>
              <a:spcBef>
                <a:spcPct val="0"/>
              </a:spcBef>
              <a:buNone/>
              <a:tabLst>
                <a:tab pos="2159000" algn="l"/>
              </a:tabLst>
            </a:pPr>
            <a:r>
              <a:rPr lang="ja-JP" altLang="en-US" sz="3200" dirty="0">
                <a:solidFill>
                  <a:prstClr val="black"/>
                </a:solidFill>
                <a:latin typeface="ＭＳ Ｐゴシック" pitchFamily="50" charset="-128"/>
              </a:rPr>
              <a:t>　　　　　　　魚（魚油）の積極的摂取</a:t>
            </a:r>
          </a:p>
          <a:p>
            <a:pPr marL="0" indent="0" defTabSz="914400">
              <a:lnSpc>
                <a:spcPts val="1700"/>
              </a:lnSpc>
              <a:spcBef>
                <a:spcPct val="0"/>
              </a:spcBef>
              <a:buNone/>
              <a:tabLst>
                <a:tab pos="2159000" algn="l"/>
              </a:tabLst>
            </a:pPr>
            <a:r>
              <a:rPr lang="ja-JP" altLang="en-US" sz="3200" dirty="0">
                <a:solidFill>
                  <a:srgbClr val="0070C0"/>
                </a:solidFill>
                <a:latin typeface="ＭＳ Ｐゴシック" pitchFamily="50" charset="-128"/>
              </a:rPr>
              <a:t>	</a:t>
            </a:r>
          </a:p>
          <a:p>
            <a:pPr marL="0" indent="0" defTabSz="914400">
              <a:lnSpc>
                <a:spcPts val="1700"/>
              </a:lnSpc>
              <a:spcBef>
                <a:spcPct val="0"/>
              </a:spcBef>
              <a:buNone/>
              <a:tabLst>
                <a:tab pos="2159000" algn="l"/>
              </a:tabLst>
            </a:pPr>
            <a:r>
              <a:rPr lang="ja-JP" altLang="en-US" sz="3200" dirty="0">
                <a:solidFill>
                  <a:srgbClr val="0070C0"/>
                </a:solidFill>
                <a:latin typeface="ＭＳ Ｐゴシック" pitchFamily="50" charset="-128"/>
              </a:rPr>
              <a:t>４．減量：</a:t>
            </a:r>
            <a:r>
              <a:rPr lang="en-US" altLang="ja-JP" sz="3200" dirty="0">
                <a:solidFill>
                  <a:prstClr val="black"/>
                </a:solidFill>
                <a:latin typeface="ＭＳ Ｐゴシック" pitchFamily="50" charset="-128"/>
              </a:rPr>
              <a:t>BMI</a:t>
            </a:r>
            <a:r>
              <a:rPr lang="ja-JP" altLang="en-US" sz="3200" dirty="0">
                <a:solidFill>
                  <a:prstClr val="black"/>
                </a:solidFill>
                <a:latin typeface="ＭＳ Ｐゴシック" pitchFamily="50" charset="-128"/>
              </a:rPr>
              <a:t>（体重（</a:t>
            </a:r>
            <a:r>
              <a:rPr lang="en-US" altLang="ja-JP" sz="3200" dirty="0">
                <a:solidFill>
                  <a:prstClr val="black"/>
                </a:solidFill>
                <a:latin typeface="ＭＳ Ｐゴシック" pitchFamily="50" charset="-128"/>
              </a:rPr>
              <a:t>kg</a:t>
            </a:r>
            <a:r>
              <a:rPr lang="ja-JP" altLang="en-US" sz="3200" dirty="0">
                <a:solidFill>
                  <a:prstClr val="black"/>
                </a:solidFill>
                <a:latin typeface="ＭＳ Ｐゴシック" pitchFamily="50" charset="-128"/>
              </a:rPr>
              <a:t>）</a:t>
            </a:r>
            <a:r>
              <a:rPr lang="en-US" altLang="ja-JP" sz="3200" dirty="0">
                <a:solidFill>
                  <a:prstClr val="black"/>
                </a:solidFill>
                <a:latin typeface="ＭＳ Ｐゴシック" pitchFamily="50" charset="-128"/>
              </a:rPr>
              <a:t>÷</a:t>
            </a:r>
            <a:r>
              <a:rPr lang="ja-JP" altLang="en-US" sz="3200" dirty="0">
                <a:solidFill>
                  <a:prstClr val="black"/>
                </a:solidFill>
                <a:latin typeface="ＭＳ Ｐゴシック" pitchFamily="50" charset="-128"/>
              </a:rPr>
              <a:t>［身長（</a:t>
            </a:r>
            <a:r>
              <a:rPr lang="en-US" altLang="ja-JP" sz="3200" dirty="0">
                <a:solidFill>
                  <a:prstClr val="black"/>
                </a:solidFill>
                <a:latin typeface="ＭＳ Ｐゴシック" pitchFamily="50" charset="-128"/>
              </a:rPr>
              <a:t>m</a:t>
            </a:r>
            <a:r>
              <a:rPr lang="ja-JP" altLang="en-US" sz="3200" dirty="0">
                <a:solidFill>
                  <a:prstClr val="black"/>
                </a:solidFill>
                <a:latin typeface="ＭＳ Ｐゴシック" pitchFamily="50" charset="-128"/>
              </a:rPr>
              <a:t>）］</a:t>
            </a:r>
            <a:r>
              <a:rPr lang="en-US" altLang="ja-JP" sz="3200" baseline="30000" dirty="0">
                <a:solidFill>
                  <a:prstClr val="black"/>
                </a:solidFill>
                <a:latin typeface="ＭＳ Ｐゴシック" pitchFamily="50" charset="-128"/>
              </a:rPr>
              <a:t>2</a:t>
            </a:r>
            <a:r>
              <a:rPr lang="ja-JP" altLang="en-US" sz="3200" dirty="0">
                <a:solidFill>
                  <a:prstClr val="black"/>
                </a:solidFill>
                <a:latin typeface="ＭＳ Ｐゴシック" pitchFamily="50" charset="-128"/>
              </a:rPr>
              <a:t>）が</a:t>
            </a:r>
            <a:r>
              <a:rPr lang="en-US" altLang="ja-JP" sz="3200" dirty="0">
                <a:solidFill>
                  <a:prstClr val="black"/>
                </a:solidFill>
                <a:latin typeface="ＭＳ Ｐゴシック" pitchFamily="50" charset="-128"/>
              </a:rPr>
              <a:t>25</a:t>
            </a:r>
            <a:r>
              <a:rPr lang="ja-JP" altLang="en-US" sz="3200" dirty="0">
                <a:solidFill>
                  <a:prstClr val="black"/>
                </a:solidFill>
                <a:latin typeface="ＭＳ Ｐゴシック" pitchFamily="50" charset="-128"/>
              </a:rPr>
              <a:t>未満</a:t>
            </a:r>
            <a:endParaRPr lang="en-US" altLang="ja-JP" sz="3200" dirty="0">
              <a:solidFill>
                <a:prstClr val="black"/>
              </a:solidFill>
              <a:latin typeface="ＭＳ Ｐゴシック" pitchFamily="50" charset="-128"/>
            </a:endParaRPr>
          </a:p>
          <a:p>
            <a:pPr marL="0" indent="0" defTabSz="914400">
              <a:lnSpc>
                <a:spcPts val="1700"/>
              </a:lnSpc>
              <a:spcBef>
                <a:spcPct val="0"/>
              </a:spcBef>
              <a:buNone/>
              <a:tabLst>
                <a:tab pos="2159000" algn="l"/>
              </a:tabLst>
            </a:pPr>
            <a:endParaRPr lang="ja-JP" altLang="en-US" sz="3200" dirty="0">
              <a:solidFill>
                <a:srgbClr val="0070C0"/>
              </a:solidFill>
              <a:latin typeface="ＭＳ Ｐゴシック" pitchFamily="50" charset="-128"/>
            </a:endParaRPr>
          </a:p>
          <a:p>
            <a:pPr marL="0" indent="0" defTabSz="914400">
              <a:lnSpc>
                <a:spcPts val="1700"/>
              </a:lnSpc>
              <a:spcBef>
                <a:spcPct val="0"/>
              </a:spcBef>
              <a:buNone/>
              <a:tabLst>
                <a:tab pos="2159000" algn="l"/>
              </a:tabLst>
            </a:pPr>
            <a:r>
              <a:rPr lang="ja-JP" altLang="en-US" sz="3200" dirty="0">
                <a:solidFill>
                  <a:srgbClr val="0070C0"/>
                </a:solidFill>
                <a:latin typeface="ＭＳ Ｐゴシック" pitchFamily="50" charset="-128"/>
              </a:rPr>
              <a:t>５．運動：</a:t>
            </a:r>
            <a:r>
              <a:rPr lang="ja-JP" altLang="en-US" sz="3200" dirty="0">
                <a:solidFill>
                  <a:prstClr val="black"/>
                </a:solidFill>
                <a:latin typeface="ＭＳ Ｐゴシック" pitchFamily="50" charset="-128"/>
              </a:rPr>
              <a:t>心血管病のない高血圧患者が対象で、</a:t>
            </a:r>
            <a:endParaRPr lang="en-US" altLang="ja-JP" sz="3200" dirty="0">
              <a:solidFill>
                <a:prstClr val="black"/>
              </a:solidFill>
              <a:latin typeface="ＭＳ Ｐゴシック" pitchFamily="50" charset="-128"/>
            </a:endParaRPr>
          </a:p>
          <a:p>
            <a:pPr marL="0" indent="0" defTabSz="914400">
              <a:lnSpc>
                <a:spcPts val="1700"/>
              </a:lnSpc>
              <a:spcBef>
                <a:spcPct val="0"/>
              </a:spcBef>
              <a:buNone/>
              <a:tabLst>
                <a:tab pos="2159000" algn="l"/>
              </a:tabLst>
            </a:pPr>
            <a:endParaRPr lang="en-US" altLang="ja-JP" sz="3200" dirty="0">
              <a:solidFill>
                <a:prstClr val="black"/>
              </a:solidFill>
              <a:latin typeface="ＭＳ Ｐゴシック" pitchFamily="50" charset="-128"/>
            </a:endParaRPr>
          </a:p>
          <a:p>
            <a:pPr marL="0" indent="0" defTabSz="914400">
              <a:lnSpc>
                <a:spcPts val="1700"/>
              </a:lnSpc>
              <a:spcBef>
                <a:spcPct val="0"/>
              </a:spcBef>
              <a:buNone/>
              <a:tabLst>
                <a:tab pos="2159000" algn="l"/>
              </a:tabLst>
            </a:pPr>
            <a:r>
              <a:rPr lang="ja-JP" altLang="en-US" sz="3200" dirty="0">
                <a:solidFill>
                  <a:prstClr val="black"/>
                </a:solidFill>
                <a:latin typeface="ＭＳ Ｐゴシック" pitchFamily="50" charset="-128"/>
              </a:rPr>
              <a:t>　　　　　　　有酸素運動を中心に定期的に</a:t>
            </a:r>
            <a:endParaRPr lang="en-US" altLang="ja-JP" sz="3200" dirty="0">
              <a:solidFill>
                <a:prstClr val="black"/>
              </a:solidFill>
              <a:latin typeface="ＭＳ Ｐゴシック" pitchFamily="50" charset="-128"/>
            </a:endParaRPr>
          </a:p>
          <a:p>
            <a:pPr marL="0" indent="0" defTabSz="914400">
              <a:lnSpc>
                <a:spcPts val="1700"/>
              </a:lnSpc>
              <a:spcBef>
                <a:spcPct val="0"/>
              </a:spcBef>
              <a:buNone/>
              <a:tabLst>
                <a:tab pos="2159000" algn="l"/>
              </a:tabLst>
            </a:pPr>
            <a:r>
              <a:rPr lang="ja-JP" altLang="en-US" sz="3200" dirty="0">
                <a:solidFill>
                  <a:prstClr val="black"/>
                </a:solidFill>
                <a:latin typeface="ＭＳ Ｐゴシック" pitchFamily="50" charset="-128"/>
              </a:rPr>
              <a:t>　</a:t>
            </a:r>
            <a:endParaRPr lang="en-US" altLang="ja-JP" sz="3200" dirty="0">
              <a:solidFill>
                <a:prstClr val="black"/>
              </a:solidFill>
              <a:latin typeface="ＭＳ Ｐゴシック" pitchFamily="50" charset="-128"/>
            </a:endParaRPr>
          </a:p>
          <a:p>
            <a:pPr marL="0" indent="0" defTabSz="914400">
              <a:lnSpc>
                <a:spcPts val="1700"/>
              </a:lnSpc>
              <a:spcBef>
                <a:spcPct val="0"/>
              </a:spcBef>
              <a:buNone/>
              <a:tabLst>
                <a:tab pos="2159000" algn="l"/>
              </a:tabLst>
            </a:pPr>
            <a:r>
              <a:rPr lang="ja-JP" altLang="en-US" sz="3200" dirty="0">
                <a:solidFill>
                  <a:prstClr val="black"/>
                </a:solidFill>
                <a:latin typeface="ＭＳ Ｐゴシック" pitchFamily="50" charset="-128"/>
              </a:rPr>
              <a:t>　　　　　　　　（毎日</a:t>
            </a:r>
            <a:r>
              <a:rPr lang="en-US" altLang="ja-JP" sz="3200" dirty="0">
                <a:solidFill>
                  <a:prstClr val="black"/>
                </a:solidFill>
                <a:latin typeface="ＭＳ Ｐゴシック" pitchFamily="50" charset="-128"/>
              </a:rPr>
              <a:t>30</a:t>
            </a:r>
            <a:r>
              <a:rPr lang="ja-JP" altLang="en-US" sz="3200" dirty="0">
                <a:solidFill>
                  <a:prstClr val="black"/>
                </a:solidFill>
                <a:latin typeface="ＭＳ Ｐゴシック" pitchFamily="50" charset="-128"/>
              </a:rPr>
              <a:t>分以上を目標に）運動を行う</a:t>
            </a:r>
            <a:endParaRPr lang="en-US" altLang="ja-JP" sz="3200" dirty="0">
              <a:solidFill>
                <a:prstClr val="black"/>
              </a:solidFill>
              <a:latin typeface="ＭＳ Ｐゴシック" pitchFamily="50" charset="-128"/>
            </a:endParaRPr>
          </a:p>
          <a:p>
            <a:pPr marL="1882775" indent="-1882775" defTabSz="914400">
              <a:lnSpc>
                <a:spcPts val="1700"/>
              </a:lnSpc>
              <a:spcBef>
                <a:spcPct val="0"/>
              </a:spcBef>
              <a:tabLst>
                <a:tab pos="2159000" algn="l"/>
              </a:tabLst>
            </a:pPr>
            <a:endParaRPr lang="ja-JP" altLang="en-US" sz="3200" dirty="0">
              <a:solidFill>
                <a:srgbClr val="0070C0"/>
              </a:solidFill>
              <a:latin typeface="ＭＳ Ｐゴシック" pitchFamily="50" charset="-128"/>
            </a:endParaRPr>
          </a:p>
          <a:p>
            <a:pPr marL="0" indent="0" defTabSz="914400">
              <a:lnSpc>
                <a:spcPts val="1700"/>
              </a:lnSpc>
              <a:spcBef>
                <a:spcPct val="0"/>
              </a:spcBef>
              <a:buNone/>
              <a:tabLst>
                <a:tab pos="2159000" algn="l"/>
              </a:tabLst>
            </a:pPr>
            <a:r>
              <a:rPr lang="ja-JP" altLang="en-US" sz="3200" dirty="0">
                <a:solidFill>
                  <a:srgbClr val="0070C0"/>
                </a:solidFill>
                <a:latin typeface="ＭＳ Ｐゴシック" pitchFamily="50" charset="-128"/>
              </a:rPr>
              <a:t>６．節酒：</a:t>
            </a:r>
            <a:r>
              <a:rPr lang="ja-JP" altLang="en-US" sz="3200" dirty="0">
                <a:solidFill>
                  <a:prstClr val="black"/>
                </a:solidFill>
                <a:latin typeface="ＭＳ Ｐゴシック" pitchFamily="50" charset="-128"/>
              </a:rPr>
              <a:t>エタノールで男性</a:t>
            </a:r>
            <a:r>
              <a:rPr lang="en-US" altLang="ja-JP" sz="3200" dirty="0">
                <a:solidFill>
                  <a:prstClr val="black"/>
                </a:solidFill>
                <a:latin typeface="ＭＳ Ｐゴシック" pitchFamily="50" charset="-128"/>
              </a:rPr>
              <a:t>20-30mL/</a:t>
            </a:r>
            <a:r>
              <a:rPr lang="ja-JP" altLang="en-US" sz="3200" dirty="0">
                <a:solidFill>
                  <a:prstClr val="black"/>
                </a:solidFill>
                <a:latin typeface="ＭＳ Ｐゴシック" pitchFamily="50" charset="-128"/>
              </a:rPr>
              <a:t>日以下、</a:t>
            </a:r>
            <a:br>
              <a:rPr lang="en-US" altLang="ja-JP" sz="3200" dirty="0">
                <a:solidFill>
                  <a:prstClr val="black"/>
                </a:solidFill>
                <a:latin typeface="ＭＳ Ｐゴシック" pitchFamily="50" charset="-128"/>
              </a:rPr>
            </a:br>
            <a:br>
              <a:rPr lang="en-US" altLang="ja-JP" sz="3200" dirty="0">
                <a:solidFill>
                  <a:prstClr val="black"/>
                </a:solidFill>
                <a:latin typeface="ＭＳ Ｐゴシック" pitchFamily="50" charset="-128"/>
              </a:rPr>
            </a:br>
            <a:r>
              <a:rPr lang="ja-JP" altLang="en-US" sz="3200" dirty="0">
                <a:solidFill>
                  <a:prstClr val="black"/>
                </a:solidFill>
                <a:latin typeface="ＭＳ Ｐゴシック" pitchFamily="50" charset="-128"/>
              </a:rPr>
              <a:t>　　　　　　　　　　　　　</a:t>
            </a:r>
            <a:r>
              <a:rPr lang="en-US" altLang="ja-JP" sz="3200" dirty="0">
                <a:solidFill>
                  <a:prstClr val="black"/>
                </a:solidFill>
                <a:latin typeface="ＭＳ Ｐゴシック" pitchFamily="50" charset="-128"/>
              </a:rPr>
              <a:t> </a:t>
            </a:r>
            <a:r>
              <a:rPr lang="ja-JP" altLang="en-US" sz="3200" dirty="0">
                <a:solidFill>
                  <a:prstClr val="black"/>
                </a:solidFill>
                <a:latin typeface="ＭＳ Ｐゴシック" pitchFamily="50" charset="-128"/>
              </a:rPr>
              <a:t>女性</a:t>
            </a:r>
            <a:r>
              <a:rPr lang="en-US" altLang="ja-JP" sz="3200" dirty="0">
                <a:solidFill>
                  <a:prstClr val="black"/>
                </a:solidFill>
                <a:latin typeface="ＭＳ Ｐゴシック" pitchFamily="50" charset="-128"/>
              </a:rPr>
              <a:t>10-20mL/</a:t>
            </a:r>
            <a:r>
              <a:rPr lang="ja-JP" altLang="en-US" sz="3200" dirty="0">
                <a:solidFill>
                  <a:prstClr val="black"/>
                </a:solidFill>
                <a:latin typeface="ＭＳ Ｐゴシック" pitchFamily="50" charset="-128"/>
              </a:rPr>
              <a:t>日以下</a:t>
            </a:r>
            <a:endParaRPr lang="en-US" altLang="ja-JP" sz="3200" dirty="0">
              <a:solidFill>
                <a:prstClr val="black"/>
              </a:solidFill>
              <a:latin typeface="ＭＳ Ｐゴシック" pitchFamily="50" charset="-128"/>
            </a:endParaRPr>
          </a:p>
          <a:p>
            <a:pPr marL="1882775" indent="-1882775" defTabSz="914400">
              <a:lnSpc>
                <a:spcPts val="1700"/>
              </a:lnSpc>
              <a:spcBef>
                <a:spcPct val="0"/>
              </a:spcBef>
              <a:tabLst>
                <a:tab pos="2159000" algn="l"/>
              </a:tabLst>
            </a:pPr>
            <a:endParaRPr lang="ja-JP" altLang="en-US" sz="3200" dirty="0">
              <a:solidFill>
                <a:srgbClr val="0070C0"/>
              </a:solidFill>
              <a:latin typeface="ＭＳ Ｐゴシック" pitchFamily="50" charset="-128"/>
            </a:endParaRPr>
          </a:p>
          <a:p>
            <a:pPr marL="0" indent="0" defTabSz="914400">
              <a:lnSpc>
                <a:spcPts val="1700"/>
              </a:lnSpc>
              <a:spcBef>
                <a:spcPct val="0"/>
              </a:spcBef>
              <a:buNone/>
              <a:tabLst>
                <a:tab pos="2159000" algn="l"/>
              </a:tabLst>
            </a:pPr>
            <a:r>
              <a:rPr lang="ja-JP" altLang="en-US" sz="3200" dirty="0">
                <a:solidFill>
                  <a:srgbClr val="0070C0"/>
                </a:solidFill>
                <a:latin typeface="ＭＳ Ｐゴシック" pitchFamily="50" charset="-128"/>
              </a:rPr>
              <a:t>７．禁煙：</a:t>
            </a:r>
            <a:r>
              <a:rPr lang="ja-JP" altLang="en-US" sz="3200" dirty="0">
                <a:solidFill>
                  <a:prstClr val="black"/>
                </a:solidFill>
                <a:latin typeface="ＭＳ Ｐゴシック" pitchFamily="50" charset="-128"/>
              </a:rPr>
              <a:t>（受動喫煙の防止も含む）</a:t>
            </a:r>
            <a:endParaRPr lang="en-US" altLang="ja-JP" sz="3200" dirty="0">
              <a:solidFill>
                <a:prstClr val="black"/>
              </a:solidFill>
              <a:latin typeface="ＭＳ Ｐゴシック" pitchFamily="50" charset="-128"/>
            </a:endParaRPr>
          </a:p>
          <a:p>
            <a:pPr marL="0" indent="0">
              <a:buNone/>
            </a:pPr>
            <a:endParaRPr kumimoji="1" lang="ja-JP" altLang="en-US" dirty="0"/>
          </a:p>
        </p:txBody>
      </p:sp>
      <p:pic>
        <p:nvPicPr>
          <p:cNvPr id="4" name="図 3">
            <a:extLst>
              <a:ext uri="{FF2B5EF4-FFF2-40B4-BE49-F238E27FC236}">
                <a16:creationId xmlns:a16="http://schemas.microsoft.com/office/drawing/2014/main" id="{9E49294E-F2C8-480C-932D-698E46D1E44C}"/>
              </a:ext>
            </a:extLst>
          </p:cNvPr>
          <p:cNvPicPr>
            <a:picLocks noChangeAspect="1"/>
          </p:cNvPicPr>
          <p:nvPr/>
        </p:nvPicPr>
        <p:blipFill>
          <a:blip r:embed="rId2"/>
          <a:stretch>
            <a:fillRect/>
          </a:stretch>
        </p:blipFill>
        <p:spPr>
          <a:xfrm>
            <a:off x="10026811" y="6082393"/>
            <a:ext cx="2028825" cy="571500"/>
          </a:xfrm>
          <a:prstGeom prst="rect">
            <a:avLst/>
          </a:prstGeom>
        </p:spPr>
      </p:pic>
      <p:pic>
        <p:nvPicPr>
          <p:cNvPr id="5" name="Picture 5">
            <a:extLst>
              <a:ext uri="{FF2B5EF4-FFF2-40B4-BE49-F238E27FC236}">
                <a16:creationId xmlns:a16="http://schemas.microsoft.com/office/drawing/2014/main" id="{53AE8B90-B6DD-4782-AD95-02E05A0422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10047" y="181946"/>
            <a:ext cx="1406223" cy="52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a:extLst>
              <a:ext uri="{FF2B5EF4-FFF2-40B4-BE49-F238E27FC236}">
                <a16:creationId xmlns:a16="http://schemas.microsoft.com/office/drawing/2014/main" id="{FA825710-0D67-4CA0-B49A-0B5F05764999}"/>
              </a:ext>
            </a:extLst>
          </p:cNvPr>
          <p:cNvPicPr>
            <a:picLocks noChangeAspect="1"/>
          </p:cNvPicPr>
          <p:nvPr/>
        </p:nvPicPr>
        <p:blipFill>
          <a:blip r:embed="rId4"/>
          <a:stretch>
            <a:fillRect/>
          </a:stretch>
        </p:blipFill>
        <p:spPr>
          <a:xfrm>
            <a:off x="66135" y="6045789"/>
            <a:ext cx="965711" cy="762290"/>
          </a:xfrm>
          <a:prstGeom prst="rect">
            <a:avLst/>
          </a:prstGeom>
          <a:ln>
            <a:solidFill>
              <a:srgbClr val="E3F3F9"/>
            </a:solidFill>
          </a:ln>
          <a:effectLst>
            <a:softEdge rad="63500"/>
          </a:effectLst>
        </p:spPr>
        <p:style>
          <a:lnRef idx="0">
            <a:scrgbClr r="0" g="0" b="0"/>
          </a:lnRef>
          <a:fillRef idx="1001">
            <a:schemeClr val="lt2"/>
          </a:fillRef>
          <a:effectRef idx="0">
            <a:scrgbClr r="0" g="0" b="0"/>
          </a:effectRef>
          <a:fontRef idx="major"/>
        </p:style>
      </p:pic>
    </p:spTree>
    <p:extLst>
      <p:ext uri="{BB962C8B-B14F-4D97-AF65-F5344CB8AC3E}">
        <p14:creationId xmlns:p14="http://schemas.microsoft.com/office/powerpoint/2010/main" val="953155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94783234-6614-46B5-B7F8-CF5D0AA888D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10047" y="181946"/>
            <a:ext cx="1406223" cy="52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タイトル 2">
            <a:extLst>
              <a:ext uri="{FF2B5EF4-FFF2-40B4-BE49-F238E27FC236}">
                <a16:creationId xmlns:a16="http://schemas.microsoft.com/office/drawing/2014/main" id="{46F987DF-4F6D-4C4C-92A5-149DCEA25AF3}"/>
              </a:ext>
            </a:extLst>
          </p:cNvPr>
          <p:cNvSpPr>
            <a:spLocks noGrp="1"/>
          </p:cNvSpPr>
          <p:nvPr>
            <p:ph type="title"/>
          </p:nvPr>
        </p:nvSpPr>
        <p:spPr>
          <a:xfrm>
            <a:off x="848707" y="181946"/>
            <a:ext cx="10364451" cy="715761"/>
          </a:xfrm>
        </p:spPr>
        <p:txBody>
          <a:bodyPr/>
          <a:lstStyle/>
          <a:p>
            <a:r>
              <a:rPr lang="ja-JP" altLang="ja-JP" u="sng" dirty="0"/>
              <a:t>笑顔で</a:t>
            </a:r>
            <a:r>
              <a:rPr lang="en-US" altLang="ja-JP" u="sng" dirty="0"/>
              <a:t>SERVICE</a:t>
            </a:r>
            <a:r>
              <a:rPr lang="ja-JP" altLang="en-US" dirty="0"/>
              <a:t>　</a:t>
            </a:r>
            <a:r>
              <a:rPr lang="ja-JP" altLang="ja-JP" dirty="0"/>
              <a:t>を</a:t>
            </a:r>
            <a:r>
              <a:rPr lang="ja-JP" altLang="en-US" dirty="0"/>
              <a:t>するために</a:t>
            </a:r>
            <a:endParaRPr kumimoji="1" lang="ja-JP" altLang="en-US" dirty="0"/>
          </a:p>
        </p:txBody>
      </p:sp>
      <p:sp>
        <p:nvSpPr>
          <p:cNvPr id="4" name="コンテンツ プレースホルダー 3">
            <a:extLst>
              <a:ext uri="{FF2B5EF4-FFF2-40B4-BE49-F238E27FC236}">
                <a16:creationId xmlns:a16="http://schemas.microsoft.com/office/drawing/2014/main" id="{7B707215-E4F6-41E3-8A34-F6303F0A6793}"/>
              </a:ext>
            </a:extLst>
          </p:cNvPr>
          <p:cNvSpPr>
            <a:spLocks noGrp="1"/>
          </p:cNvSpPr>
          <p:nvPr>
            <p:ph sz="quarter" idx="13"/>
          </p:nvPr>
        </p:nvSpPr>
        <p:spPr>
          <a:xfrm>
            <a:off x="913774" y="897707"/>
            <a:ext cx="10363826" cy="5778347"/>
          </a:xfrm>
        </p:spPr>
        <p:txBody>
          <a:bodyPr>
            <a:normAutofit lnSpcReduction="10000"/>
          </a:bodyPr>
          <a:lstStyle/>
          <a:p>
            <a:r>
              <a:rPr kumimoji="1" lang="ja-JP" altLang="en-US" sz="2800" dirty="0"/>
              <a:t>幸せな人は自然に笑顔が出てくる</a:t>
            </a:r>
            <a:endParaRPr kumimoji="1" lang="en-US" altLang="ja-JP" sz="2800" dirty="0"/>
          </a:p>
          <a:p>
            <a:r>
              <a:rPr lang="ja-JP" altLang="en-US" sz="2800" dirty="0"/>
              <a:t>持続性のある幸せを求めましょう（健康・信頼・理解など）</a:t>
            </a:r>
            <a:endParaRPr lang="en-US" altLang="ja-JP" sz="2800" dirty="0"/>
          </a:p>
          <a:p>
            <a:r>
              <a:rPr kumimoji="1" lang="ja-JP" altLang="en-US" sz="2800" dirty="0"/>
              <a:t>友達を増やしましょう（会員増強）</a:t>
            </a:r>
            <a:endParaRPr kumimoji="1" lang="en-US" altLang="ja-JP" sz="2800" dirty="0"/>
          </a:p>
          <a:p>
            <a:r>
              <a:rPr lang="ja-JP" altLang="en-US" sz="2800" dirty="0"/>
              <a:t>感謝しましょう（ロータリーに誘ってくれた方に）</a:t>
            </a:r>
            <a:endParaRPr lang="en-US" altLang="ja-JP" sz="2800" dirty="0"/>
          </a:p>
          <a:p>
            <a:r>
              <a:rPr lang="ja-JP" altLang="en-US" sz="2800" dirty="0"/>
              <a:t>奉仕活動をすると幸せ感が増します</a:t>
            </a:r>
            <a:endParaRPr lang="en-US" altLang="ja-JP" sz="2800" dirty="0"/>
          </a:p>
          <a:p>
            <a:endParaRPr kumimoji="1" lang="en-US" altLang="ja-JP" dirty="0"/>
          </a:p>
          <a:p>
            <a:r>
              <a:rPr lang="ja-JP" altLang="en-US" sz="2800" dirty="0"/>
              <a:t>健康（</a:t>
            </a:r>
            <a:r>
              <a:rPr kumimoji="1" lang="en-US" altLang="ja-JP" sz="2800" dirty="0"/>
              <a:t>40</a:t>
            </a:r>
            <a:r>
              <a:rPr kumimoji="1" lang="ja-JP" altLang="en-US" sz="2800" dirty="0"/>
              <a:t>代には</a:t>
            </a:r>
            <a:r>
              <a:rPr kumimoji="1" lang="en-US" altLang="ja-JP" sz="2800" dirty="0"/>
              <a:t>4</a:t>
            </a:r>
            <a:r>
              <a:rPr kumimoji="1" lang="ja-JP" altLang="en-US" sz="2800" dirty="0"/>
              <a:t>つ、</a:t>
            </a:r>
            <a:r>
              <a:rPr kumimoji="1" lang="en-US" altLang="ja-JP" sz="2800" dirty="0"/>
              <a:t>50</a:t>
            </a:r>
            <a:r>
              <a:rPr kumimoji="1" lang="ja-JP" altLang="en-US" sz="2800" dirty="0"/>
              <a:t>代には５つ、</a:t>
            </a:r>
            <a:r>
              <a:rPr kumimoji="1" lang="en-US" altLang="ja-JP" sz="2800" dirty="0"/>
              <a:t>60</a:t>
            </a:r>
            <a:r>
              <a:rPr kumimoji="1" lang="ja-JP" altLang="en-US" sz="2800" dirty="0"/>
              <a:t>代には６つ、</a:t>
            </a:r>
            <a:r>
              <a:rPr kumimoji="1" lang="en-US" altLang="ja-JP" sz="2800" dirty="0"/>
              <a:t>70</a:t>
            </a:r>
            <a:r>
              <a:rPr kumimoji="1" lang="ja-JP" altLang="en-US" sz="2800" dirty="0"/>
              <a:t>代には</a:t>
            </a:r>
            <a:r>
              <a:rPr kumimoji="1" lang="en-US" altLang="ja-JP" sz="2800" dirty="0"/>
              <a:t>7</a:t>
            </a:r>
            <a:r>
              <a:rPr kumimoji="1" lang="ja-JP" altLang="en-US" sz="2800" dirty="0"/>
              <a:t>つ、</a:t>
            </a:r>
            <a:r>
              <a:rPr kumimoji="1" lang="en-US" altLang="ja-JP" sz="2800" dirty="0"/>
              <a:t>80</a:t>
            </a:r>
            <a:r>
              <a:rPr kumimoji="1" lang="ja-JP" altLang="en-US" sz="2800" dirty="0"/>
              <a:t>代には</a:t>
            </a:r>
            <a:r>
              <a:rPr kumimoji="1" lang="en-US" altLang="ja-JP" sz="2800" dirty="0"/>
              <a:t>8</a:t>
            </a:r>
            <a:r>
              <a:rPr kumimoji="1" lang="ja-JP" altLang="en-US" sz="2800" dirty="0"/>
              <a:t>つぐらい病気があるという説もある</a:t>
            </a:r>
            <a:endParaRPr kumimoji="1" lang="en-US" altLang="ja-JP" sz="2800" dirty="0"/>
          </a:p>
          <a:p>
            <a:pPr marL="0" indent="0">
              <a:buNone/>
            </a:pPr>
            <a:r>
              <a:rPr lang="ja-JP" altLang="en-US" sz="2800" dirty="0"/>
              <a:t>　　　無病息災から一病息災？</a:t>
            </a:r>
            <a:endParaRPr lang="en-US" altLang="ja-JP" sz="2800" dirty="0"/>
          </a:p>
          <a:p>
            <a:pPr marL="0" indent="0">
              <a:buNone/>
            </a:pPr>
            <a:r>
              <a:rPr lang="ja-JP" altLang="en-US" sz="2800" dirty="0"/>
              <a:t>　　　</a:t>
            </a:r>
            <a:endParaRPr kumimoji="1" lang="ja-JP" altLang="en-US" sz="3600" dirty="0">
              <a:solidFill>
                <a:srgbClr val="FF0000"/>
              </a:solidFill>
            </a:endParaRPr>
          </a:p>
        </p:txBody>
      </p:sp>
      <p:pic>
        <p:nvPicPr>
          <p:cNvPr id="5" name="図 4">
            <a:extLst>
              <a:ext uri="{FF2B5EF4-FFF2-40B4-BE49-F238E27FC236}">
                <a16:creationId xmlns:a16="http://schemas.microsoft.com/office/drawing/2014/main" id="{228C2CCC-7293-45D2-9555-F47913DC61D4}"/>
              </a:ext>
            </a:extLst>
          </p:cNvPr>
          <p:cNvPicPr>
            <a:picLocks noChangeAspect="1"/>
          </p:cNvPicPr>
          <p:nvPr/>
        </p:nvPicPr>
        <p:blipFill>
          <a:blip r:embed="rId3"/>
          <a:stretch>
            <a:fillRect/>
          </a:stretch>
        </p:blipFill>
        <p:spPr>
          <a:xfrm>
            <a:off x="66135" y="5827265"/>
            <a:ext cx="1242548" cy="980813"/>
          </a:xfrm>
          <a:prstGeom prst="rect">
            <a:avLst/>
          </a:prstGeom>
          <a:ln>
            <a:solidFill>
              <a:srgbClr val="E3F3F9"/>
            </a:solidFill>
          </a:ln>
          <a:effectLst>
            <a:softEdge rad="63500"/>
          </a:effectLst>
        </p:spPr>
        <p:style>
          <a:lnRef idx="0">
            <a:scrgbClr r="0" g="0" b="0"/>
          </a:lnRef>
          <a:fillRef idx="1001">
            <a:schemeClr val="lt2"/>
          </a:fillRef>
          <a:effectRef idx="0">
            <a:scrgbClr r="0" g="0" b="0"/>
          </a:effectRef>
          <a:fontRef idx="major"/>
        </p:style>
      </p:pic>
    </p:spTree>
    <p:extLst>
      <p:ext uri="{BB962C8B-B14F-4D97-AF65-F5344CB8AC3E}">
        <p14:creationId xmlns:p14="http://schemas.microsoft.com/office/powerpoint/2010/main" val="34556944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F0C7C6F-056F-44DE-ABAB-3280C86D9619}"/>
              </a:ext>
            </a:extLst>
          </p:cNvPr>
          <p:cNvSpPr>
            <a:spLocks noGrp="1"/>
          </p:cNvSpPr>
          <p:nvPr>
            <p:ph type="title"/>
          </p:nvPr>
        </p:nvSpPr>
        <p:spPr>
          <a:xfrm>
            <a:off x="811138" y="2139406"/>
            <a:ext cx="10889449" cy="1596177"/>
          </a:xfrm>
        </p:spPr>
        <p:txBody>
          <a:bodyPr>
            <a:normAutofit/>
          </a:bodyPr>
          <a:lstStyle/>
          <a:p>
            <a:r>
              <a:rPr lang="ja-JP" altLang="en-US" sz="5400" u="sng" dirty="0">
                <a:solidFill>
                  <a:srgbClr val="FF0000"/>
                </a:solidFill>
              </a:rPr>
              <a:t>多病息災しながら笑顔でＳＥＲＶＩＣＥ</a:t>
            </a:r>
            <a:endParaRPr kumimoji="1" lang="ja-JP" altLang="en-US" sz="5400" dirty="0"/>
          </a:p>
        </p:txBody>
      </p:sp>
      <p:sp>
        <p:nvSpPr>
          <p:cNvPr id="5" name="テキスト ボックス 4">
            <a:extLst>
              <a:ext uri="{FF2B5EF4-FFF2-40B4-BE49-F238E27FC236}">
                <a16:creationId xmlns:a16="http://schemas.microsoft.com/office/drawing/2014/main" id="{CDA63F5C-301F-4867-9D25-9051484BA74B}"/>
              </a:ext>
            </a:extLst>
          </p:cNvPr>
          <p:cNvSpPr txBox="1"/>
          <p:nvPr/>
        </p:nvSpPr>
        <p:spPr>
          <a:xfrm>
            <a:off x="0" y="4185112"/>
            <a:ext cx="3681239" cy="1200329"/>
          </a:xfrm>
          <a:prstGeom prst="rect">
            <a:avLst/>
          </a:prstGeom>
          <a:noFill/>
        </p:spPr>
        <p:txBody>
          <a:bodyPr wrap="square" rtlCol="0">
            <a:spAutoFit/>
          </a:bodyPr>
          <a:lstStyle/>
          <a:p>
            <a:r>
              <a:rPr kumimoji="1" lang="ja-JP" altLang="en-US" sz="3600" dirty="0"/>
              <a:t>ご清聴ありがとうございました。</a:t>
            </a:r>
          </a:p>
        </p:txBody>
      </p:sp>
      <p:pic>
        <p:nvPicPr>
          <p:cNvPr id="6" name="Picture 5">
            <a:extLst>
              <a:ext uri="{FF2B5EF4-FFF2-40B4-BE49-F238E27FC236}">
                <a16:creationId xmlns:a16="http://schemas.microsoft.com/office/drawing/2014/main" id="{AD4957D7-4D95-4B42-830F-783BEE8F90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10047" y="181946"/>
            <a:ext cx="1406223" cy="52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6">
            <a:extLst>
              <a:ext uri="{FF2B5EF4-FFF2-40B4-BE49-F238E27FC236}">
                <a16:creationId xmlns:a16="http://schemas.microsoft.com/office/drawing/2014/main" id="{A5EDE8B6-7EEF-472F-9E88-BEA6305A6EF7}"/>
              </a:ext>
            </a:extLst>
          </p:cNvPr>
          <p:cNvPicPr>
            <a:picLocks noChangeAspect="1"/>
          </p:cNvPicPr>
          <p:nvPr/>
        </p:nvPicPr>
        <p:blipFill>
          <a:blip r:embed="rId3"/>
          <a:stretch>
            <a:fillRect/>
          </a:stretch>
        </p:blipFill>
        <p:spPr>
          <a:xfrm>
            <a:off x="66135" y="5827265"/>
            <a:ext cx="1242548" cy="980813"/>
          </a:xfrm>
          <a:prstGeom prst="rect">
            <a:avLst/>
          </a:prstGeom>
          <a:ln>
            <a:solidFill>
              <a:srgbClr val="E3F3F9"/>
            </a:solidFill>
          </a:ln>
          <a:effectLst>
            <a:softEdge rad="63500"/>
          </a:effectLst>
        </p:spPr>
        <p:style>
          <a:lnRef idx="0">
            <a:scrgbClr r="0" g="0" b="0"/>
          </a:lnRef>
          <a:fillRef idx="1001">
            <a:schemeClr val="lt2"/>
          </a:fillRef>
          <a:effectRef idx="0">
            <a:scrgbClr r="0" g="0" b="0"/>
          </a:effectRef>
          <a:fontRef idx="major"/>
        </p:style>
      </p:pic>
      <p:pic>
        <p:nvPicPr>
          <p:cNvPr id="8" name="図 7">
            <a:extLst>
              <a:ext uri="{FF2B5EF4-FFF2-40B4-BE49-F238E27FC236}">
                <a16:creationId xmlns:a16="http://schemas.microsoft.com/office/drawing/2014/main" id="{DB2DD5F2-3DFF-4B80-A8BA-F8455B79321E}"/>
              </a:ext>
            </a:extLst>
          </p:cNvPr>
          <p:cNvPicPr>
            <a:picLocks noChangeAspect="1"/>
          </p:cNvPicPr>
          <p:nvPr/>
        </p:nvPicPr>
        <p:blipFill>
          <a:blip r:embed="rId4"/>
          <a:stretch>
            <a:fillRect/>
          </a:stretch>
        </p:blipFill>
        <p:spPr>
          <a:xfrm>
            <a:off x="-1" y="0"/>
            <a:ext cx="5760425" cy="2379306"/>
          </a:xfrm>
          <a:prstGeom prst="rect">
            <a:avLst/>
          </a:prstGeom>
        </p:spPr>
      </p:pic>
      <p:pic>
        <p:nvPicPr>
          <p:cNvPr id="9" name="図 8">
            <a:extLst>
              <a:ext uri="{FF2B5EF4-FFF2-40B4-BE49-F238E27FC236}">
                <a16:creationId xmlns:a16="http://schemas.microsoft.com/office/drawing/2014/main" id="{6DDF7AA9-44D6-41A2-9311-3FB104129085}"/>
              </a:ext>
            </a:extLst>
          </p:cNvPr>
          <p:cNvPicPr>
            <a:picLocks noChangeAspect="1"/>
          </p:cNvPicPr>
          <p:nvPr/>
        </p:nvPicPr>
        <p:blipFill>
          <a:blip r:embed="rId5"/>
          <a:stretch>
            <a:fillRect/>
          </a:stretch>
        </p:blipFill>
        <p:spPr>
          <a:xfrm>
            <a:off x="3367561" y="3429000"/>
            <a:ext cx="8824440" cy="3431727"/>
          </a:xfrm>
          <a:prstGeom prst="rect">
            <a:avLst/>
          </a:prstGeom>
        </p:spPr>
      </p:pic>
    </p:spTree>
    <p:extLst>
      <p:ext uri="{BB962C8B-B14F-4D97-AF65-F5344CB8AC3E}">
        <p14:creationId xmlns:p14="http://schemas.microsoft.com/office/powerpoint/2010/main" val="2599788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CB7D0C-DA15-4C81-B137-5C705EFD4A05}"/>
              </a:ext>
            </a:extLst>
          </p:cNvPr>
          <p:cNvSpPr>
            <a:spLocks noGrp="1"/>
          </p:cNvSpPr>
          <p:nvPr>
            <p:ph type="title"/>
          </p:nvPr>
        </p:nvSpPr>
        <p:spPr/>
        <p:txBody>
          <a:bodyPr/>
          <a:lstStyle/>
          <a:p>
            <a:r>
              <a:rPr lang="ja-JP" altLang="en-US" dirty="0"/>
              <a:t>米山梅吉はロータリーを日本に持ち込んだ当時</a:t>
            </a:r>
            <a:br>
              <a:rPr lang="en-US" altLang="ja-JP" dirty="0"/>
            </a:br>
            <a:r>
              <a:rPr lang="ja-JP" altLang="en-US" dirty="0"/>
              <a:t>　　　　　　　　　　</a:t>
            </a:r>
            <a:r>
              <a:rPr lang="en-US" altLang="ja-JP" dirty="0"/>
              <a:t>SERVICE</a:t>
            </a:r>
            <a:r>
              <a:rPr lang="ja-JP" altLang="en-US" dirty="0"/>
              <a:t>を奉仕とは翻訳しなかった</a:t>
            </a:r>
            <a:br>
              <a:rPr lang="ja-JP" altLang="en-US" dirty="0"/>
            </a:br>
            <a:endParaRPr kumimoji="1" lang="ja-JP" altLang="en-US" dirty="0"/>
          </a:p>
        </p:txBody>
      </p:sp>
      <p:sp>
        <p:nvSpPr>
          <p:cNvPr id="3" name="コンテンツ プレースホルダー 2">
            <a:extLst>
              <a:ext uri="{FF2B5EF4-FFF2-40B4-BE49-F238E27FC236}">
                <a16:creationId xmlns:a16="http://schemas.microsoft.com/office/drawing/2014/main" id="{34198304-2BD6-451D-8B27-B1973733E8A3}"/>
              </a:ext>
            </a:extLst>
          </p:cNvPr>
          <p:cNvSpPr>
            <a:spLocks noGrp="1"/>
          </p:cNvSpPr>
          <p:nvPr>
            <p:ph sz="quarter" idx="13"/>
          </p:nvPr>
        </p:nvSpPr>
        <p:spPr>
          <a:xfrm>
            <a:off x="913774" y="2214694"/>
            <a:ext cx="10363826" cy="3912065"/>
          </a:xfrm>
        </p:spPr>
        <p:txBody>
          <a:bodyPr>
            <a:normAutofit fontScale="77500" lnSpcReduction="20000"/>
          </a:bodyPr>
          <a:lstStyle/>
          <a:p>
            <a:r>
              <a:rPr kumimoji="1" lang="ja-JP" altLang="en-US" sz="3200" dirty="0"/>
              <a:t>日本語のサービスとは（新明解国語辞典）</a:t>
            </a:r>
            <a:endParaRPr kumimoji="1" lang="en-US" altLang="ja-JP" sz="3200" dirty="0"/>
          </a:p>
          <a:p>
            <a:pPr marL="0" indent="0">
              <a:buNone/>
            </a:pPr>
            <a:r>
              <a:rPr lang="ja-JP" altLang="en-US" sz="3200" dirty="0"/>
              <a:t>①（無料）奉仕</a:t>
            </a:r>
            <a:endParaRPr lang="en-US" altLang="ja-JP" sz="3200" dirty="0"/>
          </a:p>
          <a:p>
            <a:pPr marL="0" indent="0">
              <a:buNone/>
            </a:pPr>
            <a:r>
              <a:rPr kumimoji="1" lang="ja-JP" altLang="en-US" sz="3200" dirty="0"/>
              <a:t>②得意・来客が満足するような、心のこもった応対をすること</a:t>
            </a:r>
            <a:endParaRPr kumimoji="1" lang="en-US" altLang="ja-JP" sz="3200" dirty="0"/>
          </a:p>
          <a:p>
            <a:pPr marL="0" indent="0">
              <a:buNone/>
            </a:pPr>
            <a:r>
              <a:rPr lang="ja-JP" altLang="en-US" sz="3200" dirty="0"/>
              <a:t>③値段を安くしたり景品を添えたりして売ること。また景品として添える品</a:t>
            </a:r>
            <a:endParaRPr lang="en-US" altLang="ja-JP" sz="3200" dirty="0"/>
          </a:p>
          <a:p>
            <a:pPr marL="0" indent="0">
              <a:buNone/>
            </a:pPr>
            <a:r>
              <a:rPr kumimoji="1" lang="ja-JP" altLang="en-US" sz="3200" dirty="0"/>
              <a:t>④</a:t>
            </a:r>
            <a:r>
              <a:rPr kumimoji="1" lang="en-US" altLang="ja-JP" sz="3200" dirty="0"/>
              <a:t>〔</a:t>
            </a:r>
            <a:r>
              <a:rPr kumimoji="1" lang="ja-JP" altLang="en-US" sz="3200" dirty="0"/>
              <a:t>テニスなどで</a:t>
            </a:r>
            <a:r>
              <a:rPr kumimoji="1" lang="en-US" altLang="ja-JP" sz="3200" dirty="0"/>
              <a:t>〕</a:t>
            </a:r>
            <a:r>
              <a:rPr kumimoji="1" lang="ja-JP" altLang="en-US" sz="3200" dirty="0"/>
              <a:t>サーブ</a:t>
            </a:r>
            <a:endParaRPr kumimoji="1" lang="en-US" altLang="ja-JP" sz="3200" dirty="0"/>
          </a:p>
          <a:p>
            <a:pPr marL="0" indent="0">
              <a:buNone/>
            </a:pPr>
            <a:r>
              <a:rPr kumimoji="1" lang="ja-JP" altLang="en-US" sz="3200" dirty="0"/>
              <a:t>⑤</a:t>
            </a:r>
            <a:r>
              <a:rPr kumimoji="1" lang="en-US" altLang="ja-JP" sz="3200" dirty="0"/>
              <a:t>〔</a:t>
            </a:r>
            <a:r>
              <a:rPr kumimoji="1" lang="ja-JP" altLang="en-US" sz="3200" dirty="0"/>
              <a:t>経済学で</a:t>
            </a:r>
            <a:r>
              <a:rPr kumimoji="1" lang="en-US" altLang="ja-JP" sz="3200" dirty="0"/>
              <a:t>〕</a:t>
            </a:r>
            <a:r>
              <a:rPr kumimoji="1" lang="ja-JP" altLang="en-US" sz="3200" dirty="0"/>
              <a:t>用役</a:t>
            </a:r>
            <a:endParaRPr kumimoji="1" lang="en-US" altLang="ja-JP" sz="3200" dirty="0"/>
          </a:p>
          <a:p>
            <a:pPr marL="0" indent="0">
              <a:buNone/>
            </a:pPr>
            <a:r>
              <a:rPr kumimoji="1" lang="ja-JP" altLang="en-US" sz="3200" dirty="0">
                <a:solidFill>
                  <a:srgbClr val="FF0000"/>
                </a:solidFill>
              </a:rPr>
              <a:t>サービス</a:t>
            </a:r>
            <a:r>
              <a:rPr kumimoji="1" lang="ja-JP" altLang="en-US" sz="3200" dirty="0"/>
              <a:t>エース、</a:t>
            </a:r>
            <a:r>
              <a:rPr kumimoji="1" lang="ja-JP" altLang="en-US" sz="3200" dirty="0">
                <a:solidFill>
                  <a:srgbClr val="FF0000"/>
                </a:solidFill>
              </a:rPr>
              <a:t>サービス</a:t>
            </a:r>
            <a:r>
              <a:rPr kumimoji="1" lang="ja-JP" altLang="en-US" sz="3200" dirty="0"/>
              <a:t>エリア、</a:t>
            </a:r>
            <a:r>
              <a:rPr kumimoji="1" lang="ja-JP" altLang="en-US" sz="3200" dirty="0">
                <a:solidFill>
                  <a:srgbClr val="FF0000"/>
                </a:solidFill>
              </a:rPr>
              <a:t>サービス</a:t>
            </a:r>
            <a:r>
              <a:rPr kumimoji="1" lang="ja-JP" altLang="en-US" sz="3200" dirty="0"/>
              <a:t>業、</a:t>
            </a:r>
            <a:r>
              <a:rPr kumimoji="1" lang="ja-JP" altLang="en-US" sz="3200" dirty="0">
                <a:solidFill>
                  <a:srgbClr val="FF0000"/>
                </a:solidFill>
              </a:rPr>
              <a:t>サービス</a:t>
            </a:r>
            <a:r>
              <a:rPr kumimoji="1" lang="ja-JP" altLang="en-US" sz="3200" dirty="0"/>
              <a:t>ステーション　　　　　　</a:t>
            </a:r>
          </a:p>
        </p:txBody>
      </p:sp>
      <p:pic>
        <p:nvPicPr>
          <p:cNvPr id="4" name="Picture 5">
            <a:extLst>
              <a:ext uri="{FF2B5EF4-FFF2-40B4-BE49-F238E27FC236}">
                <a16:creationId xmlns:a16="http://schemas.microsoft.com/office/drawing/2014/main" id="{D34A7F00-DFA5-4DF4-9368-8A43D6D09CB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35402" y="181764"/>
            <a:ext cx="1406223" cy="52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4">
            <a:extLst>
              <a:ext uri="{FF2B5EF4-FFF2-40B4-BE49-F238E27FC236}">
                <a16:creationId xmlns:a16="http://schemas.microsoft.com/office/drawing/2014/main" id="{632C045A-66E2-4DD3-80A9-CDC5D1273D62}"/>
              </a:ext>
            </a:extLst>
          </p:cNvPr>
          <p:cNvPicPr>
            <a:picLocks noChangeAspect="1"/>
          </p:cNvPicPr>
          <p:nvPr/>
        </p:nvPicPr>
        <p:blipFill>
          <a:blip r:embed="rId3"/>
          <a:stretch>
            <a:fillRect/>
          </a:stretch>
        </p:blipFill>
        <p:spPr>
          <a:xfrm>
            <a:off x="66135" y="5827265"/>
            <a:ext cx="1242548" cy="980813"/>
          </a:xfrm>
          <a:prstGeom prst="rect">
            <a:avLst/>
          </a:prstGeom>
          <a:ln>
            <a:solidFill>
              <a:srgbClr val="E3F3F9"/>
            </a:solidFill>
          </a:ln>
          <a:effectLst>
            <a:softEdge rad="63500"/>
          </a:effectLst>
        </p:spPr>
        <p:style>
          <a:lnRef idx="0">
            <a:scrgbClr r="0" g="0" b="0"/>
          </a:lnRef>
          <a:fillRef idx="1001">
            <a:schemeClr val="lt2"/>
          </a:fillRef>
          <a:effectRef idx="0">
            <a:scrgbClr r="0" g="0" b="0"/>
          </a:effectRef>
          <a:fontRef idx="major"/>
        </p:style>
      </p:pic>
    </p:spTree>
    <p:extLst>
      <p:ext uri="{BB962C8B-B14F-4D97-AF65-F5344CB8AC3E}">
        <p14:creationId xmlns:p14="http://schemas.microsoft.com/office/powerpoint/2010/main" val="1897414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796E0D-637A-479F-AB18-32C6C8132B49}"/>
              </a:ext>
            </a:extLst>
          </p:cNvPr>
          <p:cNvSpPr>
            <a:spLocks noGrp="1"/>
          </p:cNvSpPr>
          <p:nvPr>
            <p:ph type="title"/>
          </p:nvPr>
        </p:nvSpPr>
        <p:spPr>
          <a:xfrm>
            <a:off x="913149" y="289420"/>
            <a:ext cx="10364451" cy="774055"/>
          </a:xfrm>
        </p:spPr>
        <p:txBody>
          <a:bodyPr/>
          <a:lstStyle/>
          <a:p>
            <a:r>
              <a:rPr kumimoji="1" lang="en-US" altLang="ja-JP" dirty="0"/>
              <a:t>SERVICE</a:t>
            </a:r>
            <a:r>
              <a:rPr kumimoji="1" lang="ja-JP" altLang="en-US" dirty="0"/>
              <a:t>をする人は幸せになれる</a:t>
            </a:r>
          </a:p>
        </p:txBody>
      </p:sp>
      <p:sp>
        <p:nvSpPr>
          <p:cNvPr id="5" name="コンテンツ プレースホルダー 4">
            <a:extLst>
              <a:ext uri="{FF2B5EF4-FFF2-40B4-BE49-F238E27FC236}">
                <a16:creationId xmlns:a16="http://schemas.microsoft.com/office/drawing/2014/main" id="{97434143-FD9E-4E60-8367-9A5E487A8311}"/>
              </a:ext>
            </a:extLst>
          </p:cNvPr>
          <p:cNvSpPr>
            <a:spLocks noGrp="1"/>
          </p:cNvSpPr>
          <p:nvPr>
            <p:ph sz="quarter" idx="13"/>
          </p:nvPr>
        </p:nvSpPr>
        <p:spPr>
          <a:xfrm>
            <a:off x="913774" y="1063475"/>
            <a:ext cx="10654644" cy="5505105"/>
          </a:xfrm>
        </p:spPr>
        <p:txBody>
          <a:bodyPr>
            <a:normAutofit/>
          </a:bodyPr>
          <a:lstStyle/>
          <a:p>
            <a:pPr marL="0" indent="0">
              <a:buNone/>
            </a:pPr>
            <a:r>
              <a:rPr lang="ja-JP" altLang="en-US" sz="2400" dirty="0"/>
              <a:t>前野隆司</a:t>
            </a:r>
            <a:r>
              <a:rPr lang="ja-JP" altLang="en-US" sz="1600" dirty="0"/>
              <a:t>（慶應義塾大学大学院システムデザイン･マネジメント研究科教授）</a:t>
            </a:r>
            <a:endParaRPr lang="en-US" altLang="ja-JP" sz="1600" dirty="0"/>
          </a:p>
          <a:p>
            <a:r>
              <a:rPr lang="ja-JP" altLang="en-US" sz="2400" dirty="0"/>
              <a:t>幸せのメカニズムの研究</a:t>
            </a:r>
            <a:endParaRPr lang="en-US" altLang="ja-JP" sz="2400" dirty="0"/>
          </a:p>
          <a:p>
            <a:pPr marL="0" indent="0">
              <a:buNone/>
            </a:pPr>
            <a:r>
              <a:rPr lang="ja-JP" altLang="en-US" sz="2400" dirty="0">
                <a:solidFill>
                  <a:srgbClr val="002060"/>
                </a:solidFill>
              </a:rPr>
              <a:t>＊地位、財産、名声などは短期的な幸せ感が多い</a:t>
            </a:r>
            <a:endParaRPr lang="en-US" altLang="ja-JP" sz="2400" dirty="0">
              <a:solidFill>
                <a:srgbClr val="002060"/>
              </a:solidFill>
            </a:endParaRPr>
          </a:p>
          <a:p>
            <a:pPr marL="0" indent="0">
              <a:buNone/>
            </a:pPr>
            <a:r>
              <a:rPr lang="ja-JP" altLang="en-US" sz="2400" dirty="0">
                <a:solidFill>
                  <a:srgbClr val="002060"/>
                </a:solidFill>
              </a:rPr>
              <a:t>＊健康、信頼、理解などの幸せ感は持続性に富む</a:t>
            </a:r>
            <a:endParaRPr lang="en-US" altLang="ja-JP" sz="2400" dirty="0">
              <a:solidFill>
                <a:srgbClr val="002060"/>
              </a:solidFill>
            </a:endParaRPr>
          </a:p>
          <a:p>
            <a:pPr marL="0" indent="0">
              <a:buNone/>
            </a:pPr>
            <a:r>
              <a:rPr lang="ja-JP" altLang="en-US" sz="2400" dirty="0">
                <a:solidFill>
                  <a:srgbClr val="002060"/>
                </a:solidFill>
              </a:rPr>
              <a:t>＊友達が多いほうが幸せになれる（多様性のある友達の方が良い）</a:t>
            </a:r>
            <a:endParaRPr lang="en-US" altLang="ja-JP" sz="2400" dirty="0">
              <a:solidFill>
                <a:srgbClr val="002060"/>
              </a:solidFill>
            </a:endParaRPr>
          </a:p>
          <a:p>
            <a:pPr marL="0" indent="0">
              <a:buNone/>
            </a:pPr>
            <a:r>
              <a:rPr lang="ja-JP" altLang="en-US" sz="2400" dirty="0">
                <a:solidFill>
                  <a:srgbClr val="002060"/>
                </a:solidFill>
              </a:rPr>
              <a:t>＊収入が高くても幸せの度合いは比例しない（年収</a:t>
            </a:r>
            <a:r>
              <a:rPr lang="en-US" altLang="ja-JP" sz="2400" dirty="0">
                <a:solidFill>
                  <a:srgbClr val="002060"/>
                </a:solidFill>
              </a:rPr>
              <a:t>7</a:t>
            </a:r>
            <a:r>
              <a:rPr lang="ja-JP" altLang="en-US" sz="2400" dirty="0">
                <a:solidFill>
                  <a:srgbClr val="002060"/>
                </a:solidFill>
              </a:rPr>
              <a:t>万ドルあたりで頭打ち）</a:t>
            </a:r>
            <a:endParaRPr lang="en-US" altLang="ja-JP" sz="2400" dirty="0">
              <a:solidFill>
                <a:srgbClr val="002060"/>
              </a:solidFill>
            </a:endParaRPr>
          </a:p>
          <a:p>
            <a:pPr marL="0" indent="0">
              <a:buNone/>
            </a:pPr>
            <a:r>
              <a:rPr lang="ja-JP" altLang="en-US" sz="2400" dirty="0">
                <a:solidFill>
                  <a:srgbClr val="002060"/>
                </a:solidFill>
              </a:rPr>
              <a:t>＊他人に感謝している人は幸せを感じている人が多い</a:t>
            </a:r>
            <a:endParaRPr lang="en-US" altLang="ja-JP" sz="2400" dirty="0">
              <a:solidFill>
                <a:srgbClr val="002060"/>
              </a:solidFill>
            </a:endParaRPr>
          </a:p>
          <a:p>
            <a:pPr marL="0" indent="0">
              <a:buNone/>
            </a:pPr>
            <a:r>
              <a:rPr lang="ja-JP" altLang="en-US" sz="2400" dirty="0">
                <a:solidFill>
                  <a:srgbClr val="002060"/>
                </a:solidFill>
              </a:rPr>
              <a:t>＊他人のためとか社会のために活動していると感じている人には幸せな人が多い</a:t>
            </a:r>
            <a:endParaRPr lang="en-US" altLang="ja-JP" sz="2400" dirty="0">
              <a:solidFill>
                <a:srgbClr val="002060"/>
              </a:solidFill>
            </a:endParaRPr>
          </a:p>
          <a:p>
            <a:pPr marL="0" indent="0">
              <a:buNone/>
            </a:pPr>
            <a:r>
              <a:rPr lang="ja-JP" altLang="en-US" sz="2400" dirty="0">
                <a:solidFill>
                  <a:srgbClr val="002060"/>
                </a:solidFill>
              </a:rPr>
              <a:t>＊他人に感謝されていると感じられる人</a:t>
            </a:r>
            <a:endParaRPr lang="en-US" altLang="ja-JP" sz="2400" dirty="0">
              <a:solidFill>
                <a:srgbClr val="002060"/>
              </a:solidFill>
            </a:endParaRPr>
          </a:p>
          <a:p>
            <a:endParaRPr kumimoji="1" lang="ja-JP" altLang="en-US" dirty="0"/>
          </a:p>
        </p:txBody>
      </p:sp>
      <p:pic>
        <p:nvPicPr>
          <p:cNvPr id="4" name="Picture 5">
            <a:extLst>
              <a:ext uri="{FF2B5EF4-FFF2-40B4-BE49-F238E27FC236}">
                <a16:creationId xmlns:a16="http://schemas.microsoft.com/office/drawing/2014/main" id="{A0923667-53FC-43C9-A788-514DB59B5B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35402" y="181764"/>
            <a:ext cx="1406223" cy="52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a:extLst>
              <a:ext uri="{FF2B5EF4-FFF2-40B4-BE49-F238E27FC236}">
                <a16:creationId xmlns:a16="http://schemas.microsoft.com/office/drawing/2014/main" id="{4FD79DAF-AD6F-4E89-AEE4-C6628F384396}"/>
              </a:ext>
            </a:extLst>
          </p:cNvPr>
          <p:cNvPicPr>
            <a:picLocks noChangeAspect="1"/>
          </p:cNvPicPr>
          <p:nvPr/>
        </p:nvPicPr>
        <p:blipFill>
          <a:blip r:embed="rId3"/>
          <a:stretch>
            <a:fillRect/>
          </a:stretch>
        </p:blipFill>
        <p:spPr>
          <a:xfrm>
            <a:off x="66135" y="5979569"/>
            <a:ext cx="1049601" cy="828509"/>
          </a:xfrm>
          <a:prstGeom prst="rect">
            <a:avLst/>
          </a:prstGeom>
          <a:ln>
            <a:solidFill>
              <a:srgbClr val="E3F3F9"/>
            </a:solidFill>
          </a:ln>
          <a:effectLst>
            <a:softEdge rad="63500"/>
          </a:effectLst>
        </p:spPr>
        <p:style>
          <a:lnRef idx="0">
            <a:scrgbClr r="0" g="0" b="0"/>
          </a:lnRef>
          <a:fillRef idx="1001">
            <a:schemeClr val="lt2"/>
          </a:fillRef>
          <a:effectRef idx="0">
            <a:scrgbClr r="0" g="0" b="0"/>
          </a:effectRef>
          <a:fontRef idx="major"/>
        </p:style>
      </p:pic>
    </p:spTree>
    <p:extLst>
      <p:ext uri="{BB962C8B-B14F-4D97-AF65-F5344CB8AC3E}">
        <p14:creationId xmlns:p14="http://schemas.microsoft.com/office/powerpoint/2010/main" val="1707675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B224B6D6-7ACA-4DD0-9EB9-64C55B4AA77E}"/>
              </a:ext>
            </a:extLst>
          </p:cNvPr>
          <p:cNvSpPr txBox="1"/>
          <p:nvPr/>
        </p:nvSpPr>
        <p:spPr>
          <a:xfrm>
            <a:off x="4194495" y="2587050"/>
            <a:ext cx="6568580" cy="584775"/>
          </a:xfrm>
          <a:prstGeom prst="rect">
            <a:avLst/>
          </a:prstGeom>
          <a:noFill/>
        </p:spPr>
        <p:txBody>
          <a:bodyPr wrap="square" rtlCol="0">
            <a:spAutoFit/>
          </a:bodyPr>
          <a:lstStyle/>
          <a:p>
            <a:r>
              <a:rPr kumimoji="1" lang="ja-JP" altLang="en-US" sz="3200" dirty="0"/>
              <a:t>ワーク・エンゲイジメントと働き方改革</a:t>
            </a:r>
          </a:p>
        </p:txBody>
      </p:sp>
      <p:pic>
        <p:nvPicPr>
          <p:cNvPr id="7" name="図 6">
            <a:extLst>
              <a:ext uri="{FF2B5EF4-FFF2-40B4-BE49-F238E27FC236}">
                <a16:creationId xmlns:a16="http://schemas.microsoft.com/office/drawing/2014/main" id="{5186BDE8-57D4-4200-8884-4A06686DB6BB}"/>
              </a:ext>
            </a:extLst>
          </p:cNvPr>
          <p:cNvPicPr>
            <a:picLocks noChangeAspect="1"/>
          </p:cNvPicPr>
          <p:nvPr/>
        </p:nvPicPr>
        <p:blipFill>
          <a:blip r:embed="rId2"/>
          <a:stretch>
            <a:fillRect/>
          </a:stretch>
        </p:blipFill>
        <p:spPr>
          <a:xfrm>
            <a:off x="4324175" y="3171825"/>
            <a:ext cx="6438900" cy="3686175"/>
          </a:xfrm>
          <a:prstGeom prst="rect">
            <a:avLst/>
          </a:prstGeom>
        </p:spPr>
      </p:pic>
      <p:pic>
        <p:nvPicPr>
          <p:cNvPr id="2" name="図 1">
            <a:extLst>
              <a:ext uri="{FF2B5EF4-FFF2-40B4-BE49-F238E27FC236}">
                <a16:creationId xmlns:a16="http://schemas.microsoft.com/office/drawing/2014/main" id="{902FEE41-8621-42B7-84A5-059235F3964D}"/>
              </a:ext>
            </a:extLst>
          </p:cNvPr>
          <p:cNvPicPr>
            <a:picLocks noChangeAspect="1"/>
          </p:cNvPicPr>
          <p:nvPr/>
        </p:nvPicPr>
        <p:blipFill>
          <a:blip r:embed="rId3"/>
          <a:stretch>
            <a:fillRect/>
          </a:stretch>
        </p:blipFill>
        <p:spPr>
          <a:xfrm>
            <a:off x="0" y="0"/>
            <a:ext cx="8237100" cy="2659310"/>
          </a:xfrm>
          <a:prstGeom prst="rect">
            <a:avLst/>
          </a:prstGeom>
        </p:spPr>
      </p:pic>
      <p:pic>
        <p:nvPicPr>
          <p:cNvPr id="6" name="図 5">
            <a:extLst>
              <a:ext uri="{FF2B5EF4-FFF2-40B4-BE49-F238E27FC236}">
                <a16:creationId xmlns:a16="http://schemas.microsoft.com/office/drawing/2014/main" id="{D19CB65E-9D07-4EF9-93BC-A1A94017A6D6}"/>
              </a:ext>
            </a:extLst>
          </p:cNvPr>
          <p:cNvPicPr>
            <a:picLocks noChangeAspect="1"/>
          </p:cNvPicPr>
          <p:nvPr/>
        </p:nvPicPr>
        <p:blipFill>
          <a:blip r:embed="rId4"/>
          <a:stretch>
            <a:fillRect/>
          </a:stretch>
        </p:blipFill>
        <p:spPr>
          <a:xfrm>
            <a:off x="66135" y="5827265"/>
            <a:ext cx="1242548" cy="980813"/>
          </a:xfrm>
          <a:prstGeom prst="rect">
            <a:avLst/>
          </a:prstGeom>
          <a:ln>
            <a:solidFill>
              <a:srgbClr val="E3F3F9"/>
            </a:solidFill>
          </a:ln>
          <a:effectLst>
            <a:softEdge rad="63500"/>
          </a:effectLst>
        </p:spPr>
        <p:style>
          <a:lnRef idx="0">
            <a:scrgbClr r="0" g="0" b="0"/>
          </a:lnRef>
          <a:fillRef idx="1001">
            <a:schemeClr val="lt2"/>
          </a:fillRef>
          <a:effectRef idx="0">
            <a:scrgbClr r="0" g="0" b="0"/>
          </a:effectRef>
          <a:fontRef idx="major"/>
        </p:style>
      </p:pic>
      <p:pic>
        <p:nvPicPr>
          <p:cNvPr id="8" name="Picture 5">
            <a:extLst>
              <a:ext uri="{FF2B5EF4-FFF2-40B4-BE49-F238E27FC236}">
                <a16:creationId xmlns:a16="http://schemas.microsoft.com/office/drawing/2014/main" id="{841E0135-A53A-441D-BFE6-972CB9E636F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435402" y="181764"/>
            <a:ext cx="1406223" cy="52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0661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4B9336-A03D-4DA0-8DAD-47893F9D5756}"/>
              </a:ext>
            </a:extLst>
          </p:cNvPr>
          <p:cNvSpPr>
            <a:spLocks noGrp="1"/>
          </p:cNvSpPr>
          <p:nvPr>
            <p:ph type="title"/>
          </p:nvPr>
        </p:nvSpPr>
        <p:spPr>
          <a:xfrm>
            <a:off x="913774" y="328585"/>
            <a:ext cx="10364451" cy="574663"/>
          </a:xfrm>
        </p:spPr>
        <p:txBody>
          <a:bodyPr>
            <a:noAutofit/>
          </a:bodyPr>
          <a:lstStyle/>
          <a:p>
            <a:r>
              <a:rPr kumimoji="1" lang="ja-JP" altLang="en-US" dirty="0"/>
              <a:t>ワーク・エンゲイジメントとは？</a:t>
            </a:r>
          </a:p>
        </p:txBody>
      </p:sp>
      <p:sp>
        <p:nvSpPr>
          <p:cNvPr id="3" name="コンテンツ プレースホルダー 2">
            <a:extLst>
              <a:ext uri="{FF2B5EF4-FFF2-40B4-BE49-F238E27FC236}">
                <a16:creationId xmlns:a16="http://schemas.microsoft.com/office/drawing/2014/main" id="{159512DE-1AD7-42BD-865C-BF35B76F38D1}"/>
              </a:ext>
            </a:extLst>
          </p:cNvPr>
          <p:cNvSpPr>
            <a:spLocks noGrp="1"/>
          </p:cNvSpPr>
          <p:nvPr>
            <p:ph sz="quarter" idx="13"/>
          </p:nvPr>
        </p:nvSpPr>
        <p:spPr>
          <a:xfrm>
            <a:off x="913774" y="1193180"/>
            <a:ext cx="10363826" cy="5447765"/>
          </a:xfrm>
        </p:spPr>
        <p:txBody>
          <a:bodyPr>
            <a:normAutofit/>
          </a:bodyPr>
          <a:lstStyle/>
          <a:p>
            <a:pPr marL="0" indent="0">
              <a:buNone/>
            </a:pPr>
            <a:r>
              <a:rPr kumimoji="1" lang="ja-JP" altLang="en-US" sz="3200" dirty="0">
                <a:solidFill>
                  <a:srgbClr val="0070C0"/>
                </a:solidFill>
              </a:rPr>
              <a:t>　　　　　　　</a:t>
            </a:r>
            <a:r>
              <a:rPr kumimoji="1" lang="en-US" altLang="ja-JP" sz="3200" dirty="0">
                <a:solidFill>
                  <a:srgbClr val="0070C0"/>
                </a:solidFill>
              </a:rPr>
              <a:t>2000</a:t>
            </a:r>
            <a:r>
              <a:rPr kumimoji="1" lang="ja-JP" altLang="en-US" sz="3200" dirty="0">
                <a:solidFill>
                  <a:srgbClr val="0070C0"/>
                </a:solidFill>
              </a:rPr>
              <a:t>年ごろから注目され始めた概念</a:t>
            </a:r>
            <a:endParaRPr kumimoji="1" lang="en-US" altLang="ja-JP" sz="3200" dirty="0">
              <a:solidFill>
                <a:srgbClr val="0070C0"/>
              </a:solidFill>
            </a:endParaRPr>
          </a:p>
          <a:p>
            <a:r>
              <a:rPr lang="ja-JP" altLang="en-US" sz="2800" dirty="0"/>
              <a:t>活力、熱意、没頭で構成された複合概念</a:t>
            </a:r>
            <a:endParaRPr lang="en-US" altLang="ja-JP" sz="2800" dirty="0"/>
          </a:p>
          <a:p>
            <a:r>
              <a:rPr kumimoji="1" lang="ja-JP" altLang="en-US" sz="2800" dirty="0"/>
              <a:t>活力は「就業中の高い水準のエネルギーや心理的な回復力」</a:t>
            </a:r>
            <a:endParaRPr kumimoji="1" lang="en-US" altLang="ja-JP" sz="2800" dirty="0"/>
          </a:p>
          <a:p>
            <a:r>
              <a:rPr lang="ja-JP" altLang="en-US" sz="2800" dirty="0"/>
              <a:t>熱意は「仕事への強い関与。仕事の優位ミカンや誇り」</a:t>
            </a:r>
            <a:endParaRPr lang="en-US" altLang="ja-JP" sz="2800" dirty="0"/>
          </a:p>
          <a:p>
            <a:r>
              <a:rPr kumimoji="1" lang="ja-JP" altLang="en-US" sz="2800" dirty="0"/>
              <a:t>没頭は「仕事への集中と没頭」</a:t>
            </a:r>
            <a:endParaRPr kumimoji="1" lang="en-US" altLang="ja-JP" sz="2800" dirty="0"/>
          </a:p>
          <a:p>
            <a:pPr marL="0" indent="0">
              <a:buNone/>
            </a:pPr>
            <a:endParaRPr kumimoji="1" lang="en-US" altLang="ja-JP" sz="2800" dirty="0"/>
          </a:p>
          <a:p>
            <a:pPr marL="0" indent="0">
              <a:buNone/>
            </a:pPr>
            <a:r>
              <a:rPr lang="ja-JP" altLang="en-US" sz="2800" dirty="0">
                <a:solidFill>
                  <a:srgbClr val="002060"/>
                </a:solidFill>
              </a:rPr>
              <a:t>＊ワーク・エンゲイジメントの高い人は「仕事に誇り（やりがい）を感じ、熱心に取り組み、仕事から活力を得て活き活きとして</a:t>
            </a:r>
            <a:r>
              <a:rPr lang="ja-JP" altLang="en-US" sz="2800">
                <a:solidFill>
                  <a:srgbClr val="002060"/>
                </a:solidFill>
              </a:rPr>
              <a:t>いる状態」</a:t>
            </a:r>
            <a:endParaRPr kumimoji="1" lang="ja-JP" altLang="en-US" sz="2800" dirty="0">
              <a:solidFill>
                <a:srgbClr val="002060"/>
              </a:solidFill>
            </a:endParaRPr>
          </a:p>
        </p:txBody>
      </p:sp>
      <p:pic>
        <p:nvPicPr>
          <p:cNvPr id="5" name="図 4">
            <a:extLst>
              <a:ext uri="{FF2B5EF4-FFF2-40B4-BE49-F238E27FC236}">
                <a16:creationId xmlns:a16="http://schemas.microsoft.com/office/drawing/2014/main" id="{BDEB6D0C-81FF-4451-B758-97649021C48B}"/>
              </a:ext>
            </a:extLst>
          </p:cNvPr>
          <p:cNvPicPr>
            <a:picLocks noChangeAspect="1"/>
          </p:cNvPicPr>
          <p:nvPr/>
        </p:nvPicPr>
        <p:blipFill>
          <a:blip r:embed="rId2"/>
          <a:stretch>
            <a:fillRect/>
          </a:stretch>
        </p:blipFill>
        <p:spPr>
          <a:xfrm>
            <a:off x="66135" y="6073629"/>
            <a:ext cx="930440" cy="734449"/>
          </a:xfrm>
          <a:prstGeom prst="rect">
            <a:avLst/>
          </a:prstGeom>
          <a:ln>
            <a:solidFill>
              <a:srgbClr val="E3F3F9"/>
            </a:solidFill>
          </a:ln>
          <a:effectLst>
            <a:softEdge rad="63500"/>
          </a:effectLst>
        </p:spPr>
        <p:style>
          <a:lnRef idx="0">
            <a:scrgbClr r="0" g="0" b="0"/>
          </a:lnRef>
          <a:fillRef idx="1001">
            <a:schemeClr val="lt2"/>
          </a:fillRef>
          <a:effectRef idx="0">
            <a:scrgbClr r="0" g="0" b="0"/>
          </a:effectRef>
          <a:fontRef idx="major"/>
        </p:style>
      </p:pic>
      <p:pic>
        <p:nvPicPr>
          <p:cNvPr id="6" name="Picture 5">
            <a:extLst>
              <a:ext uri="{FF2B5EF4-FFF2-40B4-BE49-F238E27FC236}">
                <a16:creationId xmlns:a16="http://schemas.microsoft.com/office/drawing/2014/main" id="{9EE8C197-9629-49AE-AF0E-3F208A9219D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35402" y="181764"/>
            <a:ext cx="1406223" cy="52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2102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44C10D-D38B-44C6-8F97-2BC943246B37}"/>
              </a:ext>
            </a:extLst>
          </p:cNvPr>
          <p:cNvSpPr>
            <a:spLocks noGrp="1"/>
          </p:cNvSpPr>
          <p:nvPr>
            <p:ph type="title"/>
          </p:nvPr>
        </p:nvSpPr>
        <p:spPr>
          <a:xfrm>
            <a:off x="913774" y="131956"/>
            <a:ext cx="10364451" cy="530775"/>
          </a:xfrm>
        </p:spPr>
        <p:txBody>
          <a:bodyPr>
            <a:normAutofit fontScale="90000"/>
          </a:bodyPr>
          <a:lstStyle/>
          <a:p>
            <a:r>
              <a:rPr kumimoji="1" lang="ja-JP" altLang="en-US" dirty="0">
                <a:solidFill>
                  <a:srgbClr val="0070C0"/>
                </a:solidFill>
              </a:rPr>
              <a:t>ユトレヒト・ワーク・エンゲイジメント尺度</a:t>
            </a:r>
          </a:p>
        </p:txBody>
      </p:sp>
      <p:sp>
        <p:nvSpPr>
          <p:cNvPr id="3" name="コンテンツ プレースホルダー 2">
            <a:extLst>
              <a:ext uri="{FF2B5EF4-FFF2-40B4-BE49-F238E27FC236}">
                <a16:creationId xmlns:a16="http://schemas.microsoft.com/office/drawing/2014/main" id="{18436FBB-C89E-4C35-B716-2E9EB091C6EF}"/>
              </a:ext>
            </a:extLst>
          </p:cNvPr>
          <p:cNvSpPr>
            <a:spLocks noGrp="1"/>
          </p:cNvSpPr>
          <p:nvPr>
            <p:ph sz="quarter" idx="13"/>
          </p:nvPr>
        </p:nvSpPr>
        <p:spPr>
          <a:xfrm>
            <a:off x="913774" y="662731"/>
            <a:ext cx="10363826" cy="6123963"/>
          </a:xfrm>
        </p:spPr>
        <p:txBody>
          <a:bodyPr>
            <a:noAutofit/>
          </a:bodyPr>
          <a:lstStyle/>
          <a:p>
            <a:pPr marL="0" indent="0">
              <a:buNone/>
            </a:pPr>
            <a:r>
              <a:rPr kumimoji="1" lang="en-US" altLang="ja-JP" sz="2400" dirty="0"/>
              <a:t>1</a:t>
            </a:r>
            <a:r>
              <a:rPr kumimoji="1" lang="ja-JP" altLang="en-US" sz="2400" dirty="0"/>
              <a:t>．仕事をしていると、活力がみなぎるように感じる。（活力</a:t>
            </a:r>
            <a:r>
              <a:rPr kumimoji="1" lang="en-US" altLang="ja-JP" sz="2400" dirty="0"/>
              <a:t>1</a:t>
            </a:r>
            <a:r>
              <a:rPr kumimoji="1" lang="ja-JP" altLang="en-US" sz="2400" dirty="0"/>
              <a:t>）</a:t>
            </a:r>
            <a:endParaRPr kumimoji="1" lang="en-US" altLang="ja-JP" sz="2400" dirty="0"/>
          </a:p>
          <a:p>
            <a:pPr marL="0" indent="0">
              <a:buNone/>
            </a:pPr>
            <a:r>
              <a:rPr lang="en-US" altLang="ja-JP" sz="2400" dirty="0"/>
              <a:t>2</a:t>
            </a:r>
            <a:r>
              <a:rPr lang="ja-JP" altLang="en-US" sz="2400" dirty="0"/>
              <a:t>．職場では、元気が出て精力的になるように感じる。（活力</a:t>
            </a:r>
            <a:r>
              <a:rPr lang="en-US" altLang="ja-JP" sz="2400" dirty="0"/>
              <a:t>2</a:t>
            </a:r>
            <a:r>
              <a:rPr lang="ja-JP" altLang="en-US" sz="2400" dirty="0"/>
              <a:t>）</a:t>
            </a:r>
            <a:endParaRPr lang="en-US" altLang="ja-JP" sz="2400" dirty="0"/>
          </a:p>
          <a:p>
            <a:pPr marL="0" indent="0">
              <a:buNone/>
            </a:pPr>
            <a:r>
              <a:rPr kumimoji="1" lang="en-US" altLang="ja-JP" sz="2400" dirty="0"/>
              <a:t>3</a:t>
            </a:r>
            <a:r>
              <a:rPr kumimoji="1" lang="ja-JP" altLang="en-US" sz="2400" dirty="0"/>
              <a:t>．仕事に熱心である。（熱意</a:t>
            </a:r>
            <a:r>
              <a:rPr kumimoji="1" lang="en-US" altLang="ja-JP" sz="2400" dirty="0"/>
              <a:t>1</a:t>
            </a:r>
            <a:r>
              <a:rPr kumimoji="1" lang="ja-JP" altLang="en-US" sz="2400" dirty="0"/>
              <a:t>）</a:t>
            </a:r>
            <a:endParaRPr kumimoji="1" lang="en-US" altLang="ja-JP" sz="2400" dirty="0"/>
          </a:p>
          <a:p>
            <a:pPr marL="0" indent="0">
              <a:buNone/>
            </a:pPr>
            <a:r>
              <a:rPr lang="en-US" altLang="ja-JP" sz="2400" dirty="0"/>
              <a:t>4</a:t>
            </a:r>
            <a:r>
              <a:rPr lang="ja-JP" altLang="en-US" sz="2400" dirty="0"/>
              <a:t>．仕事は、私に活力を与えてくれる。（熱意</a:t>
            </a:r>
            <a:r>
              <a:rPr lang="en-US" altLang="ja-JP" sz="2400" dirty="0"/>
              <a:t>2</a:t>
            </a:r>
            <a:r>
              <a:rPr lang="ja-JP" altLang="en-US" sz="2400" dirty="0"/>
              <a:t>）</a:t>
            </a:r>
            <a:endParaRPr lang="en-US" altLang="ja-JP" sz="2400" dirty="0"/>
          </a:p>
          <a:p>
            <a:pPr marL="0" indent="0">
              <a:buNone/>
            </a:pPr>
            <a:r>
              <a:rPr kumimoji="1" lang="en-US" altLang="ja-JP" sz="2400" dirty="0"/>
              <a:t>5</a:t>
            </a:r>
            <a:r>
              <a:rPr kumimoji="1" lang="ja-JP" altLang="en-US" sz="2400" dirty="0"/>
              <a:t>．朝に目覚めると、さあ仕事に行こう、という気持ちになる（活力</a:t>
            </a:r>
            <a:r>
              <a:rPr kumimoji="1" lang="en-US" altLang="ja-JP" sz="2400" dirty="0"/>
              <a:t>3</a:t>
            </a:r>
            <a:r>
              <a:rPr kumimoji="1" lang="ja-JP" altLang="en-US" sz="2400" dirty="0"/>
              <a:t>）</a:t>
            </a:r>
            <a:endParaRPr kumimoji="1" lang="en-US" altLang="ja-JP" sz="2400" dirty="0"/>
          </a:p>
          <a:p>
            <a:pPr marL="0" indent="0">
              <a:buNone/>
            </a:pPr>
            <a:r>
              <a:rPr lang="en-US" altLang="ja-JP" sz="2400" dirty="0"/>
              <a:t>6</a:t>
            </a:r>
            <a:r>
              <a:rPr lang="ja-JP" altLang="en-US" sz="2400" dirty="0"/>
              <a:t>．仕事に没頭しているとき、幸せだと感じる。（没頭</a:t>
            </a:r>
            <a:r>
              <a:rPr lang="en-US" altLang="ja-JP" sz="2400" dirty="0"/>
              <a:t>1</a:t>
            </a:r>
            <a:r>
              <a:rPr lang="ja-JP" altLang="en-US" sz="2400" dirty="0"/>
              <a:t>）</a:t>
            </a:r>
            <a:endParaRPr lang="en-US" altLang="ja-JP" sz="2400" dirty="0"/>
          </a:p>
          <a:p>
            <a:pPr marL="0" indent="0">
              <a:buNone/>
            </a:pPr>
            <a:r>
              <a:rPr kumimoji="1" lang="en-US" altLang="ja-JP" sz="2400" dirty="0"/>
              <a:t>7</a:t>
            </a:r>
            <a:r>
              <a:rPr kumimoji="1" lang="ja-JP" altLang="en-US" sz="2400" dirty="0"/>
              <a:t>．自分の仕事に誇りを感じる（熱意</a:t>
            </a:r>
            <a:r>
              <a:rPr kumimoji="1" lang="en-US" altLang="ja-JP" sz="2400" dirty="0"/>
              <a:t>3</a:t>
            </a:r>
            <a:r>
              <a:rPr kumimoji="1" lang="ja-JP" altLang="en-US" sz="2400" dirty="0"/>
              <a:t>）</a:t>
            </a:r>
            <a:endParaRPr lang="en-US" altLang="ja-JP" sz="2400" dirty="0"/>
          </a:p>
          <a:p>
            <a:pPr marL="0" indent="0">
              <a:buNone/>
            </a:pPr>
            <a:r>
              <a:rPr lang="en-US" altLang="ja-JP" sz="2400" dirty="0"/>
              <a:t>8</a:t>
            </a:r>
            <a:r>
              <a:rPr lang="ja-JP" altLang="en-US" sz="2400" dirty="0"/>
              <a:t>．私は仕事にのめり込んでいる（没頭</a:t>
            </a:r>
            <a:r>
              <a:rPr lang="en-US" altLang="ja-JP" sz="2400" dirty="0"/>
              <a:t>2</a:t>
            </a:r>
            <a:r>
              <a:rPr lang="ja-JP" altLang="en-US" sz="2400" dirty="0"/>
              <a:t>）</a:t>
            </a:r>
            <a:endParaRPr lang="en-US" altLang="ja-JP" sz="2400" dirty="0"/>
          </a:p>
          <a:p>
            <a:pPr marL="0" indent="0">
              <a:buNone/>
            </a:pPr>
            <a:r>
              <a:rPr lang="en-US" altLang="ja-JP" sz="2400" dirty="0"/>
              <a:t>9</a:t>
            </a:r>
            <a:r>
              <a:rPr lang="ja-JP" altLang="en-US" sz="2400" dirty="0"/>
              <a:t>．仕事をしていると、つい夢中になってしまう（没頭</a:t>
            </a:r>
            <a:r>
              <a:rPr lang="en-US" altLang="ja-JP" sz="2400" dirty="0"/>
              <a:t>3</a:t>
            </a:r>
            <a:r>
              <a:rPr lang="ja-JP" altLang="en-US" sz="2400" dirty="0"/>
              <a:t>）</a:t>
            </a:r>
            <a:endParaRPr lang="en-US" altLang="ja-JP" sz="2400" dirty="0"/>
          </a:p>
          <a:p>
            <a:pPr marL="0" indent="0">
              <a:buNone/>
            </a:pPr>
            <a:r>
              <a:rPr lang="en-US" altLang="ja-JP" sz="2400" dirty="0">
                <a:solidFill>
                  <a:srgbClr val="002060"/>
                </a:solidFill>
              </a:rPr>
              <a:t>0</a:t>
            </a:r>
            <a:r>
              <a:rPr lang="ja-JP" altLang="en-US" sz="2400" dirty="0">
                <a:solidFill>
                  <a:srgbClr val="002060"/>
                </a:solidFill>
              </a:rPr>
              <a:t>点：全くない　</a:t>
            </a:r>
            <a:r>
              <a:rPr lang="en-US" altLang="ja-JP" sz="2400" dirty="0">
                <a:solidFill>
                  <a:srgbClr val="002060"/>
                </a:solidFill>
              </a:rPr>
              <a:t>1</a:t>
            </a:r>
            <a:r>
              <a:rPr lang="ja-JP" altLang="en-US" sz="2400" dirty="0">
                <a:solidFill>
                  <a:srgbClr val="002060"/>
                </a:solidFill>
              </a:rPr>
              <a:t>点：ほとんど感じない　</a:t>
            </a:r>
            <a:r>
              <a:rPr lang="en-US" altLang="ja-JP" sz="2400" dirty="0">
                <a:solidFill>
                  <a:srgbClr val="002060"/>
                </a:solidFill>
              </a:rPr>
              <a:t>2</a:t>
            </a:r>
            <a:r>
              <a:rPr lang="ja-JP" altLang="en-US" sz="2400" dirty="0">
                <a:solidFill>
                  <a:srgbClr val="002060"/>
                </a:solidFill>
              </a:rPr>
              <a:t>点：めったに感じない　</a:t>
            </a:r>
            <a:r>
              <a:rPr lang="en-US" altLang="ja-JP" sz="2400" dirty="0">
                <a:solidFill>
                  <a:srgbClr val="002060"/>
                </a:solidFill>
              </a:rPr>
              <a:t>3</a:t>
            </a:r>
            <a:r>
              <a:rPr lang="ja-JP" altLang="en-US" sz="2400" dirty="0">
                <a:solidFill>
                  <a:srgbClr val="002060"/>
                </a:solidFill>
              </a:rPr>
              <a:t>点：時々感じる　</a:t>
            </a:r>
            <a:r>
              <a:rPr lang="en-US" altLang="ja-JP" sz="2400" dirty="0">
                <a:solidFill>
                  <a:srgbClr val="002060"/>
                </a:solidFill>
              </a:rPr>
              <a:t>4</a:t>
            </a:r>
            <a:r>
              <a:rPr lang="ja-JP" altLang="en-US" sz="2400" dirty="0">
                <a:solidFill>
                  <a:srgbClr val="002060"/>
                </a:solidFill>
              </a:rPr>
              <a:t>点：よく感じる　</a:t>
            </a:r>
            <a:r>
              <a:rPr lang="en-US" altLang="ja-JP" sz="2400" dirty="0">
                <a:solidFill>
                  <a:srgbClr val="002060"/>
                </a:solidFill>
              </a:rPr>
              <a:t>5</a:t>
            </a:r>
            <a:r>
              <a:rPr lang="ja-JP" altLang="en-US" sz="2400" dirty="0">
                <a:solidFill>
                  <a:srgbClr val="002060"/>
                </a:solidFill>
              </a:rPr>
              <a:t>点：とてもよく感じる　</a:t>
            </a:r>
            <a:r>
              <a:rPr lang="en-US" altLang="ja-JP" sz="2400" dirty="0">
                <a:solidFill>
                  <a:srgbClr val="002060"/>
                </a:solidFill>
              </a:rPr>
              <a:t>6</a:t>
            </a:r>
            <a:r>
              <a:rPr lang="ja-JP" altLang="en-US" sz="2400" dirty="0">
                <a:solidFill>
                  <a:srgbClr val="002060"/>
                </a:solidFill>
              </a:rPr>
              <a:t>点：いつも感じる</a:t>
            </a:r>
            <a:endParaRPr lang="en-US" altLang="ja-JP" sz="2400" dirty="0">
              <a:solidFill>
                <a:srgbClr val="002060"/>
              </a:solidFill>
            </a:endParaRPr>
          </a:p>
        </p:txBody>
      </p:sp>
      <p:pic>
        <p:nvPicPr>
          <p:cNvPr id="4" name="Picture 5">
            <a:extLst>
              <a:ext uri="{FF2B5EF4-FFF2-40B4-BE49-F238E27FC236}">
                <a16:creationId xmlns:a16="http://schemas.microsoft.com/office/drawing/2014/main" id="{87A4B5F9-817A-4884-B287-9F05E5C43D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35402" y="181764"/>
            <a:ext cx="1406223" cy="52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4">
            <a:extLst>
              <a:ext uri="{FF2B5EF4-FFF2-40B4-BE49-F238E27FC236}">
                <a16:creationId xmlns:a16="http://schemas.microsoft.com/office/drawing/2014/main" id="{AF7ABB8F-C8CC-44C9-988B-C88EAF53DDAD}"/>
              </a:ext>
            </a:extLst>
          </p:cNvPr>
          <p:cNvPicPr>
            <a:picLocks noChangeAspect="1"/>
          </p:cNvPicPr>
          <p:nvPr/>
        </p:nvPicPr>
        <p:blipFill>
          <a:blip r:embed="rId3"/>
          <a:stretch>
            <a:fillRect/>
          </a:stretch>
        </p:blipFill>
        <p:spPr>
          <a:xfrm>
            <a:off x="66135" y="6111551"/>
            <a:ext cx="882399" cy="696527"/>
          </a:xfrm>
          <a:prstGeom prst="rect">
            <a:avLst/>
          </a:prstGeom>
          <a:ln>
            <a:solidFill>
              <a:srgbClr val="E3F3F9"/>
            </a:solidFill>
          </a:ln>
          <a:effectLst>
            <a:softEdge rad="63500"/>
          </a:effectLst>
        </p:spPr>
        <p:style>
          <a:lnRef idx="0">
            <a:scrgbClr r="0" g="0" b="0"/>
          </a:lnRef>
          <a:fillRef idx="1001">
            <a:schemeClr val="lt2"/>
          </a:fillRef>
          <a:effectRef idx="0">
            <a:scrgbClr r="0" g="0" b="0"/>
          </a:effectRef>
          <a:fontRef idx="major"/>
        </p:style>
      </p:pic>
    </p:spTree>
    <p:extLst>
      <p:ext uri="{BB962C8B-B14F-4D97-AF65-F5344CB8AC3E}">
        <p14:creationId xmlns:p14="http://schemas.microsoft.com/office/powerpoint/2010/main" val="742947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7C9B04C-012E-4ADD-A2FA-2F3D7DC73630}"/>
              </a:ext>
            </a:extLst>
          </p:cNvPr>
          <p:cNvSpPr>
            <a:spLocks noGrp="1"/>
          </p:cNvSpPr>
          <p:nvPr>
            <p:ph type="title"/>
          </p:nvPr>
        </p:nvSpPr>
        <p:spPr>
          <a:xfrm>
            <a:off x="913774" y="254623"/>
            <a:ext cx="10364451" cy="631785"/>
          </a:xfrm>
        </p:spPr>
        <p:txBody>
          <a:bodyPr/>
          <a:lstStyle/>
          <a:p>
            <a:r>
              <a:rPr lang="ja-JP" altLang="en-US" dirty="0"/>
              <a:t>働き方改革・年休消化の義務付け</a:t>
            </a:r>
            <a:endParaRPr kumimoji="1" lang="ja-JP" altLang="en-US" dirty="0"/>
          </a:p>
        </p:txBody>
      </p:sp>
      <p:sp>
        <p:nvSpPr>
          <p:cNvPr id="5" name="コンテンツ プレースホルダー 4">
            <a:extLst>
              <a:ext uri="{FF2B5EF4-FFF2-40B4-BE49-F238E27FC236}">
                <a16:creationId xmlns:a16="http://schemas.microsoft.com/office/drawing/2014/main" id="{C492EA64-161A-404A-8457-D135279BA968}"/>
              </a:ext>
            </a:extLst>
          </p:cNvPr>
          <p:cNvSpPr>
            <a:spLocks noGrp="1"/>
          </p:cNvSpPr>
          <p:nvPr>
            <p:ph sz="quarter" idx="13"/>
          </p:nvPr>
        </p:nvSpPr>
        <p:spPr>
          <a:xfrm>
            <a:off x="913774" y="1026367"/>
            <a:ext cx="10363826" cy="5500267"/>
          </a:xfrm>
        </p:spPr>
        <p:txBody>
          <a:bodyPr>
            <a:normAutofit fontScale="92500" lnSpcReduction="20000"/>
          </a:bodyPr>
          <a:lstStyle/>
          <a:p>
            <a:r>
              <a:rPr kumimoji="1" lang="ja-JP" altLang="en-US" sz="2800" dirty="0">
                <a:solidFill>
                  <a:srgbClr val="002060"/>
                </a:solidFill>
              </a:rPr>
              <a:t>メンタルヘルスのネガティブな取り組み</a:t>
            </a:r>
            <a:endParaRPr kumimoji="1" lang="en-US" altLang="ja-JP" sz="2800" dirty="0">
              <a:solidFill>
                <a:srgbClr val="002060"/>
              </a:solidFill>
            </a:endParaRPr>
          </a:p>
          <a:p>
            <a:pPr marL="0" indent="0">
              <a:buNone/>
            </a:pPr>
            <a:r>
              <a:rPr lang="ja-JP" altLang="en-US" sz="2800" dirty="0"/>
              <a:t>　</a:t>
            </a:r>
            <a:r>
              <a:rPr lang="ja-JP" altLang="en-US" sz="3000" dirty="0"/>
              <a:t>休ませろ！　働かせるな！　ストレスためるな！</a:t>
            </a:r>
            <a:endParaRPr lang="en-US" altLang="ja-JP" sz="3000" dirty="0"/>
          </a:p>
          <a:p>
            <a:pPr marL="0" indent="0">
              <a:buNone/>
            </a:pPr>
            <a:r>
              <a:rPr lang="ja-JP" altLang="en-US" sz="3000" dirty="0"/>
              <a:t>　パワハラ✖！　セクハラ✖！</a:t>
            </a:r>
            <a:endParaRPr lang="en-US" altLang="ja-JP" sz="3000" dirty="0"/>
          </a:p>
          <a:p>
            <a:pPr marL="0" indent="0">
              <a:buNone/>
            </a:pPr>
            <a:endParaRPr kumimoji="1" lang="en-US" altLang="ja-JP" sz="2800" dirty="0"/>
          </a:p>
          <a:p>
            <a:r>
              <a:rPr lang="ja-JP" altLang="en-US" sz="2800" dirty="0">
                <a:solidFill>
                  <a:srgbClr val="002060"/>
                </a:solidFill>
              </a:rPr>
              <a:t>メンタルヘルスのポジティブな取り組み</a:t>
            </a:r>
            <a:endParaRPr lang="en-US" altLang="ja-JP" sz="2800" dirty="0">
              <a:solidFill>
                <a:srgbClr val="002060"/>
              </a:solidFill>
            </a:endParaRPr>
          </a:p>
          <a:p>
            <a:pPr marL="0" indent="0">
              <a:buNone/>
            </a:pPr>
            <a:r>
              <a:rPr kumimoji="1" lang="ja-JP" altLang="en-US" sz="3000" dirty="0"/>
              <a:t>　攻めのセルフケアがワーク・エンゲイジメント</a:t>
            </a:r>
            <a:endParaRPr kumimoji="1" lang="en-US" altLang="ja-JP" sz="3000" dirty="0"/>
          </a:p>
          <a:p>
            <a:pPr marL="0" indent="0">
              <a:buNone/>
            </a:pPr>
            <a:r>
              <a:rPr lang="ja-JP" altLang="en-US" sz="3300" dirty="0"/>
              <a:t>　　　</a:t>
            </a:r>
            <a:r>
              <a:rPr lang="ja-JP" altLang="en-US" sz="3900" dirty="0">
                <a:solidFill>
                  <a:srgbClr val="FF0000"/>
                </a:solidFill>
              </a:rPr>
              <a:t>仕事が楽しい（</a:t>
            </a:r>
            <a:r>
              <a:rPr lang="en-US" altLang="ja-JP" sz="3900" dirty="0">
                <a:solidFill>
                  <a:srgbClr val="FF0000"/>
                </a:solidFill>
              </a:rPr>
              <a:t>I want to work.)</a:t>
            </a:r>
          </a:p>
          <a:p>
            <a:pPr marL="0" indent="0">
              <a:buNone/>
            </a:pPr>
            <a:endParaRPr kumimoji="1" lang="en-US" altLang="ja-JP" dirty="0"/>
          </a:p>
          <a:p>
            <a:pPr marL="0" indent="0">
              <a:buNone/>
            </a:pPr>
            <a:r>
              <a:rPr kumimoji="1" lang="ja-JP" altLang="en-US" sz="3000" dirty="0">
                <a:solidFill>
                  <a:srgbClr val="002060"/>
                </a:solidFill>
              </a:rPr>
              <a:t>仕事中毒</a:t>
            </a:r>
            <a:r>
              <a:rPr kumimoji="1" lang="en-US" altLang="ja-JP" sz="3000" dirty="0">
                <a:solidFill>
                  <a:srgbClr val="002060"/>
                </a:solidFill>
              </a:rPr>
              <a:t>(</a:t>
            </a:r>
            <a:r>
              <a:rPr kumimoji="1" lang="ja-JP" altLang="en-US" sz="3000" dirty="0">
                <a:solidFill>
                  <a:srgbClr val="002060"/>
                </a:solidFill>
              </a:rPr>
              <a:t>ワーカホリズム）は仕事から離れた時の罪悪感や不安を　　回避するために仕事せざるを得ない（</a:t>
            </a:r>
            <a:r>
              <a:rPr kumimoji="1" lang="en-US" altLang="ja-JP" sz="3000" dirty="0">
                <a:solidFill>
                  <a:srgbClr val="002060"/>
                </a:solidFill>
              </a:rPr>
              <a:t>I have to work.)</a:t>
            </a:r>
          </a:p>
          <a:p>
            <a:endParaRPr kumimoji="1" lang="ja-JP" altLang="en-US" dirty="0"/>
          </a:p>
        </p:txBody>
      </p:sp>
      <p:pic>
        <p:nvPicPr>
          <p:cNvPr id="8" name="図 7">
            <a:extLst>
              <a:ext uri="{FF2B5EF4-FFF2-40B4-BE49-F238E27FC236}">
                <a16:creationId xmlns:a16="http://schemas.microsoft.com/office/drawing/2014/main" id="{EC1B2DD9-D8BA-45EC-B9D4-18887A7AFC16}"/>
              </a:ext>
            </a:extLst>
          </p:cNvPr>
          <p:cNvPicPr>
            <a:picLocks noChangeAspect="1"/>
          </p:cNvPicPr>
          <p:nvPr/>
        </p:nvPicPr>
        <p:blipFill>
          <a:blip r:embed="rId2"/>
          <a:stretch>
            <a:fillRect/>
          </a:stretch>
        </p:blipFill>
        <p:spPr>
          <a:xfrm>
            <a:off x="0" y="6095710"/>
            <a:ext cx="965711" cy="762290"/>
          </a:xfrm>
          <a:prstGeom prst="rect">
            <a:avLst/>
          </a:prstGeom>
          <a:ln>
            <a:solidFill>
              <a:srgbClr val="E3F3F9"/>
            </a:solidFill>
          </a:ln>
          <a:effectLst>
            <a:softEdge rad="63500"/>
          </a:effectLst>
        </p:spPr>
        <p:style>
          <a:lnRef idx="0">
            <a:scrgbClr r="0" g="0" b="0"/>
          </a:lnRef>
          <a:fillRef idx="1001">
            <a:schemeClr val="lt2"/>
          </a:fillRef>
          <a:effectRef idx="0">
            <a:scrgbClr r="0" g="0" b="0"/>
          </a:effectRef>
          <a:fontRef idx="major"/>
        </p:style>
      </p:pic>
      <p:pic>
        <p:nvPicPr>
          <p:cNvPr id="9" name="Picture 5">
            <a:extLst>
              <a:ext uri="{FF2B5EF4-FFF2-40B4-BE49-F238E27FC236}">
                <a16:creationId xmlns:a16="http://schemas.microsoft.com/office/drawing/2014/main" id="{18713C0C-B0C8-44F5-83DC-F6EDEA9717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35402" y="181764"/>
            <a:ext cx="1406223" cy="52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6504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BA94A3D-D84C-4F34-9A34-8DC9E7074D3F}"/>
              </a:ext>
            </a:extLst>
          </p:cNvPr>
          <p:cNvPicPr>
            <a:picLocks noChangeAspect="1"/>
          </p:cNvPicPr>
          <p:nvPr/>
        </p:nvPicPr>
        <p:blipFill>
          <a:blip r:embed="rId2"/>
          <a:stretch>
            <a:fillRect/>
          </a:stretch>
        </p:blipFill>
        <p:spPr>
          <a:xfrm>
            <a:off x="463161" y="-1"/>
            <a:ext cx="11265677" cy="6857999"/>
          </a:xfrm>
          <a:prstGeom prst="rect">
            <a:avLst/>
          </a:prstGeom>
        </p:spPr>
      </p:pic>
      <p:sp>
        <p:nvSpPr>
          <p:cNvPr id="3" name="正方形/長方形 2">
            <a:extLst>
              <a:ext uri="{FF2B5EF4-FFF2-40B4-BE49-F238E27FC236}">
                <a16:creationId xmlns:a16="http://schemas.microsoft.com/office/drawing/2014/main" id="{7B3D97BF-C3E3-4B6F-BA24-E7789C2B15FB}"/>
              </a:ext>
            </a:extLst>
          </p:cNvPr>
          <p:cNvSpPr/>
          <p:nvPr/>
        </p:nvSpPr>
        <p:spPr>
          <a:xfrm>
            <a:off x="2365182" y="6224631"/>
            <a:ext cx="8061649" cy="5633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42A68DB5-A61B-4513-B8B7-6C2F90F4FD36}"/>
              </a:ext>
            </a:extLst>
          </p:cNvPr>
          <p:cNvSpPr txBox="1"/>
          <p:nvPr/>
        </p:nvSpPr>
        <p:spPr>
          <a:xfrm>
            <a:off x="4420999" y="5963021"/>
            <a:ext cx="3229761" cy="523220"/>
          </a:xfrm>
          <a:prstGeom prst="rect">
            <a:avLst/>
          </a:prstGeom>
          <a:noFill/>
        </p:spPr>
        <p:txBody>
          <a:bodyPr wrap="square" rtlCol="0">
            <a:spAutoFit/>
          </a:bodyPr>
          <a:lstStyle/>
          <a:p>
            <a:r>
              <a:rPr kumimoji="1" lang="ja-JP" altLang="en-US" sz="2800" dirty="0"/>
              <a:t>活動水準（－）</a:t>
            </a:r>
          </a:p>
        </p:txBody>
      </p:sp>
      <p:sp>
        <p:nvSpPr>
          <p:cNvPr id="5" name="正方形/長方形 4">
            <a:extLst>
              <a:ext uri="{FF2B5EF4-FFF2-40B4-BE49-F238E27FC236}">
                <a16:creationId xmlns:a16="http://schemas.microsoft.com/office/drawing/2014/main" id="{46AFD773-6041-4E07-9CE7-636B8E32B4D6}"/>
              </a:ext>
            </a:extLst>
          </p:cNvPr>
          <p:cNvSpPr/>
          <p:nvPr/>
        </p:nvSpPr>
        <p:spPr>
          <a:xfrm>
            <a:off x="5629013" y="5327009"/>
            <a:ext cx="2340528" cy="419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291776FD-2254-414F-A1E7-39E46B14E509}"/>
              </a:ext>
            </a:extLst>
          </p:cNvPr>
          <p:cNvSpPr txBox="1"/>
          <p:nvPr/>
        </p:nvSpPr>
        <p:spPr>
          <a:xfrm>
            <a:off x="2793534" y="1811910"/>
            <a:ext cx="1795244" cy="954107"/>
          </a:xfrm>
          <a:prstGeom prst="rect">
            <a:avLst/>
          </a:prstGeom>
          <a:solidFill>
            <a:schemeClr val="bg1"/>
          </a:solidFill>
        </p:spPr>
        <p:txBody>
          <a:bodyPr wrap="square" rtlCol="0">
            <a:spAutoFit/>
          </a:bodyPr>
          <a:lstStyle/>
          <a:p>
            <a:r>
              <a:rPr kumimoji="1" lang="ja-JP" altLang="en-US" sz="2800" dirty="0"/>
              <a:t>ロータリー</a:t>
            </a:r>
            <a:endParaRPr kumimoji="1" lang="en-US" altLang="ja-JP" sz="2800" dirty="0"/>
          </a:p>
          <a:p>
            <a:r>
              <a:rPr kumimoji="1" lang="ja-JP" altLang="en-US" sz="2800" dirty="0"/>
              <a:t>　　中毒</a:t>
            </a:r>
          </a:p>
        </p:txBody>
      </p:sp>
      <p:sp>
        <p:nvSpPr>
          <p:cNvPr id="7" name="テキスト ボックス 6">
            <a:extLst>
              <a:ext uri="{FF2B5EF4-FFF2-40B4-BE49-F238E27FC236}">
                <a16:creationId xmlns:a16="http://schemas.microsoft.com/office/drawing/2014/main" id="{75C4FB1C-9FC7-40E4-AC23-A484671A2508}"/>
              </a:ext>
            </a:extLst>
          </p:cNvPr>
          <p:cNvSpPr txBox="1"/>
          <p:nvPr/>
        </p:nvSpPr>
        <p:spPr>
          <a:xfrm>
            <a:off x="6316910" y="1694576"/>
            <a:ext cx="2004969" cy="523220"/>
          </a:xfrm>
          <a:prstGeom prst="rect">
            <a:avLst/>
          </a:prstGeom>
          <a:solidFill>
            <a:schemeClr val="bg1"/>
          </a:solidFill>
        </p:spPr>
        <p:txBody>
          <a:bodyPr wrap="square" rtlCol="0">
            <a:spAutoFit/>
          </a:bodyPr>
          <a:lstStyle/>
          <a:p>
            <a:r>
              <a:rPr kumimoji="1" lang="ja-JP" altLang="en-US" sz="2800" dirty="0"/>
              <a:t>ロータリー</a:t>
            </a:r>
          </a:p>
        </p:txBody>
      </p:sp>
      <p:sp>
        <p:nvSpPr>
          <p:cNvPr id="8" name="テキスト ボックス 7">
            <a:extLst>
              <a:ext uri="{FF2B5EF4-FFF2-40B4-BE49-F238E27FC236}">
                <a16:creationId xmlns:a16="http://schemas.microsoft.com/office/drawing/2014/main" id="{1B0D7905-2735-4C58-B3C4-90EEC50E7229}"/>
              </a:ext>
            </a:extLst>
          </p:cNvPr>
          <p:cNvSpPr txBox="1"/>
          <p:nvPr/>
        </p:nvSpPr>
        <p:spPr>
          <a:xfrm>
            <a:off x="8992998" y="3064164"/>
            <a:ext cx="2676088" cy="954107"/>
          </a:xfrm>
          <a:prstGeom prst="rect">
            <a:avLst/>
          </a:prstGeom>
          <a:solidFill>
            <a:schemeClr val="bg1"/>
          </a:solidFill>
        </p:spPr>
        <p:txBody>
          <a:bodyPr wrap="square" rtlCol="0">
            <a:spAutoFit/>
          </a:bodyPr>
          <a:lstStyle/>
          <a:p>
            <a:r>
              <a:rPr kumimoji="1" lang="ja-JP" altLang="en-US" sz="2800" dirty="0"/>
              <a:t>ロータリーへの</a:t>
            </a:r>
            <a:endParaRPr kumimoji="1" lang="en-US" altLang="ja-JP" sz="2800" dirty="0"/>
          </a:p>
          <a:p>
            <a:r>
              <a:rPr kumimoji="1" lang="ja-JP" altLang="en-US" sz="2800" dirty="0"/>
              <a:t>認知・態度（快）</a:t>
            </a:r>
          </a:p>
        </p:txBody>
      </p:sp>
      <p:pic>
        <p:nvPicPr>
          <p:cNvPr id="9" name="Picture 5">
            <a:extLst>
              <a:ext uri="{FF2B5EF4-FFF2-40B4-BE49-F238E27FC236}">
                <a16:creationId xmlns:a16="http://schemas.microsoft.com/office/drawing/2014/main" id="{6D748B63-FFD5-4077-AE19-72ED4D9903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55484" y="69979"/>
            <a:ext cx="1406223" cy="52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9">
            <a:extLst>
              <a:ext uri="{FF2B5EF4-FFF2-40B4-BE49-F238E27FC236}">
                <a16:creationId xmlns:a16="http://schemas.microsoft.com/office/drawing/2014/main" id="{3264C3A4-150A-445B-8F0C-A62913194756}"/>
              </a:ext>
            </a:extLst>
          </p:cNvPr>
          <p:cNvPicPr>
            <a:picLocks noChangeAspect="1"/>
          </p:cNvPicPr>
          <p:nvPr/>
        </p:nvPicPr>
        <p:blipFill>
          <a:blip r:embed="rId4"/>
          <a:stretch>
            <a:fillRect/>
          </a:stretch>
        </p:blipFill>
        <p:spPr>
          <a:xfrm>
            <a:off x="578258" y="5807208"/>
            <a:ext cx="1242548" cy="980813"/>
          </a:xfrm>
          <a:prstGeom prst="rect">
            <a:avLst/>
          </a:prstGeom>
          <a:ln>
            <a:solidFill>
              <a:srgbClr val="E3F3F9"/>
            </a:solidFill>
          </a:ln>
          <a:effectLst>
            <a:softEdge rad="63500"/>
          </a:effectLst>
        </p:spPr>
        <p:style>
          <a:lnRef idx="0">
            <a:scrgbClr r="0" g="0" b="0"/>
          </a:lnRef>
          <a:fillRef idx="1001">
            <a:schemeClr val="lt2"/>
          </a:fillRef>
          <a:effectRef idx="0">
            <a:scrgbClr r="0" g="0" b="0"/>
          </a:effectRef>
          <a:fontRef idx="major"/>
        </p:style>
      </p:pic>
    </p:spTree>
    <p:extLst>
      <p:ext uri="{BB962C8B-B14F-4D97-AF65-F5344CB8AC3E}">
        <p14:creationId xmlns:p14="http://schemas.microsoft.com/office/powerpoint/2010/main" val="3071751815"/>
      </p:ext>
    </p:extLst>
  </p:cSld>
  <p:clrMapOvr>
    <a:masterClrMapping/>
  </p:clrMapOvr>
</p:sld>
</file>

<file path=ppt/theme/theme1.xml><?xml version="1.0" encoding="utf-8"?>
<a:theme xmlns:a="http://schemas.openxmlformats.org/drawingml/2006/main" name="しずく">
  <a:themeElements>
    <a:clrScheme name="しずく">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しずく">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しず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しずく</Template>
  <TotalTime>471</TotalTime>
  <Words>1404</Words>
  <Application>Microsoft Office PowerPoint</Application>
  <PresentationFormat>ワイド画面</PresentationFormat>
  <Paragraphs>340</Paragraphs>
  <Slides>27</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27</vt:i4>
      </vt:variant>
    </vt:vector>
  </HeadingPairs>
  <TitlesOfParts>
    <vt:vector size="36" baseType="lpstr">
      <vt:lpstr>HGPｺﾞｼｯｸE</vt:lpstr>
      <vt:lpstr>HGP平成角ｺﾞｼｯｸ体W3</vt:lpstr>
      <vt:lpstr>ＭＳ Ｐゴシック</vt:lpstr>
      <vt:lpstr>游ゴシック</vt:lpstr>
      <vt:lpstr>Arial</vt:lpstr>
      <vt:lpstr>Arial Narrow</vt:lpstr>
      <vt:lpstr>Times New Roman</vt:lpstr>
      <vt:lpstr>Tw Cen MT</vt:lpstr>
      <vt:lpstr>しずく</vt:lpstr>
      <vt:lpstr>笑顔でSERVICE　をするために </vt:lpstr>
      <vt:lpstr>笑顔でSERVICE</vt:lpstr>
      <vt:lpstr>米山梅吉はロータリーを日本に持ち込んだ当時 　　　　　　　　　　SERVICEを奉仕とは翻訳しなかった </vt:lpstr>
      <vt:lpstr>SERVICEをする人は幸せになれる</vt:lpstr>
      <vt:lpstr>PowerPoint プレゼンテーション</vt:lpstr>
      <vt:lpstr>ワーク・エンゲイジメントとは？</vt:lpstr>
      <vt:lpstr>ユトレヒト・ワーク・エンゲイジメント尺度</vt:lpstr>
      <vt:lpstr>働き方改革・年休消化の義務付け</vt:lpstr>
      <vt:lpstr>PowerPoint プレゼンテーション</vt:lpstr>
      <vt:lpstr>PowerPoint プレゼンテーション</vt:lpstr>
      <vt:lpstr>だまされてはいけない</vt:lpstr>
      <vt:lpstr>PowerPoint プレゼンテーション</vt:lpstr>
      <vt:lpstr>本邦の2007年の非感染性疾患および外因による 死亡数への各種リスク因子の寄与（男女計）</vt:lpstr>
      <vt:lpstr>日本人の死に方</vt:lpstr>
      <vt:lpstr>PowerPoint プレゼンテーション</vt:lpstr>
      <vt:lpstr>PowerPoint プレゼンテーション</vt:lpstr>
      <vt:lpstr>がん検診を受けよう！</vt:lpstr>
      <vt:lpstr>がんの予防法のまとめ</vt:lpstr>
      <vt:lpstr>PowerPoint プレゼンテーション</vt:lpstr>
      <vt:lpstr>PowerPoint プレゼンテーション</vt:lpstr>
      <vt:lpstr>高血圧治療ガイドライン2019（2019.4.25）</vt:lpstr>
      <vt:lpstr>PowerPoint プレゼンテーション</vt:lpstr>
      <vt:lpstr>生活習慣修正による降圧の程度</vt:lpstr>
      <vt:lpstr>診療イナーシャ （高血圧治療ガイドライン2019　第14章）</vt:lpstr>
      <vt:lpstr>生活習慣の修正</vt:lpstr>
      <vt:lpstr>笑顔でSERVICE　をするために</vt:lpstr>
      <vt:lpstr>多病息災しながら笑顔でＳＥＲＶＩＣＥ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松本 祐二</dc:creator>
  <cp:lastModifiedBy>松本 祐二</cp:lastModifiedBy>
  <cp:revision>45</cp:revision>
  <dcterms:created xsi:type="dcterms:W3CDTF">2019-10-08T10:55:37Z</dcterms:created>
  <dcterms:modified xsi:type="dcterms:W3CDTF">2019-10-18T08:42:19Z</dcterms:modified>
</cp:coreProperties>
</file>