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85"/>
  </p:notesMasterIdLst>
  <p:sldIdLst>
    <p:sldId id="296" r:id="rId3"/>
    <p:sldId id="286" r:id="rId4"/>
    <p:sldId id="285" r:id="rId5"/>
    <p:sldId id="257" r:id="rId6"/>
    <p:sldId id="256" r:id="rId7"/>
    <p:sldId id="258"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8" r:id="rId21"/>
    <p:sldId id="279" r:id="rId22"/>
    <p:sldId id="280" r:id="rId23"/>
    <p:sldId id="288" r:id="rId24"/>
    <p:sldId id="289" r:id="rId25"/>
    <p:sldId id="290" r:id="rId26"/>
    <p:sldId id="291" r:id="rId27"/>
    <p:sldId id="292" r:id="rId28"/>
    <p:sldId id="366" r:id="rId29"/>
    <p:sldId id="367" r:id="rId30"/>
    <p:sldId id="293" r:id="rId31"/>
    <p:sldId id="294" r:id="rId32"/>
    <p:sldId id="297" r:id="rId33"/>
    <p:sldId id="298" r:id="rId34"/>
    <p:sldId id="299" r:id="rId35"/>
    <p:sldId id="261" r:id="rId36"/>
    <p:sldId id="262" r:id="rId37"/>
    <p:sldId id="264" r:id="rId38"/>
    <p:sldId id="300" r:id="rId39"/>
    <p:sldId id="260" r:id="rId40"/>
    <p:sldId id="263" r:id="rId41"/>
    <p:sldId id="301" r:id="rId42"/>
    <p:sldId id="259" r:id="rId43"/>
    <p:sldId id="365" r:id="rId44"/>
    <p:sldId id="338" r:id="rId45"/>
    <p:sldId id="333" r:id="rId46"/>
    <p:sldId id="295" r:id="rId47"/>
    <p:sldId id="281" r:id="rId48"/>
    <p:sldId id="282" r:id="rId49"/>
    <p:sldId id="283" r:id="rId50"/>
    <p:sldId id="284" r:id="rId51"/>
    <p:sldId id="287" r:id="rId52"/>
    <p:sldId id="368" r:id="rId53"/>
    <p:sldId id="369" r:id="rId54"/>
    <p:sldId id="370" r:id="rId55"/>
    <p:sldId id="518" r:id="rId56"/>
    <p:sldId id="523" r:id="rId57"/>
    <p:sldId id="510" r:id="rId58"/>
    <p:sldId id="512" r:id="rId59"/>
    <p:sldId id="513" r:id="rId60"/>
    <p:sldId id="511" r:id="rId61"/>
    <p:sldId id="514" r:id="rId62"/>
    <p:sldId id="339" r:id="rId63"/>
    <p:sldId id="515" r:id="rId64"/>
    <p:sldId id="452" r:id="rId65"/>
    <p:sldId id="462" r:id="rId66"/>
    <p:sldId id="508" r:id="rId67"/>
    <p:sldId id="516" r:id="rId68"/>
    <p:sldId id="519" r:id="rId69"/>
    <p:sldId id="532" r:id="rId70"/>
    <p:sldId id="524" r:id="rId71"/>
    <p:sldId id="525" r:id="rId72"/>
    <p:sldId id="509" r:id="rId73"/>
    <p:sldId id="520" r:id="rId74"/>
    <p:sldId id="529" r:id="rId75"/>
    <p:sldId id="531" r:id="rId76"/>
    <p:sldId id="530" r:id="rId77"/>
    <p:sldId id="526" r:id="rId78"/>
    <p:sldId id="527" r:id="rId79"/>
    <p:sldId id="528" r:id="rId80"/>
    <p:sldId id="521" r:id="rId81"/>
    <p:sldId id="533" r:id="rId82"/>
    <p:sldId id="522" r:id="rId83"/>
    <p:sldId id="665" r:id="rId8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CF13E083-C152-4F3E-9E39-551F622A2EED}">
          <p14:sldIdLst>
            <p14:sldId id="296"/>
            <p14:sldId id="286"/>
            <p14:sldId id="285"/>
            <p14:sldId id="257"/>
            <p14:sldId id="256"/>
            <p14:sldId id="258"/>
            <p14:sldId id="265"/>
            <p14:sldId id="266"/>
            <p14:sldId id="267"/>
            <p14:sldId id="268"/>
            <p14:sldId id="269"/>
            <p14:sldId id="270"/>
            <p14:sldId id="271"/>
            <p14:sldId id="272"/>
            <p14:sldId id="273"/>
            <p14:sldId id="274"/>
            <p14:sldId id="275"/>
            <p14:sldId id="276"/>
            <p14:sldId id="278"/>
            <p14:sldId id="279"/>
            <p14:sldId id="280"/>
            <p14:sldId id="288"/>
            <p14:sldId id="289"/>
            <p14:sldId id="290"/>
            <p14:sldId id="291"/>
            <p14:sldId id="292"/>
            <p14:sldId id="366"/>
            <p14:sldId id="367"/>
            <p14:sldId id="293"/>
            <p14:sldId id="294"/>
            <p14:sldId id="297"/>
            <p14:sldId id="298"/>
            <p14:sldId id="299"/>
            <p14:sldId id="261"/>
            <p14:sldId id="262"/>
            <p14:sldId id="264"/>
            <p14:sldId id="300"/>
            <p14:sldId id="260"/>
            <p14:sldId id="263"/>
            <p14:sldId id="301"/>
            <p14:sldId id="259"/>
            <p14:sldId id="365"/>
            <p14:sldId id="338"/>
            <p14:sldId id="333"/>
            <p14:sldId id="295"/>
            <p14:sldId id="281"/>
            <p14:sldId id="282"/>
            <p14:sldId id="283"/>
            <p14:sldId id="284"/>
            <p14:sldId id="287"/>
            <p14:sldId id="368"/>
            <p14:sldId id="369"/>
            <p14:sldId id="370"/>
            <p14:sldId id="518"/>
            <p14:sldId id="523"/>
            <p14:sldId id="510"/>
            <p14:sldId id="512"/>
            <p14:sldId id="513"/>
            <p14:sldId id="511"/>
            <p14:sldId id="514"/>
            <p14:sldId id="339"/>
            <p14:sldId id="515"/>
            <p14:sldId id="452"/>
            <p14:sldId id="462"/>
            <p14:sldId id="508"/>
            <p14:sldId id="516"/>
            <p14:sldId id="519"/>
            <p14:sldId id="532"/>
            <p14:sldId id="524"/>
            <p14:sldId id="525"/>
            <p14:sldId id="509"/>
            <p14:sldId id="520"/>
            <p14:sldId id="529"/>
            <p14:sldId id="531"/>
            <p14:sldId id="530"/>
            <p14:sldId id="526"/>
            <p14:sldId id="527"/>
            <p14:sldId id="528"/>
            <p14:sldId id="521"/>
            <p14:sldId id="533"/>
            <p14:sldId id="522"/>
            <p14:sldId id="66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102" d="100"/>
          <a:sy n="102" d="100"/>
        </p:scale>
        <p:origin x="75" y="2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altLang="ja-JP" sz="2800" b="1" dirty="0"/>
              <a:t>RID2640  Zero Club Zero</a:t>
            </a:r>
            <a:endParaRPr lang="ja-JP" altLang="en-US" sz="2800" b="1" dirty="0"/>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3.7977100688500895E-2"/>
          <c:y val="0.11368808737617475"/>
          <c:w val="0.9559842519685039"/>
          <c:h val="0.76367572601811873"/>
        </c:manualLayout>
      </c:layout>
      <c:barChart>
        <c:barDir val="col"/>
        <c:grouping val="clustered"/>
        <c:varyColors val="0"/>
        <c:ser>
          <c:idx val="0"/>
          <c:order val="0"/>
          <c:tx>
            <c:strRef>
              <c:f>Sheet1!$B$1</c:f>
              <c:strCache>
                <c:ptCount val="1"/>
                <c:pt idx="0">
                  <c:v>16-17</c:v>
                </c:pt>
              </c:strCache>
            </c:strRef>
          </c:tx>
          <c:spPr>
            <a:solidFill>
              <a:schemeClr val="accent1"/>
            </a:solidFill>
            <a:ln>
              <a:noFill/>
            </a:ln>
            <a:effectLst/>
          </c:spPr>
          <c:invertIfNegative val="0"/>
          <c:cat>
            <c:strRef>
              <c:f>Sheet1!$A$2:$A$13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Sheet1!$B$2:$B$13</c:f>
              <c:numCache>
                <c:formatCode>General</c:formatCode>
                <c:ptCount val="12"/>
                <c:pt idx="0">
                  <c:v>52</c:v>
                </c:pt>
                <c:pt idx="1">
                  <c:v>41</c:v>
                </c:pt>
                <c:pt idx="2">
                  <c:v>36</c:v>
                </c:pt>
                <c:pt idx="3">
                  <c:v>34</c:v>
                </c:pt>
                <c:pt idx="4">
                  <c:v>19</c:v>
                </c:pt>
                <c:pt idx="5">
                  <c:v>16</c:v>
                </c:pt>
                <c:pt idx="6">
                  <c:v>13</c:v>
                </c:pt>
                <c:pt idx="7">
                  <c:v>12</c:v>
                </c:pt>
                <c:pt idx="8">
                  <c:v>11</c:v>
                </c:pt>
                <c:pt idx="9">
                  <c:v>11</c:v>
                </c:pt>
                <c:pt idx="10">
                  <c:v>4</c:v>
                </c:pt>
                <c:pt idx="11">
                  <c:v>0</c:v>
                </c:pt>
              </c:numCache>
            </c:numRef>
          </c:val>
          <c:extLst>
            <c:ext xmlns:c16="http://schemas.microsoft.com/office/drawing/2014/chart" uri="{C3380CC4-5D6E-409C-BE32-E72D297353CC}">
              <c16:uniqueId val="{00000000-4E57-4E5F-B21C-F68093C32896}"/>
            </c:ext>
          </c:extLst>
        </c:ser>
        <c:ser>
          <c:idx val="1"/>
          <c:order val="1"/>
          <c:tx>
            <c:strRef>
              <c:f>Sheet1!$C$1</c:f>
              <c:strCache>
                <c:ptCount val="1"/>
                <c:pt idx="0">
                  <c:v>17-18</c:v>
                </c:pt>
              </c:strCache>
            </c:strRef>
          </c:tx>
          <c:spPr>
            <a:solidFill>
              <a:schemeClr val="accent2"/>
            </a:solidFill>
            <a:ln>
              <a:noFill/>
            </a:ln>
            <a:effectLst/>
          </c:spPr>
          <c:invertIfNegative val="0"/>
          <c:cat>
            <c:strRef>
              <c:f>Sheet1!$A$2:$A$13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Sheet1!$C$2:$C$13</c:f>
              <c:numCache>
                <c:formatCode>General</c:formatCode>
                <c:ptCount val="12"/>
                <c:pt idx="0">
                  <c:v>54</c:v>
                </c:pt>
                <c:pt idx="1">
                  <c:v>46</c:v>
                </c:pt>
                <c:pt idx="2">
                  <c:v>34</c:v>
                </c:pt>
                <c:pt idx="3">
                  <c:v>31</c:v>
                </c:pt>
                <c:pt idx="4">
                  <c:v>23</c:v>
                </c:pt>
                <c:pt idx="5">
                  <c:v>14</c:v>
                </c:pt>
                <c:pt idx="6">
                  <c:v>14</c:v>
                </c:pt>
                <c:pt idx="7">
                  <c:v>14</c:v>
                </c:pt>
                <c:pt idx="8">
                  <c:v>12</c:v>
                </c:pt>
                <c:pt idx="9">
                  <c:v>7</c:v>
                </c:pt>
                <c:pt idx="10">
                  <c:v>5</c:v>
                </c:pt>
                <c:pt idx="11">
                  <c:v>0</c:v>
                </c:pt>
              </c:numCache>
            </c:numRef>
          </c:val>
          <c:extLst>
            <c:ext xmlns:c16="http://schemas.microsoft.com/office/drawing/2014/chart" uri="{C3380CC4-5D6E-409C-BE32-E72D297353CC}">
              <c16:uniqueId val="{00000001-4E57-4E5F-B21C-F68093C32896}"/>
            </c:ext>
          </c:extLst>
        </c:ser>
        <c:ser>
          <c:idx val="2"/>
          <c:order val="2"/>
          <c:tx>
            <c:strRef>
              <c:f>Sheet1!$D$1</c:f>
              <c:strCache>
                <c:ptCount val="1"/>
                <c:pt idx="0">
                  <c:v>18-19</c:v>
                </c:pt>
              </c:strCache>
            </c:strRef>
          </c:tx>
          <c:spPr>
            <a:solidFill>
              <a:schemeClr val="accent3"/>
            </a:solidFill>
            <a:ln>
              <a:noFill/>
            </a:ln>
            <a:effectLst/>
          </c:spPr>
          <c:invertIfNegative val="0"/>
          <c:cat>
            <c:strRef>
              <c:f>Sheet1!$A$2:$A$13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Sheet1!$D$2:$D$13</c:f>
              <c:numCache>
                <c:formatCode>General</c:formatCode>
                <c:ptCount val="12"/>
                <c:pt idx="0">
                  <c:v>40</c:v>
                </c:pt>
                <c:pt idx="1">
                  <c:v>39</c:v>
                </c:pt>
                <c:pt idx="2">
                  <c:v>36</c:v>
                </c:pt>
                <c:pt idx="3">
                  <c:v>32</c:v>
                </c:pt>
                <c:pt idx="4">
                  <c:v>22</c:v>
                </c:pt>
                <c:pt idx="5">
                  <c:v>12</c:v>
                </c:pt>
                <c:pt idx="6">
                  <c:v>8</c:v>
                </c:pt>
                <c:pt idx="7">
                  <c:v>5</c:v>
                </c:pt>
                <c:pt idx="8">
                  <c:v>1</c:v>
                </c:pt>
                <c:pt idx="9">
                  <c:v>0</c:v>
                </c:pt>
                <c:pt idx="10">
                  <c:v>0</c:v>
                </c:pt>
                <c:pt idx="11">
                  <c:v>0</c:v>
                </c:pt>
              </c:numCache>
            </c:numRef>
          </c:val>
          <c:extLst>
            <c:ext xmlns:c16="http://schemas.microsoft.com/office/drawing/2014/chart" uri="{C3380CC4-5D6E-409C-BE32-E72D297353CC}">
              <c16:uniqueId val="{00000002-4E57-4E5F-B21C-F68093C32896}"/>
            </c:ext>
          </c:extLst>
        </c:ser>
        <c:ser>
          <c:idx val="3"/>
          <c:order val="3"/>
          <c:tx>
            <c:strRef>
              <c:f>Sheet1!$E$1</c:f>
              <c:strCache>
                <c:ptCount val="1"/>
                <c:pt idx="0">
                  <c:v>19-20</c:v>
                </c:pt>
              </c:strCache>
            </c:strRef>
          </c:tx>
          <c:spPr>
            <a:solidFill>
              <a:schemeClr val="accent4"/>
            </a:solidFill>
            <a:ln>
              <a:noFill/>
            </a:ln>
            <a:effectLst/>
          </c:spPr>
          <c:invertIfNegative val="0"/>
          <c:cat>
            <c:strRef>
              <c:f>Sheet1!$A$2:$A$13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Sheet1!$E$2:$E$13</c:f>
              <c:numCache>
                <c:formatCode>General</c:formatCode>
                <c:ptCount val="12"/>
                <c:pt idx="0">
                  <c:v>46</c:v>
                </c:pt>
                <c:pt idx="1">
                  <c:v>41</c:v>
                </c:pt>
                <c:pt idx="2">
                  <c:v>36</c:v>
                </c:pt>
                <c:pt idx="3">
                  <c:v>31</c:v>
                </c:pt>
                <c:pt idx="4">
                  <c:v>24</c:v>
                </c:pt>
                <c:pt idx="5">
                  <c:v>19</c:v>
                </c:pt>
                <c:pt idx="6">
                  <c:v>19</c:v>
                </c:pt>
                <c:pt idx="7">
                  <c:v>16</c:v>
                </c:pt>
                <c:pt idx="8">
                  <c:v>15</c:v>
                </c:pt>
                <c:pt idx="9">
                  <c:v>15</c:v>
                </c:pt>
                <c:pt idx="10">
                  <c:v>15</c:v>
                </c:pt>
                <c:pt idx="11">
                  <c:v>3</c:v>
                </c:pt>
              </c:numCache>
            </c:numRef>
          </c:val>
          <c:extLst>
            <c:ext xmlns:c16="http://schemas.microsoft.com/office/drawing/2014/chart" uri="{C3380CC4-5D6E-409C-BE32-E72D297353CC}">
              <c16:uniqueId val="{00000004-4E57-4E5F-B21C-F68093C32896}"/>
            </c:ext>
          </c:extLst>
        </c:ser>
        <c:ser>
          <c:idx val="4"/>
          <c:order val="4"/>
          <c:tx>
            <c:strRef>
              <c:f>Sheet1!$F$1</c:f>
              <c:strCache>
                <c:ptCount val="1"/>
                <c:pt idx="0">
                  <c:v>20-21</c:v>
                </c:pt>
              </c:strCache>
            </c:strRef>
          </c:tx>
          <c:spPr>
            <a:solidFill>
              <a:schemeClr val="accent5"/>
            </a:solidFill>
            <a:ln>
              <a:noFill/>
            </a:ln>
            <a:effectLst/>
          </c:spPr>
          <c:invertIfNegative val="0"/>
          <c:cat>
            <c:strRef>
              <c:f>Sheet1!$A$2:$A$13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Sheet1!$F$2:$F$13</c:f>
              <c:numCache>
                <c:formatCode>General</c:formatCode>
                <c:ptCount val="12"/>
                <c:pt idx="0">
                  <c:v>50</c:v>
                </c:pt>
                <c:pt idx="1">
                  <c:v>40</c:v>
                </c:pt>
                <c:pt idx="2">
                  <c:v>34</c:v>
                </c:pt>
                <c:pt idx="3">
                  <c:v>30</c:v>
                </c:pt>
                <c:pt idx="4">
                  <c:v>21</c:v>
                </c:pt>
                <c:pt idx="5">
                  <c:v>19</c:v>
                </c:pt>
                <c:pt idx="6">
                  <c:v>16</c:v>
                </c:pt>
                <c:pt idx="7">
                  <c:v>12</c:v>
                </c:pt>
                <c:pt idx="8">
                  <c:v>7</c:v>
                </c:pt>
                <c:pt idx="9">
                  <c:v>7</c:v>
                </c:pt>
                <c:pt idx="10">
                  <c:v>5</c:v>
                </c:pt>
                <c:pt idx="11">
                  <c:v>0</c:v>
                </c:pt>
              </c:numCache>
            </c:numRef>
          </c:val>
          <c:extLst>
            <c:ext xmlns:c16="http://schemas.microsoft.com/office/drawing/2014/chart" uri="{C3380CC4-5D6E-409C-BE32-E72D297353CC}">
              <c16:uniqueId val="{00000005-4E57-4E5F-B21C-F68093C32896}"/>
            </c:ext>
          </c:extLst>
        </c:ser>
        <c:ser>
          <c:idx val="5"/>
          <c:order val="5"/>
          <c:tx>
            <c:strRef>
              <c:f>Sheet1!$G$1</c:f>
              <c:strCache>
                <c:ptCount val="1"/>
                <c:pt idx="0">
                  <c:v>21-22</c:v>
                </c:pt>
              </c:strCache>
            </c:strRef>
          </c:tx>
          <c:spPr>
            <a:solidFill>
              <a:schemeClr val="accent6"/>
            </a:solidFill>
            <a:ln>
              <a:noFill/>
            </a:ln>
            <a:effectLst/>
          </c:spPr>
          <c:invertIfNegative val="0"/>
          <c:cat>
            <c:strRef>
              <c:f>Sheet1!$A$2:$A$13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Sheet1!$G$2:$G$13</c:f>
              <c:numCache>
                <c:formatCode>General</c:formatCode>
                <c:ptCount val="12"/>
                <c:pt idx="0">
                  <c:v>52</c:v>
                </c:pt>
                <c:pt idx="1">
                  <c:v>41</c:v>
                </c:pt>
                <c:pt idx="2">
                  <c:v>35</c:v>
                </c:pt>
                <c:pt idx="3">
                  <c:v>33</c:v>
                </c:pt>
                <c:pt idx="4">
                  <c:v>22</c:v>
                </c:pt>
                <c:pt idx="5">
                  <c:v>18</c:v>
                </c:pt>
                <c:pt idx="6">
                  <c:v>15</c:v>
                </c:pt>
                <c:pt idx="7">
                  <c:v>10</c:v>
                </c:pt>
              </c:numCache>
            </c:numRef>
          </c:val>
          <c:extLst>
            <c:ext xmlns:c16="http://schemas.microsoft.com/office/drawing/2014/chart" uri="{C3380CC4-5D6E-409C-BE32-E72D297353CC}">
              <c16:uniqueId val="{00000001-CF65-4408-BEFE-511F5C40CA04}"/>
            </c:ext>
          </c:extLst>
        </c:ser>
        <c:dLbls>
          <c:showLegendKey val="0"/>
          <c:showVal val="0"/>
          <c:showCatName val="0"/>
          <c:showSerName val="0"/>
          <c:showPercent val="0"/>
          <c:showBubbleSize val="0"/>
        </c:dLbls>
        <c:gapWidth val="219"/>
        <c:overlap val="-27"/>
        <c:axId val="976447824"/>
        <c:axId val="976447408"/>
      </c:barChart>
      <c:catAx>
        <c:axId val="976447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976447408"/>
        <c:crosses val="autoZero"/>
        <c:auto val="1"/>
        <c:lblAlgn val="ctr"/>
        <c:lblOffset val="100"/>
        <c:noMultiLvlLbl val="0"/>
      </c:catAx>
      <c:valAx>
        <c:axId val="9764474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976447824"/>
        <c:crosses val="autoZero"/>
        <c:crossBetween val="between"/>
      </c:valAx>
      <c:spPr>
        <a:noFill/>
        <a:ln>
          <a:noFill/>
        </a:ln>
        <a:effectLst/>
      </c:spPr>
    </c:plotArea>
    <c:legend>
      <c:legendPos val="b"/>
      <c:layout>
        <c:manualLayout>
          <c:xMode val="edge"/>
          <c:yMode val="edge"/>
          <c:x val="0.27504229687116449"/>
          <c:y val="0.93314833373101091"/>
          <c:w val="0.50388045566469142"/>
          <c:h val="5.3419139915202904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875231015647458E-2"/>
          <c:y val="5.0334501042190595E-2"/>
          <c:w val="0.86946243134176926"/>
          <c:h val="0.77919786092314769"/>
        </c:manualLayout>
      </c:layout>
      <c:barChart>
        <c:barDir val="col"/>
        <c:grouping val="clustered"/>
        <c:varyColors val="0"/>
        <c:ser>
          <c:idx val="0"/>
          <c:order val="0"/>
          <c:tx>
            <c:strRef>
              <c:f>Sheet1!$B$1</c:f>
              <c:strCache>
                <c:ptCount val="1"/>
                <c:pt idx="0">
                  <c:v>地区</c:v>
                </c:pt>
              </c:strCache>
            </c:strRef>
          </c:tx>
          <c:spPr>
            <a:solidFill>
              <a:srgbClr val="0070C0"/>
            </a:solidFill>
            <a:ln>
              <a:noFill/>
            </a:ln>
            <a:effectLst/>
          </c:spPr>
          <c:invertIfNegative val="0"/>
          <c:cat>
            <c:numRef>
              <c:f>Sheet1!$A$2:$A$28</c:f>
              <c:numCache>
                <c:formatCode>General</c:formatCode>
                <c:ptCount val="27"/>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pt idx="26">
                  <c:v>2021</c:v>
                </c:pt>
              </c:numCache>
            </c:numRef>
          </c:cat>
          <c:val>
            <c:numRef>
              <c:f>Sheet1!$B$2:$B$28</c:f>
              <c:numCache>
                <c:formatCode>General</c:formatCode>
                <c:ptCount val="27"/>
                <c:pt idx="0">
                  <c:v>3789</c:v>
                </c:pt>
                <c:pt idx="1">
                  <c:v>3830</c:v>
                </c:pt>
                <c:pt idx="2">
                  <c:v>3877</c:v>
                </c:pt>
                <c:pt idx="3">
                  <c:v>3749</c:v>
                </c:pt>
                <c:pt idx="4">
                  <c:v>3637</c:v>
                </c:pt>
                <c:pt idx="5">
                  <c:v>3497</c:v>
                </c:pt>
                <c:pt idx="6">
                  <c:v>3304</c:v>
                </c:pt>
                <c:pt idx="7">
                  <c:v>3119</c:v>
                </c:pt>
                <c:pt idx="8">
                  <c:v>2927</c:v>
                </c:pt>
                <c:pt idx="9">
                  <c:v>2766</c:v>
                </c:pt>
                <c:pt idx="10">
                  <c:v>2655</c:v>
                </c:pt>
                <c:pt idx="11">
                  <c:v>2586</c:v>
                </c:pt>
                <c:pt idx="12">
                  <c:v>2449</c:v>
                </c:pt>
                <c:pt idx="13">
                  <c:v>2358</c:v>
                </c:pt>
                <c:pt idx="14">
                  <c:v>2233</c:v>
                </c:pt>
                <c:pt idx="15">
                  <c:v>2223</c:v>
                </c:pt>
                <c:pt idx="16">
                  <c:v>2112</c:v>
                </c:pt>
                <c:pt idx="17">
                  <c:v>2061</c:v>
                </c:pt>
                <c:pt idx="18">
                  <c:v>1956</c:v>
                </c:pt>
                <c:pt idx="19">
                  <c:v>1912</c:v>
                </c:pt>
                <c:pt idx="20">
                  <c:v>1919</c:v>
                </c:pt>
                <c:pt idx="21">
                  <c:v>1855</c:v>
                </c:pt>
                <c:pt idx="22">
                  <c:v>1893</c:v>
                </c:pt>
                <c:pt idx="23">
                  <c:v>1791</c:v>
                </c:pt>
                <c:pt idx="24">
                  <c:v>1808</c:v>
                </c:pt>
                <c:pt idx="25">
                  <c:v>1734</c:v>
                </c:pt>
                <c:pt idx="26">
                  <c:v>1635</c:v>
                </c:pt>
              </c:numCache>
            </c:numRef>
          </c:val>
          <c:extLst>
            <c:ext xmlns:c16="http://schemas.microsoft.com/office/drawing/2014/chart" uri="{C3380CC4-5D6E-409C-BE32-E72D297353CC}">
              <c16:uniqueId val="{00000000-CB3B-4774-A2F0-531724B6F6E5}"/>
            </c:ext>
          </c:extLst>
        </c:ser>
        <c:dLbls>
          <c:showLegendKey val="0"/>
          <c:showVal val="0"/>
          <c:showCatName val="0"/>
          <c:showSerName val="0"/>
          <c:showPercent val="0"/>
          <c:showBubbleSize val="0"/>
        </c:dLbls>
        <c:gapWidth val="150"/>
        <c:axId val="385860816"/>
        <c:axId val="385860488"/>
      </c:barChart>
      <c:lineChart>
        <c:grouping val="standard"/>
        <c:varyColors val="0"/>
        <c:ser>
          <c:idx val="1"/>
          <c:order val="1"/>
          <c:tx>
            <c:strRef>
              <c:f>Sheet1!$C$1</c:f>
              <c:strCache>
                <c:ptCount val="1"/>
                <c:pt idx="0">
                  <c:v>日本</c:v>
                </c:pt>
              </c:strCache>
            </c:strRef>
          </c:tx>
          <c:spPr>
            <a:ln w="28575" cap="rnd">
              <a:solidFill>
                <a:schemeClr val="accent2"/>
              </a:solidFill>
              <a:round/>
            </a:ln>
            <a:effectLst/>
          </c:spPr>
          <c:marker>
            <c:symbol val="none"/>
          </c:marker>
          <c:cat>
            <c:numRef>
              <c:f>Sheet1!$A$2:$A$28</c:f>
              <c:numCache>
                <c:formatCode>General</c:formatCode>
                <c:ptCount val="27"/>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pt idx="26">
                  <c:v>2021</c:v>
                </c:pt>
              </c:numCache>
            </c:numRef>
          </c:cat>
          <c:val>
            <c:numRef>
              <c:f>Sheet1!$C$2:$C$28</c:f>
              <c:numCache>
                <c:formatCode>General</c:formatCode>
                <c:ptCount val="27"/>
                <c:pt idx="0">
                  <c:v>127263</c:v>
                </c:pt>
                <c:pt idx="1">
                  <c:v>129909</c:v>
                </c:pt>
                <c:pt idx="2">
                  <c:v>129709</c:v>
                </c:pt>
                <c:pt idx="3">
                  <c:v>127512</c:v>
                </c:pt>
                <c:pt idx="4">
                  <c:v>123853</c:v>
                </c:pt>
                <c:pt idx="5">
                  <c:v>120863</c:v>
                </c:pt>
                <c:pt idx="6">
                  <c:v>116647</c:v>
                </c:pt>
                <c:pt idx="7">
                  <c:v>111992</c:v>
                </c:pt>
                <c:pt idx="8">
                  <c:v>106939</c:v>
                </c:pt>
                <c:pt idx="9">
                  <c:v>103620</c:v>
                </c:pt>
                <c:pt idx="10">
                  <c:v>100710</c:v>
                </c:pt>
                <c:pt idx="11">
                  <c:v>99175</c:v>
                </c:pt>
                <c:pt idx="12">
                  <c:v>97330</c:v>
                </c:pt>
                <c:pt idx="13">
                  <c:v>95238</c:v>
                </c:pt>
                <c:pt idx="14">
                  <c:v>91906</c:v>
                </c:pt>
                <c:pt idx="15">
                  <c:v>89693</c:v>
                </c:pt>
                <c:pt idx="16">
                  <c:v>88214</c:v>
                </c:pt>
                <c:pt idx="17">
                  <c:v>87110</c:v>
                </c:pt>
                <c:pt idx="18">
                  <c:v>86730</c:v>
                </c:pt>
                <c:pt idx="19">
                  <c:v>87010</c:v>
                </c:pt>
                <c:pt idx="20">
                  <c:v>87432</c:v>
                </c:pt>
                <c:pt idx="21">
                  <c:v>87615</c:v>
                </c:pt>
                <c:pt idx="22">
                  <c:v>87936</c:v>
                </c:pt>
                <c:pt idx="23">
                  <c:v>88065</c:v>
                </c:pt>
                <c:pt idx="24">
                  <c:v>87806</c:v>
                </c:pt>
                <c:pt idx="25">
                  <c:v>85510</c:v>
                </c:pt>
                <c:pt idx="26">
                  <c:v>83648</c:v>
                </c:pt>
              </c:numCache>
            </c:numRef>
          </c:val>
          <c:smooth val="0"/>
          <c:extLst>
            <c:ext xmlns:c16="http://schemas.microsoft.com/office/drawing/2014/chart" uri="{C3380CC4-5D6E-409C-BE32-E72D297353CC}">
              <c16:uniqueId val="{00000001-CB3B-4774-A2F0-531724B6F6E5}"/>
            </c:ext>
          </c:extLst>
        </c:ser>
        <c:dLbls>
          <c:showLegendKey val="0"/>
          <c:showVal val="0"/>
          <c:showCatName val="0"/>
          <c:showSerName val="0"/>
          <c:showPercent val="0"/>
          <c:showBubbleSize val="0"/>
        </c:dLbls>
        <c:marker val="1"/>
        <c:smooth val="0"/>
        <c:axId val="432257152"/>
        <c:axId val="432256824"/>
      </c:lineChart>
      <c:catAx>
        <c:axId val="38586081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385860488"/>
        <c:crosses val="autoZero"/>
        <c:auto val="1"/>
        <c:lblAlgn val="ctr"/>
        <c:lblOffset val="100"/>
        <c:noMultiLvlLbl val="0"/>
      </c:catAx>
      <c:valAx>
        <c:axId val="3858604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385860816"/>
        <c:crosses val="autoZero"/>
        <c:crossBetween val="between"/>
      </c:valAx>
      <c:valAx>
        <c:axId val="432256824"/>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432257152"/>
        <c:crosses val="max"/>
        <c:crossBetween val="between"/>
      </c:valAx>
      <c:catAx>
        <c:axId val="432257152"/>
        <c:scaling>
          <c:orientation val="minMax"/>
        </c:scaling>
        <c:delete val="1"/>
        <c:axPos val="b"/>
        <c:numFmt formatCode="General" sourceLinked="1"/>
        <c:majorTickMark val="out"/>
        <c:minorTickMark val="none"/>
        <c:tickLblPos val="nextTo"/>
        <c:crossAx val="43225682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4789233999864748E-2"/>
          <c:y val="3.8950878531570643E-2"/>
          <c:w val="0.89898026809249987"/>
          <c:h val="0.86568874478925428"/>
        </c:manualLayout>
      </c:layout>
      <c:bar3DChart>
        <c:barDir val="col"/>
        <c:grouping val="standard"/>
        <c:varyColors val="0"/>
        <c:ser>
          <c:idx val="1"/>
          <c:order val="1"/>
          <c:tx>
            <c:strRef>
              <c:f>Sheet1!$C$1</c:f>
              <c:strCache>
                <c:ptCount val="1"/>
                <c:pt idx="0">
                  <c:v>世界</c:v>
                </c:pt>
              </c:strCache>
            </c:strRef>
          </c:tx>
          <c:spPr>
            <a:solidFill>
              <a:schemeClr val="accent2"/>
            </a:solidFill>
            <a:ln>
              <a:noFill/>
            </a:ln>
            <a:effectLst/>
            <a:sp3d/>
          </c:spPr>
          <c:invertIfNegative val="0"/>
          <c:cat>
            <c:numRef>
              <c:f>Sheet1!$A$2:$A$112</c:f>
              <c:numCache>
                <c:formatCode>General</c:formatCode>
                <c:ptCount val="111"/>
                <c:pt idx="0">
                  <c:v>1905</c:v>
                </c:pt>
                <c:pt idx="1">
                  <c:v>1908</c:v>
                </c:pt>
                <c:pt idx="2">
                  <c:v>1909</c:v>
                </c:pt>
                <c:pt idx="3">
                  <c:v>1910</c:v>
                </c:pt>
                <c:pt idx="4">
                  <c:v>1911</c:v>
                </c:pt>
                <c:pt idx="5">
                  <c:v>1912</c:v>
                </c:pt>
                <c:pt idx="6">
                  <c:v>1913</c:v>
                </c:pt>
                <c:pt idx="7">
                  <c:v>1914</c:v>
                </c:pt>
                <c:pt idx="8">
                  <c:v>1915</c:v>
                </c:pt>
                <c:pt idx="9">
                  <c:v>1916</c:v>
                </c:pt>
                <c:pt idx="10">
                  <c:v>1917</c:v>
                </c:pt>
                <c:pt idx="11">
                  <c:v>1918</c:v>
                </c:pt>
                <c:pt idx="12">
                  <c:v>1919</c:v>
                </c:pt>
                <c:pt idx="13">
                  <c:v>1920</c:v>
                </c:pt>
                <c:pt idx="14">
                  <c:v>1921</c:v>
                </c:pt>
                <c:pt idx="15">
                  <c:v>1922</c:v>
                </c:pt>
                <c:pt idx="16">
                  <c:v>1923</c:v>
                </c:pt>
                <c:pt idx="17">
                  <c:v>1924</c:v>
                </c:pt>
                <c:pt idx="18">
                  <c:v>1925</c:v>
                </c:pt>
                <c:pt idx="19">
                  <c:v>1926</c:v>
                </c:pt>
                <c:pt idx="20">
                  <c:v>1927</c:v>
                </c:pt>
                <c:pt idx="21">
                  <c:v>1928</c:v>
                </c:pt>
                <c:pt idx="22">
                  <c:v>1929</c:v>
                </c:pt>
                <c:pt idx="23">
                  <c:v>1930</c:v>
                </c:pt>
                <c:pt idx="24">
                  <c:v>1931</c:v>
                </c:pt>
                <c:pt idx="25">
                  <c:v>1932</c:v>
                </c:pt>
                <c:pt idx="26">
                  <c:v>1933</c:v>
                </c:pt>
                <c:pt idx="27">
                  <c:v>1934</c:v>
                </c:pt>
                <c:pt idx="28">
                  <c:v>1935</c:v>
                </c:pt>
                <c:pt idx="29">
                  <c:v>1936</c:v>
                </c:pt>
                <c:pt idx="30">
                  <c:v>1937</c:v>
                </c:pt>
                <c:pt idx="31">
                  <c:v>1938</c:v>
                </c:pt>
                <c:pt idx="32">
                  <c:v>1939</c:v>
                </c:pt>
                <c:pt idx="33">
                  <c:v>1940</c:v>
                </c:pt>
                <c:pt idx="34">
                  <c:v>1941</c:v>
                </c:pt>
                <c:pt idx="35">
                  <c:v>1942</c:v>
                </c:pt>
                <c:pt idx="36">
                  <c:v>1943</c:v>
                </c:pt>
                <c:pt idx="37">
                  <c:v>1944</c:v>
                </c:pt>
                <c:pt idx="38">
                  <c:v>1945</c:v>
                </c:pt>
                <c:pt idx="39">
                  <c:v>1946</c:v>
                </c:pt>
                <c:pt idx="40">
                  <c:v>1947</c:v>
                </c:pt>
                <c:pt idx="41">
                  <c:v>1948</c:v>
                </c:pt>
                <c:pt idx="42">
                  <c:v>1949</c:v>
                </c:pt>
                <c:pt idx="43">
                  <c:v>1950</c:v>
                </c:pt>
                <c:pt idx="44">
                  <c:v>1951</c:v>
                </c:pt>
                <c:pt idx="45">
                  <c:v>1952</c:v>
                </c:pt>
                <c:pt idx="46">
                  <c:v>1953</c:v>
                </c:pt>
                <c:pt idx="47">
                  <c:v>1954</c:v>
                </c:pt>
                <c:pt idx="48">
                  <c:v>1955</c:v>
                </c:pt>
                <c:pt idx="49">
                  <c:v>1956</c:v>
                </c:pt>
                <c:pt idx="50">
                  <c:v>1957</c:v>
                </c:pt>
                <c:pt idx="51">
                  <c:v>1958</c:v>
                </c:pt>
                <c:pt idx="52">
                  <c:v>1959</c:v>
                </c:pt>
                <c:pt idx="53">
                  <c:v>1960</c:v>
                </c:pt>
                <c:pt idx="54">
                  <c:v>1961</c:v>
                </c:pt>
                <c:pt idx="55">
                  <c:v>1962</c:v>
                </c:pt>
                <c:pt idx="56">
                  <c:v>1963</c:v>
                </c:pt>
                <c:pt idx="57">
                  <c:v>1964</c:v>
                </c:pt>
                <c:pt idx="58">
                  <c:v>1965</c:v>
                </c:pt>
                <c:pt idx="59">
                  <c:v>1966</c:v>
                </c:pt>
                <c:pt idx="60">
                  <c:v>1967</c:v>
                </c:pt>
                <c:pt idx="61">
                  <c:v>1968</c:v>
                </c:pt>
                <c:pt idx="62">
                  <c:v>1969</c:v>
                </c:pt>
                <c:pt idx="63">
                  <c:v>1970</c:v>
                </c:pt>
                <c:pt idx="64">
                  <c:v>1971</c:v>
                </c:pt>
                <c:pt idx="65">
                  <c:v>1972</c:v>
                </c:pt>
                <c:pt idx="66">
                  <c:v>1973</c:v>
                </c:pt>
                <c:pt idx="67">
                  <c:v>1974</c:v>
                </c:pt>
                <c:pt idx="68">
                  <c:v>1975</c:v>
                </c:pt>
                <c:pt idx="69">
                  <c:v>1976</c:v>
                </c:pt>
                <c:pt idx="70">
                  <c:v>1977</c:v>
                </c:pt>
                <c:pt idx="71">
                  <c:v>1978</c:v>
                </c:pt>
                <c:pt idx="72">
                  <c:v>1979</c:v>
                </c:pt>
                <c:pt idx="73">
                  <c:v>1980</c:v>
                </c:pt>
                <c:pt idx="74">
                  <c:v>1981</c:v>
                </c:pt>
                <c:pt idx="75">
                  <c:v>1982</c:v>
                </c:pt>
                <c:pt idx="76">
                  <c:v>1983</c:v>
                </c:pt>
                <c:pt idx="77">
                  <c:v>1984</c:v>
                </c:pt>
                <c:pt idx="78">
                  <c:v>1985</c:v>
                </c:pt>
                <c:pt idx="79">
                  <c:v>1986</c:v>
                </c:pt>
                <c:pt idx="80">
                  <c:v>1987</c:v>
                </c:pt>
                <c:pt idx="81">
                  <c:v>1988</c:v>
                </c:pt>
                <c:pt idx="82">
                  <c:v>1989</c:v>
                </c:pt>
                <c:pt idx="83">
                  <c:v>1990</c:v>
                </c:pt>
                <c:pt idx="84">
                  <c:v>1991</c:v>
                </c:pt>
                <c:pt idx="85">
                  <c:v>1992</c:v>
                </c:pt>
                <c:pt idx="86">
                  <c:v>1993</c:v>
                </c:pt>
                <c:pt idx="87">
                  <c:v>1994</c:v>
                </c:pt>
                <c:pt idx="88">
                  <c:v>1995</c:v>
                </c:pt>
                <c:pt idx="89">
                  <c:v>1996</c:v>
                </c:pt>
                <c:pt idx="90">
                  <c:v>1997</c:v>
                </c:pt>
                <c:pt idx="91">
                  <c:v>1998</c:v>
                </c:pt>
                <c:pt idx="92">
                  <c:v>1999</c:v>
                </c:pt>
                <c:pt idx="93">
                  <c:v>2000</c:v>
                </c:pt>
                <c:pt idx="94">
                  <c:v>2001</c:v>
                </c:pt>
                <c:pt idx="95">
                  <c:v>2002</c:v>
                </c:pt>
                <c:pt idx="96">
                  <c:v>2003</c:v>
                </c:pt>
                <c:pt idx="97">
                  <c:v>2004</c:v>
                </c:pt>
                <c:pt idx="98">
                  <c:v>2005</c:v>
                </c:pt>
                <c:pt idx="99">
                  <c:v>2006</c:v>
                </c:pt>
                <c:pt idx="100">
                  <c:v>2007</c:v>
                </c:pt>
                <c:pt idx="101">
                  <c:v>2008</c:v>
                </c:pt>
                <c:pt idx="102">
                  <c:v>2009</c:v>
                </c:pt>
                <c:pt idx="103">
                  <c:v>2010</c:v>
                </c:pt>
                <c:pt idx="104">
                  <c:v>2011</c:v>
                </c:pt>
                <c:pt idx="105">
                  <c:v>2012</c:v>
                </c:pt>
                <c:pt idx="106">
                  <c:v>2013</c:v>
                </c:pt>
                <c:pt idx="107">
                  <c:v>2014</c:v>
                </c:pt>
                <c:pt idx="108">
                  <c:v>2015</c:v>
                </c:pt>
                <c:pt idx="109">
                  <c:v>2016</c:v>
                </c:pt>
                <c:pt idx="110">
                  <c:v>2017</c:v>
                </c:pt>
              </c:numCache>
            </c:numRef>
          </c:cat>
          <c:val>
            <c:numRef>
              <c:f>Sheet1!$C$2:$C$112</c:f>
              <c:numCache>
                <c:formatCode>General</c:formatCode>
                <c:ptCount val="111"/>
                <c:pt idx="0">
                  <c:v>12</c:v>
                </c:pt>
                <c:pt idx="1">
                  <c:v>200</c:v>
                </c:pt>
                <c:pt idx="2">
                  <c:v>525</c:v>
                </c:pt>
                <c:pt idx="3">
                  <c:v>1085</c:v>
                </c:pt>
                <c:pt idx="4">
                  <c:v>3750</c:v>
                </c:pt>
                <c:pt idx="5">
                  <c:v>5008</c:v>
                </c:pt>
                <c:pt idx="6">
                  <c:v>10000</c:v>
                </c:pt>
                <c:pt idx="7">
                  <c:v>15000</c:v>
                </c:pt>
                <c:pt idx="8">
                  <c:v>20700</c:v>
                </c:pt>
                <c:pt idx="9">
                  <c:v>27000</c:v>
                </c:pt>
                <c:pt idx="10">
                  <c:v>32600</c:v>
                </c:pt>
                <c:pt idx="11">
                  <c:v>38800</c:v>
                </c:pt>
                <c:pt idx="12">
                  <c:v>45000</c:v>
                </c:pt>
                <c:pt idx="13">
                  <c:v>55146</c:v>
                </c:pt>
                <c:pt idx="14">
                  <c:v>70000</c:v>
                </c:pt>
                <c:pt idx="15">
                  <c:v>83150</c:v>
                </c:pt>
                <c:pt idx="16">
                  <c:v>92800</c:v>
                </c:pt>
                <c:pt idx="17">
                  <c:v>102000</c:v>
                </c:pt>
                <c:pt idx="18">
                  <c:v>108000</c:v>
                </c:pt>
                <c:pt idx="19">
                  <c:v>120000</c:v>
                </c:pt>
                <c:pt idx="20">
                  <c:v>129000</c:v>
                </c:pt>
                <c:pt idx="21">
                  <c:v>137000</c:v>
                </c:pt>
                <c:pt idx="22">
                  <c:v>144500</c:v>
                </c:pt>
                <c:pt idx="23">
                  <c:v>153000</c:v>
                </c:pt>
                <c:pt idx="24">
                  <c:v>157000</c:v>
                </c:pt>
                <c:pt idx="25">
                  <c:v>155000</c:v>
                </c:pt>
                <c:pt idx="26">
                  <c:v>146322</c:v>
                </c:pt>
                <c:pt idx="27">
                  <c:v>150000</c:v>
                </c:pt>
                <c:pt idx="28">
                  <c:v>162406</c:v>
                </c:pt>
                <c:pt idx="29">
                  <c:v>170000</c:v>
                </c:pt>
                <c:pt idx="30">
                  <c:v>183000</c:v>
                </c:pt>
                <c:pt idx="31">
                  <c:v>200998</c:v>
                </c:pt>
                <c:pt idx="32">
                  <c:v>209887</c:v>
                </c:pt>
                <c:pt idx="33">
                  <c:v>213791</c:v>
                </c:pt>
                <c:pt idx="34">
                  <c:v>211416</c:v>
                </c:pt>
                <c:pt idx="35">
                  <c:v>208363</c:v>
                </c:pt>
                <c:pt idx="36">
                  <c:v>209689</c:v>
                </c:pt>
                <c:pt idx="37">
                  <c:v>227913</c:v>
                </c:pt>
                <c:pt idx="38">
                  <c:v>247212</c:v>
                </c:pt>
                <c:pt idx="39">
                  <c:v>279881</c:v>
                </c:pt>
                <c:pt idx="40">
                  <c:v>300529</c:v>
                </c:pt>
                <c:pt idx="41">
                  <c:v>318259</c:v>
                </c:pt>
                <c:pt idx="42">
                  <c:v>329342</c:v>
                </c:pt>
                <c:pt idx="43">
                  <c:v>341716</c:v>
                </c:pt>
                <c:pt idx="44">
                  <c:v>349867</c:v>
                </c:pt>
                <c:pt idx="45">
                  <c:v>361641</c:v>
                </c:pt>
                <c:pt idx="46">
                  <c:v>374855</c:v>
                </c:pt>
                <c:pt idx="47">
                  <c:v>392628</c:v>
                </c:pt>
                <c:pt idx="48">
                  <c:v>418933</c:v>
                </c:pt>
                <c:pt idx="49">
                  <c:v>418933</c:v>
                </c:pt>
                <c:pt idx="50">
                  <c:v>449758</c:v>
                </c:pt>
                <c:pt idx="51">
                  <c:v>464245</c:v>
                </c:pt>
                <c:pt idx="52">
                  <c:v>480569</c:v>
                </c:pt>
                <c:pt idx="53">
                  <c:v>498616</c:v>
                </c:pt>
                <c:pt idx="54">
                  <c:v>513059</c:v>
                </c:pt>
                <c:pt idx="55">
                  <c:v>528297</c:v>
                </c:pt>
                <c:pt idx="56">
                  <c:v>542432</c:v>
                </c:pt>
                <c:pt idx="57">
                  <c:v>558638</c:v>
                </c:pt>
                <c:pt idx="58">
                  <c:v>581436</c:v>
                </c:pt>
                <c:pt idx="59">
                  <c:v>599945</c:v>
                </c:pt>
                <c:pt idx="60">
                  <c:v>620827</c:v>
                </c:pt>
                <c:pt idx="61">
                  <c:v>639112</c:v>
                </c:pt>
                <c:pt idx="62">
                  <c:v>660259</c:v>
                </c:pt>
                <c:pt idx="63">
                  <c:v>682183</c:v>
                </c:pt>
                <c:pt idx="64">
                  <c:v>706372</c:v>
                </c:pt>
                <c:pt idx="65">
                  <c:v>725271</c:v>
                </c:pt>
                <c:pt idx="66">
                  <c:v>742493</c:v>
                </c:pt>
                <c:pt idx="67">
                  <c:v>761074</c:v>
                </c:pt>
                <c:pt idx="68">
                  <c:v>779373</c:v>
                </c:pt>
                <c:pt idx="69">
                  <c:v>796806</c:v>
                </c:pt>
                <c:pt idx="70">
                  <c:v>813704</c:v>
                </c:pt>
                <c:pt idx="71">
                  <c:v>834092</c:v>
                </c:pt>
                <c:pt idx="72">
                  <c:v>851547</c:v>
                </c:pt>
                <c:pt idx="73">
                  <c:v>875949</c:v>
                </c:pt>
                <c:pt idx="74">
                  <c:v>895740</c:v>
                </c:pt>
                <c:pt idx="75">
                  <c:v>907943</c:v>
                </c:pt>
                <c:pt idx="76">
                  <c:v>925571</c:v>
                </c:pt>
                <c:pt idx="77">
                  <c:v>961256</c:v>
                </c:pt>
                <c:pt idx="78">
                  <c:v>991047</c:v>
                </c:pt>
                <c:pt idx="79">
                  <c:v>1013033</c:v>
                </c:pt>
                <c:pt idx="80">
                  <c:v>1038747</c:v>
                </c:pt>
                <c:pt idx="81">
                  <c:v>1056888</c:v>
                </c:pt>
                <c:pt idx="82">
                  <c:v>1091056</c:v>
                </c:pt>
                <c:pt idx="83">
                  <c:v>1121230</c:v>
                </c:pt>
                <c:pt idx="84">
                  <c:v>1143296</c:v>
                </c:pt>
                <c:pt idx="85">
                  <c:v>1155810</c:v>
                </c:pt>
                <c:pt idx="86">
                  <c:v>1173558</c:v>
                </c:pt>
                <c:pt idx="87">
                  <c:v>1190102</c:v>
                </c:pt>
                <c:pt idx="88">
                  <c:v>1170936</c:v>
                </c:pt>
                <c:pt idx="89">
                  <c:v>1206112</c:v>
                </c:pt>
                <c:pt idx="90">
                  <c:v>1213748</c:v>
                </c:pt>
                <c:pt idx="91">
                  <c:v>1201595</c:v>
                </c:pt>
                <c:pt idx="92">
                  <c:v>1193461</c:v>
                </c:pt>
                <c:pt idx="93">
                  <c:v>1180550</c:v>
                </c:pt>
                <c:pt idx="94">
                  <c:v>1188492</c:v>
                </c:pt>
                <c:pt idx="95">
                  <c:v>1243431</c:v>
                </c:pt>
                <c:pt idx="96">
                  <c:v>1227545</c:v>
                </c:pt>
                <c:pt idx="97">
                  <c:v>1219532</c:v>
                </c:pt>
                <c:pt idx="98">
                  <c:v>1224297</c:v>
                </c:pt>
                <c:pt idx="99">
                  <c:v>1222788</c:v>
                </c:pt>
                <c:pt idx="100">
                  <c:v>1224168</c:v>
                </c:pt>
                <c:pt idx="101">
                  <c:v>1231483</c:v>
                </c:pt>
                <c:pt idx="102">
                  <c:v>1231679</c:v>
                </c:pt>
                <c:pt idx="103">
                  <c:v>1227563</c:v>
                </c:pt>
                <c:pt idx="104">
                  <c:v>1223413</c:v>
                </c:pt>
                <c:pt idx="105">
                  <c:v>1223413</c:v>
                </c:pt>
                <c:pt idx="106">
                  <c:v>1208660</c:v>
                </c:pt>
                <c:pt idx="107">
                  <c:v>1207102</c:v>
                </c:pt>
                <c:pt idx="108">
                  <c:v>1209491</c:v>
                </c:pt>
                <c:pt idx="109">
                  <c:v>1207906</c:v>
                </c:pt>
                <c:pt idx="110">
                  <c:v>1202937</c:v>
                </c:pt>
              </c:numCache>
            </c:numRef>
          </c:val>
          <c:extLst>
            <c:ext xmlns:c16="http://schemas.microsoft.com/office/drawing/2014/chart" uri="{C3380CC4-5D6E-409C-BE32-E72D297353CC}">
              <c16:uniqueId val="{00000001-6CD7-4336-B27E-C8B4B0C5119C}"/>
            </c:ext>
          </c:extLst>
        </c:ser>
        <c:dLbls>
          <c:showLegendKey val="0"/>
          <c:showVal val="0"/>
          <c:showCatName val="0"/>
          <c:showSerName val="0"/>
          <c:showPercent val="0"/>
          <c:showBubbleSize val="0"/>
        </c:dLbls>
        <c:gapWidth val="150"/>
        <c:shape val="box"/>
        <c:axId val="390917096"/>
        <c:axId val="390916440"/>
        <c:axId val="385506016"/>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日本×10</c:v>
                      </c:pt>
                    </c:strCache>
                  </c:strRef>
                </c:tx>
                <c:spPr>
                  <a:solidFill>
                    <a:srgbClr val="0070C0"/>
                  </a:solidFill>
                  <a:ln>
                    <a:noFill/>
                  </a:ln>
                  <a:effectLst/>
                  <a:sp3d/>
                </c:spPr>
                <c:invertIfNegative val="0"/>
                <c:cat>
                  <c:numRef>
                    <c:extLst>
                      <c:ext uri="{02D57815-91ED-43cb-92C2-25804820EDAC}">
                        <c15:formulaRef>
                          <c15:sqref>Sheet1!$A$2:$A$112</c15:sqref>
                        </c15:formulaRef>
                      </c:ext>
                    </c:extLst>
                    <c:numCache>
                      <c:formatCode>General</c:formatCode>
                      <c:ptCount val="111"/>
                      <c:pt idx="0">
                        <c:v>1905</c:v>
                      </c:pt>
                      <c:pt idx="1">
                        <c:v>1908</c:v>
                      </c:pt>
                      <c:pt idx="2">
                        <c:v>1909</c:v>
                      </c:pt>
                      <c:pt idx="3">
                        <c:v>1910</c:v>
                      </c:pt>
                      <c:pt idx="4">
                        <c:v>1911</c:v>
                      </c:pt>
                      <c:pt idx="5">
                        <c:v>1912</c:v>
                      </c:pt>
                      <c:pt idx="6">
                        <c:v>1913</c:v>
                      </c:pt>
                      <c:pt idx="7">
                        <c:v>1914</c:v>
                      </c:pt>
                      <c:pt idx="8">
                        <c:v>1915</c:v>
                      </c:pt>
                      <c:pt idx="9">
                        <c:v>1916</c:v>
                      </c:pt>
                      <c:pt idx="10">
                        <c:v>1917</c:v>
                      </c:pt>
                      <c:pt idx="11">
                        <c:v>1918</c:v>
                      </c:pt>
                      <c:pt idx="12">
                        <c:v>1919</c:v>
                      </c:pt>
                      <c:pt idx="13">
                        <c:v>1920</c:v>
                      </c:pt>
                      <c:pt idx="14">
                        <c:v>1921</c:v>
                      </c:pt>
                      <c:pt idx="15">
                        <c:v>1922</c:v>
                      </c:pt>
                      <c:pt idx="16">
                        <c:v>1923</c:v>
                      </c:pt>
                      <c:pt idx="17">
                        <c:v>1924</c:v>
                      </c:pt>
                      <c:pt idx="18">
                        <c:v>1925</c:v>
                      </c:pt>
                      <c:pt idx="19">
                        <c:v>1926</c:v>
                      </c:pt>
                      <c:pt idx="20">
                        <c:v>1927</c:v>
                      </c:pt>
                      <c:pt idx="21">
                        <c:v>1928</c:v>
                      </c:pt>
                      <c:pt idx="22">
                        <c:v>1929</c:v>
                      </c:pt>
                      <c:pt idx="23">
                        <c:v>1930</c:v>
                      </c:pt>
                      <c:pt idx="24">
                        <c:v>1931</c:v>
                      </c:pt>
                      <c:pt idx="25">
                        <c:v>1932</c:v>
                      </c:pt>
                      <c:pt idx="26">
                        <c:v>1933</c:v>
                      </c:pt>
                      <c:pt idx="27">
                        <c:v>1934</c:v>
                      </c:pt>
                      <c:pt idx="28">
                        <c:v>1935</c:v>
                      </c:pt>
                      <c:pt idx="29">
                        <c:v>1936</c:v>
                      </c:pt>
                      <c:pt idx="30">
                        <c:v>1937</c:v>
                      </c:pt>
                      <c:pt idx="31">
                        <c:v>1938</c:v>
                      </c:pt>
                      <c:pt idx="32">
                        <c:v>1939</c:v>
                      </c:pt>
                      <c:pt idx="33">
                        <c:v>1940</c:v>
                      </c:pt>
                      <c:pt idx="34">
                        <c:v>1941</c:v>
                      </c:pt>
                      <c:pt idx="35">
                        <c:v>1942</c:v>
                      </c:pt>
                      <c:pt idx="36">
                        <c:v>1943</c:v>
                      </c:pt>
                      <c:pt idx="37">
                        <c:v>1944</c:v>
                      </c:pt>
                      <c:pt idx="38">
                        <c:v>1945</c:v>
                      </c:pt>
                      <c:pt idx="39">
                        <c:v>1946</c:v>
                      </c:pt>
                      <c:pt idx="40">
                        <c:v>1947</c:v>
                      </c:pt>
                      <c:pt idx="41">
                        <c:v>1948</c:v>
                      </c:pt>
                      <c:pt idx="42">
                        <c:v>1949</c:v>
                      </c:pt>
                      <c:pt idx="43">
                        <c:v>1950</c:v>
                      </c:pt>
                      <c:pt idx="44">
                        <c:v>1951</c:v>
                      </c:pt>
                      <c:pt idx="45">
                        <c:v>1952</c:v>
                      </c:pt>
                      <c:pt idx="46">
                        <c:v>1953</c:v>
                      </c:pt>
                      <c:pt idx="47">
                        <c:v>1954</c:v>
                      </c:pt>
                      <c:pt idx="48">
                        <c:v>1955</c:v>
                      </c:pt>
                      <c:pt idx="49">
                        <c:v>1956</c:v>
                      </c:pt>
                      <c:pt idx="50">
                        <c:v>1957</c:v>
                      </c:pt>
                      <c:pt idx="51">
                        <c:v>1958</c:v>
                      </c:pt>
                      <c:pt idx="52">
                        <c:v>1959</c:v>
                      </c:pt>
                      <c:pt idx="53">
                        <c:v>1960</c:v>
                      </c:pt>
                      <c:pt idx="54">
                        <c:v>1961</c:v>
                      </c:pt>
                      <c:pt idx="55">
                        <c:v>1962</c:v>
                      </c:pt>
                      <c:pt idx="56">
                        <c:v>1963</c:v>
                      </c:pt>
                      <c:pt idx="57">
                        <c:v>1964</c:v>
                      </c:pt>
                      <c:pt idx="58">
                        <c:v>1965</c:v>
                      </c:pt>
                      <c:pt idx="59">
                        <c:v>1966</c:v>
                      </c:pt>
                      <c:pt idx="60">
                        <c:v>1967</c:v>
                      </c:pt>
                      <c:pt idx="61">
                        <c:v>1968</c:v>
                      </c:pt>
                      <c:pt idx="62">
                        <c:v>1969</c:v>
                      </c:pt>
                      <c:pt idx="63">
                        <c:v>1970</c:v>
                      </c:pt>
                      <c:pt idx="64">
                        <c:v>1971</c:v>
                      </c:pt>
                      <c:pt idx="65">
                        <c:v>1972</c:v>
                      </c:pt>
                      <c:pt idx="66">
                        <c:v>1973</c:v>
                      </c:pt>
                      <c:pt idx="67">
                        <c:v>1974</c:v>
                      </c:pt>
                      <c:pt idx="68">
                        <c:v>1975</c:v>
                      </c:pt>
                      <c:pt idx="69">
                        <c:v>1976</c:v>
                      </c:pt>
                      <c:pt idx="70">
                        <c:v>1977</c:v>
                      </c:pt>
                      <c:pt idx="71">
                        <c:v>1978</c:v>
                      </c:pt>
                      <c:pt idx="72">
                        <c:v>1979</c:v>
                      </c:pt>
                      <c:pt idx="73">
                        <c:v>1980</c:v>
                      </c:pt>
                      <c:pt idx="74">
                        <c:v>1981</c:v>
                      </c:pt>
                      <c:pt idx="75">
                        <c:v>1982</c:v>
                      </c:pt>
                      <c:pt idx="76">
                        <c:v>1983</c:v>
                      </c:pt>
                      <c:pt idx="77">
                        <c:v>1984</c:v>
                      </c:pt>
                      <c:pt idx="78">
                        <c:v>1985</c:v>
                      </c:pt>
                      <c:pt idx="79">
                        <c:v>1986</c:v>
                      </c:pt>
                      <c:pt idx="80">
                        <c:v>1987</c:v>
                      </c:pt>
                      <c:pt idx="81">
                        <c:v>1988</c:v>
                      </c:pt>
                      <c:pt idx="82">
                        <c:v>1989</c:v>
                      </c:pt>
                      <c:pt idx="83">
                        <c:v>1990</c:v>
                      </c:pt>
                      <c:pt idx="84">
                        <c:v>1991</c:v>
                      </c:pt>
                      <c:pt idx="85">
                        <c:v>1992</c:v>
                      </c:pt>
                      <c:pt idx="86">
                        <c:v>1993</c:v>
                      </c:pt>
                      <c:pt idx="87">
                        <c:v>1994</c:v>
                      </c:pt>
                      <c:pt idx="88">
                        <c:v>1995</c:v>
                      </c:pt>
                      <c:pt idx="89">
                        <c:v>1996</c:v>
                      </c:pt>
                      <c:pt idx="90">
                        <c:v>1997</c:v>
                      </c:pt>
                      <c:pt idx="91">
                        <c:v>1998</c:v>
                      </c:pt>
                      <c:pt idx="92">
                        <c:v>1999</c:v>
                      </c:pt>
                      <c:pt idx="93">
                        <c:v>2000</c:v>
                      </c:pt>
                      <c:pt idx="94">
                        <c:v>2001</c:v>
                      </c:pt>
                      <c:pt idx="95">
                        <c:v>2002</c:v>
                      </c:pt>
                      <c:pt idx="96">
                        <c:v>2003</c:v>
                      </c:pt>
                      <c:pt idx="97">
                        <c:v>2004</c:v>
                      </c:pt>
                      <c:pt idx="98">
                        <c:v>2005</c:v>
                      </c:pt>
                      <c:pt idx="99">
                        <c:v>2006</c:v>
                      </c:pt>
                      <c:pt idx="100">
                        <c:v>2007</c:v>
                      </c:pt>
                      <c:pt idx="101">
                        <c:v>2008</c:v>
                      </c:pt>
                      <c:pt idx="102">
                        <c:v>2009</c:v>
                      </c:pt>
                      <c:pt idx="103">
                        <c:v>2010</c:v>
                      </c:pt>
                      <c:pt idx="104">
                        <c:v>2011</c:v>
                      </c:pt>
                      <c:pt idx="105">
                        <c:v>2012</c:v>
                      </c:pt>
                      <c:pt idx="106">
                        <c:v>2013</c:v>
                      </c:pt>
                      <c:pt idx="107">
                        <c:v>2014</c:v>
                      </c:pt>
                      <c:pt idx="108">
                        <c:v>2015</c:v>
                      </c:pt>
                      <c:pt idx="109">
                        <c:v>2016</c:v>
                      </c:pt>
                      <c:pt idx="110">
                        <c:v>2017</c:v>
                      </c:pt>
                    </c:numCache>
                  </c:numRef>
                </c:cat>
                <c:val>
                  <c:numRef>
                    <c:extLst>
                      <c:ext uri="{02D57815-91ED-43cb-92C2-25804820EDAC}">
                        <c15:formulaRef>
                          <c15:sqref>Sheet1!$B$2:$B$112</c15:sqref>
                        </c15:formulaRef>
                      </c:ext>
                    </c:extLst>
                    <c:numCache>
                      <c:formatCode>General</c:formatCode>
                      <c:ptCount val="111"/>
                      <c:pt idx="14">
                        <c:v>0</c:v>
                      </c:pt>
                      <c:pt idx="15">
                        <c:v>0</c:v>
                      </c:pt>
                      <c:pt idx="16">
                        <c:v>0</c:v>
                      </c:pt>
                      <c:pt idx="17">
                        <c:v>0</c:v>
                      </c:pt>
                      <c:pt idx="18">
                        <c:v>0</c:v>
                      </c:pt>
                      <c:pt idx="19">
                        <c:v>0</c:v>
                      </c:pt>
                      <c:pt idx="20">
                        <c:v>0</c:v>
                      </c:pt>
                      <c:pt idx="21">
                        <c:v>3640</c:v>
                      </c:pt>
                      <c:pt idx="22">
                        <c:v>4120</c:v>
                      </c:pt>
                      <c:pt idx="23">
                        <c:v>4420</c:v>
                      </c:pt>
                      <c:pt idx="24">
                        <c:v>5070</c:v>
                      </c:pt>
                      <c:pt idx="25">
                        <c:v>5490</c:v>
                      </c:pt>
                      <c:pt idx="26">
                        <c:v>6370</c:v>
                      </c:pt>
                      <c:pt idx="27">
                        <c:v>7300</c:v>
                      </c:pt>
                      <c:pt idx="28">
                        <c:v>10420</c:v>
                      </c:pt>
                      <c:pt idx="29">
                        <c:v>0</c:v>
                      </c:pt>
                      <c:pt idx="30">
                        <c:v>0</c:v>
                      </c:pt>
                      <c:pt idx="31">
                        <c:v>0</c:v>
                      </c:pt>
                      <c:pt idx="32">
                        <c:v>0</c:v>
                      </c:pt>
                      <c:pt idx="42">
                        <c:v>0</c:v>
                      </c:pt>
                      <c:pt idx="43">
                        <c:v>0</c:v>
                      </c:pt>
                      <c:pt idx="44">
                        <c:v>23940</c:v>
                      </c:pt>
                      <c:pt idx="45">
                        <c:v>29470</c:v>
                      </c:pt>
                      <c:pt idx="46">
                        <c:v>41490</c:v>
                      </c:pt>
                      <c:pt idx="47">
                        <c:v>52680</c:v>
                      </c:pt>
                      <c:pt idx="48">
                        <c:v>63370</c:v>
                      </c:pt>
                      <c:pt idx="49">
                        <c:v>75590</c:v>
                      </c:pt>
                      <c:pt idx="50">
                        <c:v>91070</c:v>
                      </c:pt>
                      <c:pt idx="51">
                        <c:v>103790</c:v>
                      </c:pt>
                      <c:pt idx="52">
                        <c:v>125910</c:v>
                      </c:pt>
                      <c:pt idx="53">
                        <c:v>154060</c:v>
                      </c:pt>
                      <c:pt idx="54">
                        <c:v>186190</c:v>
                      </c:pt>
                      <c:pt idx="55">
                        <c:v>217240</c:v>
                      </c:pt>
                      <c:pt idx="56">
                        <c:v>249680</c:v>
                      </c:pt>
                      <c:pt idx="57">
                        <c:v>279470</c:v>
                      </c:pt>
                      <c:pt idx="58">
                        <c:v>318650</c:v>
                      </c:pt>
                      <c:pt idx="59">
                        <c:v>350060</c:v>
                      </c:pt>
                      <c:pt idx="60">
                        <c:v>383790</c:v>
                      </c:pt>
                      <c:pt idx="61">
                        <c:v>415270</c:v>
                      </c:pt>
                      <c:pt idx="62">
                        <c:v>448510</c:v>
                      </c:pt>
                      <c:pt idx="63">
                        <c:v>494030</c:v>
                      </c:pt>
                      <c:pt idx="64">
                        <c:v>529400</c:v>
                      </c:pt>
                      <c:pt idx="65">
                        <c:v>562410</c:v>
                      </c:pt>
                      <c:pt idx="66">
                        <c:v>603990</c:v>
                      </c:pt>
                      <c:pt idx="67">
                        <c:v>644280</c:v>
                      </c:pt>
                      <c:pt idx="68">
                        <c:v>679610</c:v>
                      </c:pt>
                      <c:pt idx="69">
                        <c:v>718510</c:v>
                      </c:pt>
                      <c:pt idx="70">
                        <c:v>744030</c:v>
                      </c:pt>
                      <c:pt idx="71">
                        <c:v>770430</c:v>
                      </c:pt>
                      <c:pt idx="72">
                        <c:v>797620</c:v>
                      </c:pt>
                      <c:pt idx="73">
                        <c:v>825560</c:v>
                      </c:pt>
                      <c:pt idx="74">
                        <c:v>846050</c:v>
                      </c:pt>
                      <c:pt idx="75">
                        <c:v>865850</c:v>
                      </c:pt>
                      <c:pt idx="76">
                        <c:v>886370</c:v>
                      </c:pt>
                      <c:pt idx="77">
                        <c:v>932130</c:v>
                      </c:pt>
                      <c:pt idx="78">
                        <c:v>963390</c:v>
                      </c:pt>
                      <c:pt idx="79">
                        <c:v>995480</c:v>
                      </c:pt>
                      <c:pt idx="80">
                        <c:v>1024260</c:v>
                      </c:pt>
                      <c:pt idx="81">
                        <c:v>1057160</c:v>
                      </c:pt>
                      <c:pt idx="82">
                        <c:v>1097790</c:v>
                      </c:pt>
                      <c:pt idx="83">
                        <c:v>1142630</c:v>
                      </c:pt>
                      <c:pt idx="84">
                        <c:v>1188250</c:v>
                      </c:pt>
                      <c:pt idx="85">
                        <c:v>1225150</c:v>
                      </c:pt>
                      <c:pt idx="86">
                        <c:v>1249810</c:v>
                      </c:pt>
                      <c:pt idx="87">
                        <c:v>1262640</c:v>
                      </c:pt>
                      <c:pt idx="88">
                        <c:v>1291840</c:v>
                      </c:pt>
                      <c:pt idx="89">
                        <c:v>1314770</c:v>
                      </c:pt>
                      <c:pt idx="90">
                        <c:v>1317310</c:v>
                      </c:pt>
                      <c:pt idx="91">
                        <c:v>1294910</c:v>
                      </c:pt>
                      <c:pt idx="92">
                        <c:v>1260260</c:v>
                      </c:pt>
                      <c:pt idx="93">
                        <c:v>1226780</c:v>
                      </c:pt>
                      <c:pt idx="94">
                        <c:v>1190760</c:v>
                      </c:pt>
                      <c:pt idx="95">
                        <c:v>1153150</c:v>
                      </c:pt>
                      <c:pt idx="96">
                        <c:v>1103740</c:v>
                      </c:pt>
                      <c:pt idx="97">
                        <c:v>1062010</c:v>
                      </c:pt>
                      <c:pt idx="98">
                        <c:v>1032760</c:v>
                      </c:pt>
                      <c:pt idx="99">
                        <c:v>1013700</c:v>
                      </c:pt>
                      <c:pt idx="100">
                        <c:v>995740</c:v>
                      </c:pt>
                      <c:pt idx="101">
                        <c:v>976420</c:v>
                      </c:pt>
                      <c:pt idx="102">
                        <c:v>949760</c:v>
                      </c:pt>
                      <c:pt idx="103">
                        <c:v>919860</c:v>
                      </c:pt>
                      <c:pt idx="104">
                        <c:v>901190</c:v>
                      </c:pt>
                      <c:pt idx="105">
                        <c:v>888480</c:v>
                      </c:pt>
                      <c:pt idx="106">
                        <c:v>871260</c:v>
                      </c:pt>
                      <c:pt idx="107">
                        <c:v>871290</c:v>
                      </c:pt>
                      <c:pt idx="108">
                        <c:v>875690</c:v>
                      </c:pt>
                      <c:pt idx="109">
                        <c:v>877190</c:v>
                      </c:pt>
                      <c:pt idx="110">
                        <c:v>877550</c:v>
                      </c:pt>
                    </c:numCache>
                  </c:numRef>
                </c:val>
                <c:extLst>
                  <c:ext xmlns:c16="http://schemas.microsoft.com/office/drawing/2014/chart" uri="{C3380CC4-5D6E-409C-BE32-E72D297353CC}">
                    <c16:uniqueId val="{00000000-6CD7-4336-B27E-C8B4B0C5119C}"/>
                  </c:ext>
                </c:extLst>
              </c15:ser>
            </c15:filteredBarSeries>
          </c:ext>
        </c:extLst>
      </c:bar3DChart>
      <c:catAx>
        <c:axId val="39091709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ja-JP"/>
          </a:p>
        </c:txPr>
        <c:crossAx val="390916440"/>
        <c:crosses val="autoZero"/>
        <c:auto val="1"/>
        <c:lblAlgn val="ctr"/>
        <c:lblOffset val="100"/>
        <c:noMultiLvlLbl val="0"/>
      </c:catAx>
      <c:valAx>
        <c:axId val="390916440"/>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390917096"/>
        <c:crosses val="autoZero"/>
        <c:crossBetween val="between"/>
      </c:valAx>
      <c:serAx>
        <c:axId val="385506016"/>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390916440"/>
        <c:crosses val="autoZero"/>
      </c:ser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ja-JP" altLang="en-US" sz="2800" b="1" dirty="0"/>
              <a:t>年次基金</a:t>
            </a: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9.0030621172353456E-2"/>
          <c:y val="0.13928857861839433"/>
          <c:w val="0.89306116626726006"/>
          <c:h val="0.7304865654679763"/>
        </c:manualLayout>
      </c:layout>
      <c:lineChart>
        <c:grouping val="standard"/>
        <c:varyColors val="0"/>
        <c:ser>
          <c:idx val="0"/>
          <c:order val="0"/>
          <c:tx>
            <c:strRef>
              <c:f>Sheet1!$B$1</c:f>
              <c:strCache>
                <c:ptCount val="1"/>
                <c:pt idx="0">
                  <c:v>年次基金</c:v>
                </c:pt>
              </c:strCache>
            </c:strRef>
          </c:tx>
          <c:spPr>
            <a:ln w="28575" cap="rnd">
              <a:solidFill>
                <a:schemeClr val="accent1"/>
              </a:solidFill>
              <a:round/>
            </a:ln>
            <a:effectLst/>
          </c:spPr>
          <c:marker>
            <c:symbol val="none"/>
          </c:marker>
          <c:cat>
            <c:strRef>
              <c:f>Sheet1!$A$2:$A$6</c:f>
              <c:strCache>
                <c:ptCount val="5"/>
                <c:pt idx="0">
                  <c:v>16-17</c:v>
                </c:pt>
                <c:pt idx="1">
                  <c:v>17-18</c:v>
                </c:pt>
                <c:pt idx="2">
                  <c:v>18-19</c:v>
                </c:pt>
                <c:pt idx="3">
                  <c:v>19-20</c:v>
                </c:pt>
                <c:pt idx="4">
                  <c:v>20-21</c:v>
                </c:pt>
              </c:strCache>
            </c:strRef>
          </c:cat>
          <c:val>
            <c:numRef>
              <c:f>Sheet1!$B$2:$B$6</c:f>
              <c:numCache>
                <c:formatCode>#,##0.00</c:formatCode>
                <c:ptCount val="5"/>
                <c:pt idx="0">
                  <c:v>241423.73</c:v>
                </c:pt>
                <c:pt idx="1">
                  <c:v>227460.51</c:v>
                </c:pt>
                <c:pt idx="2">
                  <c:v>292074.52</c:v>
                </c:pt>
                <c:pt idx="3">
                  <c:v>227460.51</c:v>
                </c:pt>
                <c:pt idx="4">
                  <c:v>235821.97</c:v>
                </c:pt>
              </c:numCache>
            </c:numRef>
          </c:val>
          <c:smooth val="0"/>
          <c:extLst>
            <c:ext xmlns:c16="http://schemas.microsoft.com/office/drawing/2014/chart" uri="{C3380CC4-5D6E-409C-BE32-E72D297353CC}">
              <c16:uniqueId val="{00000000-3225-44D1-AE35-3CBCA72A444C}"/>
            </c:ext>
          </c:extLst>
        </c:ser>
        <c:dLbls>
          <c:showLegendKey val="0"/>
          <c:showVal val="0"/>
          <c:showCatName val="0"/>
          <c:showSerName val="0"/>
          <c:showPercent val="0"/>
          <c:showBubbleSize val="0"/>
        </c:dLbls>
        <c:smooth val="0"/>
        <c:axId val="522889424"/>
        <c:axId val="522894416"/>
      </c:lineChart>
      <c:catAx>
        <c:axId val="522889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ja-JP"/>
          </a:p>
        </c:txPr>
        <c:crossAx val="522894416"/>
        <c:crosses val="autoZero"/>
        <c:auto val="1"/>
        <c:lblAlgn val="ctr"/>
        <c:lblOffset val="100"/>
        <c:noMultiLvlLbl val="0"/>
      </c:catAx>
      <c:valAx>
        <c:axId val="52289441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5228894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ja-JP" altLang="en-US" sz="2800" b="1" dirty="0"/>
              <a:t>ポリオプラス（除く</a:t>
            </a:r>
            <a:r>
              <a:rPr lang="en-US" altLang="ja-JP" sz="2800" b="1" dirty="0"/>
              <a:t>DDF</a:t>
            </a:r>
            <a:r>
              <a:rPr lang="ja-JP" altLang="en-US" sz="2800" b="1" dirty="0"/>
              <a:t>）</a:t>
            </a: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lineChart>
        <c:grouping val="standard"/>
        <c:varyColors val="0"/>
        <c:ser>
          <c:idx val="0"/>
          <c:order val="0"/>
          <c:tx>
            <c:strRef>
              <c:f>Sheet1!$B$1</c:f>
              <c:strCache>
                <c:ptCount val="1"/>
                <c:pt idx="0">
                  <c:v>ポリオプラス</c:v>
                </c:pt>
              </c:strCache>
            </c:strRef>
          </c:tx>
          <c:spPr>
            <a:ln w="28575" cap="rnd">
              <a:solidFill>
                <a:schemeClr val="accent1"/>
              </a:solidFill>
              <a:round/>
            </a:ln>
            <a:effectLst/>
          </c:spPr>
          <c:marker>
            <c:symbol val="none"/>
          </c:marker>
          <c:cat>
            <c:strRef>
              <c:f>Sheet1!$A$2:$A$6</c:f>
              <c:strCache>
                <c:ptCount val="5"/>
                <c:pt idx="0">
                  <c:v>16-17</c:v>
                </c:pt>
                <c:pt idx="1">
                  <c:v>17-18</c:v>
                </c:pt>
                <c:pt idx="2">
                  <c:v>18-19</c:v>
                </c:pt>
                <c:pt idx="3">
                  <c:v>19-20</c:v>
                </c:pt>
                <c:pt idx="4">
                  <c:v>20-21</c:v>
                </c:pt>
              </c:strCache>
            </c:strRef>
          </c:cat>
          <c:val>
            <c:numRef>
              <c:f>Sheet1!$B$2:$B$6</c:f>
              <c:numCache>
                <c:formatCode>General</c:formatCode>
                <c:ptCount val="5"/>
                <c:pt idx="0" formatCode="#,##0.00">
                  <c:v>17734.560000000001</c:v>
                </c:pt>
                <c:pt idx="1">
                  <c:v>17461.22</c:v>
                </c:pt>
                <c:pt idx="2">
                  <c:v>28613.35</c:v>
                </c:pt>
                <c:pt idx="3">
                  <c:v>11343.42</c:v>
                </c:pt>
                <c:pt idx="4">
                  <c:v>28638.959999999999</c:v>
                </c:pt>
              </c:numCache>
            </c:numRef>
          </c:val>
          <c:smooth val="0"/>
          <c:extLst>
            <c:ext xmlns:c16="http://schemas.microsoft.com/office/drawing/2014/chart" uri="{C3380CC4-5D6E-409C-BE32-E72D297353CC}">
              <c16:uniqueId val="{00000000-3225-44D1-AE35-3CBCA72A444C}"/>
            </c:ext>
          </c:extLst>
        </c:ser>
        <c:dLbls>
          <c:showLegendKey val="0"/>
          <c:showVal val="0"/>
          <c:showCatName val="0"/>
          <c:showSerName val="0"/>
          <c:showPercent val="0"/>
          <c:showBubbleSize val="0"/>
        </c:dLbls>
        <c:smooth val="0"/>
        <c:axId val="522889424"/>
        <c:axId val="522894416"/>
      </c:lineChart>
      <c:catAx>
        <c:axId val="522889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522894416"/>
        <c:crosses val="autoZero"/>
        <c:auto val="1"/>
        <c:lblAlgn val="ctr"/>
        <c:lblOffset val="100"/>
        <c:noMultiLvlLbl val="0"/>
      </c:catAx>
      <c:valAx>
        <c:axId val="52289441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5228894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ja-JP"/>
              <a:t>年次基金＋ポリオプラス</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stacked"/>
        <c:varyColors val="0"/>
        <c:ser>
          <c:idx val="0"/>
          <c:order val="0"/>
          <c:tx>
            <c:strRef>
              <c:f>Sheet1!$B$1</c:f>
              <c:strCache>
                <c:ptCount val="1"/>
                <c:pt idx="0">
                  <c:v>年次基金</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5"/>
                <c:pt idx="0">
                  <c:v>16-17</c:v>
                </c:pt>
                <c:pt idx="1">
                  <c:v>17-18</c:v>
                </c:pt>
                <c:pt idx="2">
                  <c:v>18-19</c:v>
                </c:pt>
                <c:pt idx="3">
                  <c:v>19-20</c:v>
                </c:pt>
                <c:pt idx="4">
                  <c:v>20-21</c:v>
                </c:pt>
              </c:strCache>
            </c:strRef>
          </c:cat>
          <c:val>
            <c:numRef>
              <c:f>Sheet1!$B$2:$B$6</c:f>
              <c:numCache>
                <c:formatCode>#,##0.00</c:formatCode>
                <c:ptCount val="5"/>
                <c:pt idx="0">
                  <c:v>241423.73</c:v>
                </c:pt>
                <c:pt idx="1">
                  <c:v>238683.76</c:v>
                </c:pt>
                <c:pt idx="2">
                  <c:v>292074.52</c:v>
                </c:pt>
                <c:pt idx="3">
                  <c:v>227460.51</c:v>
                </c:pt>
                <c:pt idx="4">
                  <c:v>235821.97</c:v>
                </c:pt>
              </c:numCache>
            </c:numRef>
          </c:val>
          <c:extLst>
            <c:ext xmlns:c16="http://schemas.microsoft.com/office/drawing/2014/chart" uri="{C3380CC4-5D6E-409C-BE32-E72D297353CC}">
              <c16:uniqueId val="{00000000-3225-44D1-AE35-3CBCA72A444C}"/>
            </c:ext>
          </c:extLst>
        </c:ser>
        <c:ser>
          <c:idx val="1"/>
          <c:order val="1"/>
          <c:tx>
            <c:strRef>
              <c:f>Sheet1!$C$1</c:f>
              <c:strCache>
                <c:ptCount val="1"/>
                <c:pt idx="0">
                  <c:v>ポリオプラス</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5"/>
                <c:pt idx="0">
                  <c:v>16-17</c:v>
                </c:pt>
                <c:pt idx="1">
                  <c:v>17-18</c:v>
                </c:pt>
                <c:pt idx="2">
                  <c:v>18-19</c:v>
                </c:pt>
                <c:pt idx="3">
                  <c:v>19-20</c:v>
                </c:pt>
                <c:pt idx="4">
                  <c:v>20-21</c:v>
                </c:pt>
              </c:strCache>
            </c:strRef>
          </c:cat>
          <c:val>
            <c:numRef>
              <c:f>Sheet1!$C$2:$C$6</c:f>
              <c:numCache>
                <c:formatCode>#,##0.00</c:formatCode>
                <c:ptCount val="5"/>
                <c:pt idx="0">
                  <c:v>17734.560000000001</c:v>
                </c:pt>
                <c:pt idx="1">
                  <c:v>17461.22</c:v>
                </c:pt>
                <c:pt idx="2">
                  <c:v>28613.35</c:v>
                </c:pt>
                <c:pt idx="3">
                  <c:v>21843.42</c:v>
                </c:pt>
                <c:pt idx="4">
                  <c:v>41553.96</c:v>
                </c:pt>
              </c:numCache>
            </c:numRef>
          </c:val>
          <c:extLst>
            <c:ext xmlns:c16="http://schemas.microsoft.com/office/drawing/2014/chart" uri="{C3380CC4-5D6E-409C-BE32-E72D297353CC}">
              <c16:uniqueId val="{00000003-D034-4E88-B891-DD45EBBD2151}"/>
            </c:ext>
          </c:extLst>
        </c:ser>
        <c:dLbls>
          <c:dLblPos val="ctr"/>
          <c:showLegendKey val="0"/>
          <c:showVal val="1"/>
          <c:showCatName val="0"/>
          <c:showSerName val="0"/>
          <c:showPercent val="0"/>
          <c:showBubbleSize val="0"/>
        </c:dLbls>
        <c:gapWidth val="79"/>
        <c:overlap val="100"/>
        <c:axId val="522889424"/>
        <c:axId val="522894416"/>
      </c:barChart>
      <c:catAx>
        <c:axId val="5228894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cap="all" spc="120" normalizeH="0" baseline="0">
                <a:solidFill>
                  <a:schemeClr val="tx1">
                    <a:lumMod val="65000"/>
                    <a:lumOff val="35000"/>
                  </a:schemeClr>
                </a:solidFill>
                <a:latin typeface="+mn-lt"/>
                <a:ea typeface="+mn-ea"/>
                <a:cs typeface="+mn-cs"/>
              </a:defRPr>
            </a:pPr>
            <a:endParaRPr lang="ja-JP"/>
          </a:p>
        </c:txPr>
        <c:crossAx val="522894416"/>
        <c:crosses val="autoZero"/>
        <c:auto val="1"/>
        <c:lblAlgn val="ctr"/>
        <c:lblOffset val="100"/>
        <c:noMultiLvlLbl val="0"/>
      </c:catAx>
      <c:valAx>
        <c:axId val="522894416"/>
        <c:scaling>
          <c:orientation val="minMax"/>
        </c:scaling>
        <c:delete val="1"/>
        <c:axPos val="l"/>
        <c:numFmt formatCode="#,##0.00" sourceLinked="1"/>
        <c:majorTickMark val="none"/>
        <c:minorTickMark val="none"/>
        <c:tickLblPos val="nextTo"/>
        <c:crossAx val="52288942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ja-JP" altLang="en-US" sz="2800" b="1" dirty="0"/>
              <a:t>１人当たり年次基金</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4.6014587850431742E-2"/>
          <c:y val="0.13990808291820667"/>
          <c:w val="0.9407003879949789"/>
          <c:h val="0.74548160051422141"/>
        </c:manualLayout>
      </c:layout>
      <c:lineChart>
        <c:grouping val="standard"/>
        <c:varyColors val="0"/>
        <c:dLbls>
          <c:showLegendKey val="0"/>
          <c:showVal val="0"/>
          <c:showCatName val="0"/>
          <c:showSerName val="0"/>
          <c:showPercent val="0"/>
          <c:showBubbleSize val="0"/>
        </c:dLbls>
        <c:marker val="1"/>
        <c:smooth val="0"/>
        <c:axId val="1599783008"/>
        <c:axId val="1599777184"/>
        <c:extLst>
          <c:ext xmlns:c15="http://schemas.microsoft.com/office/drawing/2012/chart" uri="{02D57815-91ED-43cb-92C2-25804820EDAC}">
            <c15:filteredLineSeries>
              <c15:ser>
                <c:idx val="1"/>
                <c:order val="1"/>
                <c:tx>
                  <c:strRef>
                    <c:extLst>
                      <c:ext uri="{02D57815-91ED-43cb-92C2-25804820EDAC}">
                        <c15:formulaRef>
                          <c15:sqref>Sheet1!$C$1</c15:sqref>
                        </c15:formulaRef>
                      </c:ext>
                    </c:extLst>
                    <c:strCache>
                      <c:ptCount val="1"/>
                      <c:pt idx="0">
                        <c:v>列1</c:v>
                      </c:pt>
                    </c:strCache>
                  </c:strRef>
                </c:tx>
                <c:spPr>
                  <a:ln w="28575" cap="rnd">
                    <a:solidFill>
                      <a:schemeClr val="accent2"/>
                    </a:solidFill>
                    <a:round/>
                  </a:ln>
                  <a:effectLst/>
                </c:spPr>
                <c:marker>
                  <c:symbol val="none"/>
                </c:marker>
                <c:cat>
                  <c:strRef>
                    <c:extLst>
                      <c:ext uri="{02D57815-91ED-43cb-92C2-25804820EDAC}">
                        <c15:formulaRef>
                          <c15:sqref>Sheet1!$A$2:$A$6</c15:sqref>
                        </c15:formulaRef>
                      </c:ext>
                    </c:extLst>
                    <c:strCache>
                      <c:ptCount val="5"/>
                      <c:pt idx="0">
                        <c:v>16-17</c:v>
                      </c:pt>
                      <c:pt idx="1">
                        <c:v>17-18</c:v>
                      </c:pt>
                      <c:pt idx="2">
                        <c:v>18-19</c:v>
                      </c:pt>
                      <c:pt idx="3">
                        <c:v>20-21</c:v>
                      </c:pt>
                      <c:pt idx="4">
                        <c:v>21-22</c:v>
                      </c:pt>
                    </c:strCache>
                  </c:strRef>
                </c:cat>
                <c:val>
                  <c:numRef>
                    <c:extLst>
                      <c:ext uri="{02D57815-91ED-43cb-92C2-25804820EDAC}">
                        <c15:formulaRef>
                          <c15:sqref>Sheet1!$C$2:$C$6</c15:sqref>
                        </c15:formulaRef>
                      </c:ext>
                    </c:extLst>
                    <c:numCache>
                      <c:formatCode>General</c:formatCode>
                      <c:ptCount val="5"/>
                    </c:numCache>
                  </c:numRef>
                </c:val>
                <c:smooth val="0"/>
                <c:extLst>
                  <c:ext xmlns:c16="http://schemas.microsoft.com/office/drawing/2014/chart" uri="{C3380CC4-5D6E-409C-BE32-E72D297353CC}">
                    <c16:uniqueId val="{00000001-740B-49E5-8FBA-A07A04627118}"/>
                  </c:ext>
                </c:extLst>
              </c15:ser>
            </c15:filteredLineSeries>
          </c:ext>
        </c:extLst>
      </c:lineChart>
      <c:lineChart>
        <c:grouping val="standard"/>
        <c:varyColors val="0"/>
        <c:ser>
          <c:idx val="0"/>
          <c:order val="0"/>
          <c:tx>
            <c:strRef>
              <c:f>Sheet1!$B$1</c:f>
              <c:strCache>
                <c:ptCount val="1"/>
                <c:pt idx="0">
                  <c:v>年次基金</c:v>
                </c:pt>
              </c:strCache>
            </c:strRef>
          </c:tx>
          <c:spPr>
            <a:ln w="28575" cap="rnd">
              <a:solidFill>
                <a:schemeClr val="accent1"/>
              </a:solidFill>
              <a:round/>
            </a:ln>
            <a:effectLst/>
          </c:spPr>
          <c:marker>
            <c:symbol val="none"/>
          </c:marker>
          <c:cat>
            <c:strRef>
              <c:f>Sheet1!$A$2:$A$6</c:f>
              <c:strCache>
                <c:ptCount val="5"/>
                <c:pt idx="0">
                  <c:v>16-17</c:v>
                </c:pt>
                <c:pt idx="1">
                  <c:v>17-18</c:v>
                </c:pt>
                <c:pt idx="2">
                  <c:v>18-19</c:v>
                </c:pt>
                <c:pt idx="3">
                  <c:v>20-21</c:v>
                </c:pt>
                <c:pt idx="4">
                  <c:v>21-22</c:v>
                </c:pt>
              </c:strCache>
            </c:strRef>
          </c:cat>
          <c:val>
            <c:numRef>
              <c:f>Sheet1!$B$2:$B$6</c:f>
              <c:numCache>
                <c:formatCode>General</c:formatCode>
                <c:ptCount val="5"/>
                <c:pt idx="0">
                  <c:v>129.94</c:v>
                </c:pt>
                <c:pt idx="1">
                  <c:v>128.19</c:v>
                </c:pt>
                <c:pt idx="2">
                  <c:v>163.26</c:v>
                </c:pt>
                <c:pt idx="3">
                  <c:v>125.95</c:v>
                </c:pt>
                <c:pt idx="4">
                  <c:v>138.72</c:v>
                </c:pt>
              </c:numCache>
            </c:numRef>
          </c:val>
          <c:smooth val="0"/>
          <c:extLst>
            <c:ext xmlns:c16="http://schemas.microsoft.com/office/drawing/2014/chart" uri="{C3380CC4-5D6E-409C-BE32-E72D297353CC}">
              <c16:uniqueId val="{00000000-99D4-4938-B0BE-E87707A0E1F5}"/>
            </c:ext>
          </c:extLst>
        </c:ser>
        <c:dLbls>
          <c:showLegendKey val="0"/>
          <c:showVal val="0"/>
          <c:showCatName val="0"/>
          <c:showSerName val="0"/>
          <c:showPercent val="0"/>
          <c:showBubbleSize val="0"/>
        </c:dLbls>
        <c:marker val="1"/>
        <c:smooth val="0"/>
        <c:axId val="433020111"/>
        <c:axId val="433021775"/>
      </c:lineChart>
      <c:catAx>
        <c:axId val="1599783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ja-JP"/>
          </a:p>
        </c:txPr>
        <c:crossAx val="1599777184"/>
        <c:crosses val="autoZero"/>
        <c:auto val="1"/>
        <c:lblAlgn val="ctr"/>
        <c:lblOffset val="100"/>
        <c:noMultiLvlLbl val="0"/>
      </c:catAx>
      <c:valAx>
        <c:axId val="1599777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1599783008"/>
        <c:crosses val="autoZero"/>
        <c:crossBetween val="between"/>
      </c:valAx>
      <c:valAx>
        <c:axId val="433021775"/>
        <c:scaling>
          <c:orientation val="minMax"/>
        </c:scaling>
        <c:delete val="1"/>
        <c:axPos val="r"/>
        <c:numFmt formatCode="General" sourceLinked="1"/>
        <c:majorTickMark val="out"/>
        <c:minorTickMark val="none"/>
        <c:tickLblPos val="nextTo"/>
        <c:crossAx val="433020111"/>
        <c:crosses val="max"/>
        <c:crossBetween val="between"/>
      </c:valAx>
      <c:catAx>
        <c:axId val="433020111"/>
        <c:scaling>
          <c:orientation val="minMax"/>
        </c:scaling>
        <c:delete val="1"/>
        <c:axPos val="b"/>
        <c:numFmt formatCode="General" sourceLinked="1"/>
        <c:majorTickMark val="out"/>
        <c:minorTickMark val="none"/>
        <c:tickLblPos val="nextTo"/>
        <c:crossAx val="433021775"/>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ja-JP" altLang="en-US" sz="2800" b="1" dirty="0"/>
              <a:t>１人当りポリオプラス（除く</a:t>
            </a:r>
            <a:r>
              <a:rPr lang="en-US" altLang="ja-JP" sz="2800" b="1" dirty="0"/>
              <a:t>DDF</a:t>
            </a:r>
            <a:r>
              <a:rPr lang="ja-JP" altLang="en-US" sz="2800" b="1" dirty="0"/>
              <a:t>）</a:t>
            </a: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lineChart>
        <c:grouping val="standard"/>
        <c:varyColors val="0"/>
        <c:ser>
          <c:idx val="0"/>
          <c:order val="0"/>
          <c:tx>
            <c:strRef>
              <c:f>Sheet1!$B$1</c:f>
              <c:strCache>
                <c:ptCount val="1"/>
                <c:pt idx="0">
                  <c:v>ポリオプラス</c:v>
                </c:pt>
              </c:strCache>
            </c:strRef>
          </c:tx>
          <c:spPr>
            <a:ln w="28575" cap="rnd">
              <a:solidFill>
                <a:schemeClr val="accent1"/>
              </a:solidFill>
              <a:round/>
            </a:ln>
            <a:effectLst/>
          </c:spPr>
          <c:marker>
            <c:symbol val="none"/>
          </c:marker>
          <c:cat>
            <c:strRef>
              <c:f>Sheet1!$A$2:$A$6</c:f>
              <c:strCache>
                <c:ptCount val="5"/>
                <c:pt idx="0">
                  <c:v>16-17</c:v>
                </c:pt>
                <c:pt idx="1">
                  <c:v>17-18</c:v>
                </c:pt>
                <c:pt idx="2">
                  <c:v>18-19</c:v>
                </c:pt>
                <c:pt idx="3">
                  <c:v>19-20</c:v>
                </c:pt>
                <c:pt idx="4">
                  <c:v>20-21</c:v>
                </c:pt>
              </c:strCache>
            </c:strRef>
          </c:cat>
          <c:val>
            <c:numRef>
              <c:f>Sheet1!$B$2:$B$6</c:f>
              <c:numCache>
                <c:formatCode>General</c:formatCode>
                <c:ptCount val="5"/>
                <c:pt idx="0">
                  <c:v>9.5399999999999991</c:v>
                </c:pt>
                <c:pt idx="1">
                  <c:v>9.3800000000000008</c:v>
                </c:pt>
                <c:pt idx="2">
                  <c:v>15.99</c:v>
                </c:pt>
                <c:pt idx="3">
                  <c:v>12.09</c:v>
                </c:pt>
                <c:pt idx="4">
                  <c:v>24.44</c:v>
                </c:pt>
              </c:numCache>
            </c:numRef>
          </c:val>
          <c:smooth val="0"/>
          <c:extLst>
            <c:ext xmlns:c16="http://schemas.microsoft.com/office/drawing/2014/chart" uri="{C3380CC4-5D6E-409C-BE32-E72D297353CC}">
              <c16:uniqueId val="{00000000-3225-44D1-AE35-3CBCA72A444C}"/>
            </c:ext>
          </c:extLst>
        </c:ser>
        <c:dLbls>
          <c:showLegendKey val="0"/>
          <c:showVal val="0"/>
          <c:showCatName val="0"/>
          <c:showSerName val="0"/>
          <c:showPercent val="0"/>
          <c:showBubbleSize val="0"/>
        </c:dLbls>
        <c:smooth val="0"/>
        <c:axId val="522889424"/>
        <c:axId val="522894416"/>
      </c:lineChart>
      <c:catAx>
        <c:axId val="522889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ja-JP"/>
          </a:p>
        </c:txPr>
        <c:crossAx val="522894416"/>
        <c:crosses val="autoZero"/>
        <c:auto val="1"/>
        <c:lblAlgn val="ctr"/>
        <c:lblOffset val="100"/>
        <c:noMultiLvlLbl val="0"/>
      </c:catAx>
      <c:valAx>
        <c:axId val="5228944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5228894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ja-JP"/>
              <a:t>一人当り年次基金＋ポリオプラス（除く</a:t>
            </a:r>
            <a:r>
              <a:rPr lang="en-US"/>
              <a:t>DDF</a:t>
            </a:r>
            <a:r>
              <a:rPr lang="ja-JP"/>
              <a:t>）</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stacked"/>
        <c:varyColors val="0"/>
        <c:ser>
          <c:idx val="0"/>
          <c:order val="0"/>
          <c:tx>
            <c:strRef>
              <c:f>Sheet1!$B$1</c:f>
              <c:strCache>
                <c:ptCount val="1"/>
                <c:pt idx="0">
                  <c:v>年次基金</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5"/>
                <c:pt idx="0">
                  <c:v>16-17</c:v>
                </c:pt>
                <c:pt idx="1">
                  <c:v>17-18</c:v>
                </c:pt>
                <c:pt idx="2">
                  <c:v>18-19</c:v>
                </c:pt>
                <c:pt idx="3">
                  <c:v>19-20</c:v>
                </c:pt>
                <c:pt idx="4">
                  <c:v>20-21</c:v>
                </c:pt>
              </c:strCache>
            </c:strRef>
          </c:cat>
          <c:val>
            <c:numRef>
              <c:f>Sheet1!$B$2:$B$6</c:f>
              <c:numCache>
                <c:formatCode>General</c:formatCode>
                <c:ptCount val="5"/>
                <c:pt idx="0">
                  <c:v>129.94</c:v>
                </c:pt>
                <c:pt idx="1">
                  <c:v>128.19</c:v>
                </c:pt>
                <c:pt idx="2">
                  <c:v>163.26</c:v>
                </c:pt>
                <c:pt idx="3">
                  <c:v>125.95</c:v>
                </c:pt>
                <c:pt idx="4">
                  <c:v>138.72</c:v>
                </c:pt>
              </c:numCache>
            </c:numRef>
          </c:val>
          <c:extLst>
            <c:ext xmlns:c16="http://schemas.microsoft.com/office/drawing/2014/chart" uri="{C3380CC4-5D6E-409C-BE32-E72D297353CC}">
              <c16:uniqueId val="{00000000-3225-44D1-AE35-3CBCA72A444C}"/>
            </c:ext>
          </c:extLst>
        </c:ser>
        <c:ser>
          <c:idx val="1"/>
          <c:order val="1"/>
          <c:tx>
            <c:strRef>
              <c:f>Sheet1!$C$1</c:f>
              <c:strCache>
                <c:ptCount val="1"/>
                <c:pt idx="0">
                  <c:v>ポリオプラス</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5"/>
                <c:pt idx="0">
                  <c:v>16-17</c:v>
                </c:pt>
                <c:pt idx="1">
                  <c:v>17-18</c:v>
                </c:pt>
                <c:pt idx="2">
                  <c:v>18-19</c:v>
                </c:pt>
                <c:pt idx="3">
                  <c:v>19-20</c:v>
                </c:pt>
                <c:pt idx="4">
                  <c:v>20-21</c:v>
                </c:pt>
              </c:strCache>
            </c:strRef>
          </c:cat>
          <c:val>
            <c:numRef>
              <c:f>Sheet1!$C$2:$C$6</c:f>
              <c:numCache>
                <c:formatCode>General</c:formatCode>
                <c:ptCount val="5"/>
                <c:pt idx="0">
                  <c:v>9.5399999999999991</c:v>
                </c:pt>
                <c:pt idx="1">
                  <c:v>9.3800000000000008</c:v>
                </c:pt>
                <c:pt idx="2">
                  <c:v>15.99</c:v>
                </c:pt>
                <c:pt idx="3">
                  <c:v>12.09</c:v>
                </c:pt>
                <c:pt idx="4">
                  <c:v>24.44</c:v>
                </c:pt>
              </c:numCache>
            </c:numRef>
          </c:val>
          <c:extLst>
            <c:ext xmlns:c16="http://schemas.microsoft.com/office/drawing/2014/chart" uri="{C3380CC4-5D6E-409C-BE32-E72D297353CC}">
              <c16:uniqueId val="{00000001-77C5-4E75-830C-7B682A1798C2}"/>
            </c:ext>
          </c:extLst>
        </c:ser>
        <c:dLbls>
          <c:dLblPos val="ctr"/>
          <c:showLegendKey val="0"/>
          <c:showVal val="1"/>
          <c:showCatName val="0"/>
          <c:showSerName val="0"/>
          <c:showPercent val="0"/>
          <c:showBubbleSize val="0"/>
        </c:dLbls>
        <c:gapWidth val="79"/>
        <c:overlap val="100"/>
        <c:axId val="522889424"/>
        <c:axId val="522894416"/>
      </c:barChart>
      <c:catAx>
        <c:axId val="5228894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cap="all" spc="120" normalizeH="0" baseline="0">
                <a:solidFill>
                  <a:schemeClr val="tx1">
                    <a:lumMod val="65000"/>
                    <a:lumOff val="35000"/>
                  </a:schemeClr>
                </a:solidFill>
                <a:latin typeface="+mn-lt"/>
                <a:ea typeface="+mn-ea"/>
                <a:cs typeface="+mn-cs"/>
              </a:defRPr>
            </a:pPr>
            <a:endParaRPr lang="ja-JP"/>
          </a:p>
        </c:txPr>
        <c:crossAx val="522894416"/>
        <c:crosses val="autoZero"/>
        <c:auto val="1"/>
        <c:lblAlgn val="ctr"/>
        <c:lblOffset val="100"/>
        <c:noMultiLvlLbl val="0"/>
      </c:catAx>
      <c:valAx>
        <c:axId val="522894416"/>
        <c:scaling>
          <c:orientation val="minMax"/>
        </c:scaling>
        <c:delete val="1"/>
        <c:axPos val="l"/>
        <c:numFmt formatCode="General" sourceLinked="1"/>
        <c:majorTickMark val="none"/>
        <c:minorTickMark val="none"/>
        <c:tickLblPos val="nextTo"/>
        <c:crossAx val="52288942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ja-JP" sz="2800" b="1" dirty="0">
                <a:latin typeface="游ゴシック" panose="020B0400000000000000" pitchFamily="50" charset="-128"/>
                <a:ea typeface="游ゴシック" panose="020B0400000000000000" pitchFamily="50" charset="-128"/>
              </a:rPr>
              <a:t>ポリオプラス </a:t>
            </a:r>
            <a:r>
              <a:rPr lang="en-US" sz="2800" b="1" dirty="0" err="1">
                <a:latin typeface="游ゴシック" panose="020B0400000000000000" pitchFamily="50" charset="-128"/>
                <a:ea typeface="游ゴシック" panose="020B0400000000000000" pitchFamily="50" charset="-128"/>
              </a:rPr>
              <a:t>Cash+DDF</a:t>
            </a:r>
            <a:endParaRPr lang="ja-JP" sz="2800" b="1" dirty="0">
              <a:latin typeface="游ゴシック" panose="020B0400000000000000" pitchFamily="50" charset="-128"/>
              <a:ea typeface="游ゴシック" panose="020B0400000000000000" pitchFamily="50" charset="-128"/>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ja-JP"/>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CASH</c:v>
                </c:pt>
              </c:strCache>
            </c:strRef>
          </c:tx>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16-17</c:v>
                </c:pt>
                <c:pt idx="1">
                  <c:v>17-18</c:v>
                </c:pt>
                <c:pt idx="2">
                  <c:v>18-19</c:v>
                </c:pt>
                <c:pt idx="3">
                  <c:v>19-20</c:v>
                </c:pt>
                <c:pt idx="4">
                  <c:v>20-21</c:v>
                </c:pt>
              </c:strCache>
            </c:strRef>
          </c:cat>
          <c:val>
            <c:numRef>
              <c:f>Sheet1!$B$2:$B$6</c:f>
              <c:numCache>
                <c:formatCode>#,##0_);[Red]\(#,##0\)</c:formatCode>
                <c:ptCount val="5"/>
                <c:pt idx="0">
                  <c:v>15634</c:v>
                </c:pt>
                <c:pt idx="1">
                  <c:v>17461</c:v>
                </c:pt>
                <c:pt idx="2">
                  <c:v>28613</c:v>
                </c:pt>
                <c:pt idx="3">
                  <c:v>11343</c:v>
                </c:pt>
                <c:pt idx="4">
                  <c:v>28638</c:v>
                </c:pt>
              </c:numCache>
            </c:numRef>
          </c:val>
          <c:extLst>
            <c:ext xmlns:c16="http://schemas.microsoft.com/office/drawing/2014/chart" uri="{C3380CC4-5D6E-409C-BE32-E72D297353CC}">
              <c16:uniqueId val="{00000000-3225-44D1-AE35-3CBCA72A444C}"/>
            </c:ext>
          </c:extLst>
        </c:ser>
        <c:ser>
          <c:idx val="1"/>
          <c:order val="1"/>
          <c:tx>
            <c:strRef>
              <c:f>Sheet1!$C$1</c:f>
              <c:strCache>
                <c:ptCount val="1"/>
                <c:pt idx="0">
                  <c:v>DDF</c:v>
                </c:pt>
              </c:strCache>
            </c:strRef>
          </c:tx>
          <c:spPr>
            <a:solidFill>
              <a:schemeClr val="accent2"/>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16-17</c:v>
                </c:pt>
                <c:pt idx="1">
                  <c:v>17-18</c:v>
                </c:pt>
                <c:pt idx="2">
                  <c:v>18-19</c:v>
                </c:pt>
                <c:pt idx="3">
                  <c:v>19-20</c:v>
                </c:pt>
                <c:pt idx="4">
                  <c:v>20-21</c:v>
                </c:pt>
              </c:strCache>
            </c:strRef>
          </c:cat>
          <c:val>
            <c:numRef>
              <c:f>Sheet1!$C$2:$C$6</c:f>
              <c:numCache>
                <c:formatCode>#,##0</c:formatCode>
                <c:ptCount val="5"/>
                <c:pt idx="0">
                  <c:v>300000</c:v>
                </c:pt>
                <c:pt idx="1">
                  <c:v>0</c:v>
                </c:pt>
                <c:pt idx="2">
                  <c:v>45000</c:v>
                </c:pt>
                <c:pt idx="3">
                  <c:v>74100</c:v>
                </c:pt>
                <c:pt idx="4">
                  <c:v>30000</c:v>
                </c:pt>
              </c:numCache>
            </c:numRef>
          </c:val>
          <c:extLst>
            <c:ext xmlns:c16="http://schemas.microsoft.com/office/drawing/2014/chart" uri="{C3380CC4-5D6E-409C-BE32-E72D297353CC}">
              <c16:uniqueId val="{00000001-77C5-4E75-830C-7B682A1798C2}"/>
            </c:ext>
          </c:extLst>
        </c:ser>
        <c:dLbls>
          <c:showLegendKey val="0"/>
          <c:showVal val="1"/>
          <c:showCatName val="0"/>
          <c:showSerName val="0"/>
          <c:showPercent val="0"/>
          <c:showBubbleSize val="0"/>
        </c:dLbls>
        <c:gapWidth val="150"/>
        <c:shape val="box"/>
        <c:axId val="522889424"/>
        <c:axId val="522894416"/>
        <c:axId val="0"/>
      </c:bar3DChart>
      <c:catAx>
        <c:axId val="52288942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ja-JP"/>
          </a:p>
        </c:txPr>
        <c:crossAx val="522894416"/>
        <c:crosses val="autoZero"/>
        <c:auto val="1"/>
        <c:lblAlgn val="ctr"/>
        <c:lblOffset val="100"/>
        <c:noMultiLvlLbl val="0"/>
      </c:catAx>
      <c:valAx>
        <c:axId val="522894416"/>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5228894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r>
              <a:rPr lang="ja-JP" sz="3200" b="1" dirty="0"/>
              <a:t>会員数</a:t>
            </a:r>
          </a:p>
        </c:rich>
      </c:tx>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ja-JP"/>
        </a:p>
      </c:txPr>
    </c:title>
    <c:autoTitleDeleted val="0"/>
    <c:plotArea>
      <c:layout/>
      <c:barChart>
        <c:barDir val="col"/>
        <c:grouping val="clustered"/>
        <c:varyColors val="0"/>
        <c:ser>
          <c:idx val="0"/>
          <c:order val="0"/>
          <c:tx>
            <c:strRef>
              <c:f>Sheet1!$B$1</c:f>
              <c:strCache>
                <c:ptCount val="1"/>
                <c:pt idx="0">
                  <c:v>会員数</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ja-JP"/>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Sheet1!$A$2:$A$6</c:f>
              <c:strCache>
                <c:ptCount val="5"/>
                <c:pt idx="0">
                  <c:v>16-17</c:v>
                </c:pt>
                <c:pt idx="1">
                  <c:v>17-18</c:v>
                </c:pt>
                <c:pt idx="2">
                  <c:v>18-19</c:v>
                </c:pt>
                <c:pt idx="3">
                  <c:v>19-20</c:v>
                </c:pt>
                <c:pt idx="4">
                  <c:v>20-21</c:v>
                </c:pt>
              </c:strCache>
            </c:strRef>
          </c:cat>
          <c:val>
            <c:numRef>
              <c:f>Sheet1!$B$2:$B$6</c:f>
              <c:numCache>
                <c:formatCode>General</c:formatCode>
                <c:ptCount val="5"/>
                <c:pt idx="0">
                  <c:v>1858</c:v>
                </c:pt>
                <c:pt idx="1">
                  <c:v>1789</c:v>
                </c:pt>
                <c:pt idx="2">
                  <c:v>1806</c:v>
                </c:pt>
                <c:pt idx="3">
                  <c:v>1700</c:v>
                </c:pt>
                <c:pt idx="4">
                  <c:v>1644</c:v>
                </c:pt>
              </c:numCache>
            </c:numRef>
          </c:val>
          <c:extLst>
            <c:ext xmlns:c16="http://schemas.microsoft.com/office/drawing/2014/chart" uri="{C3380CC4-5D6E-409C-BE32-E72D297353CC}">
              <c16:uniqueId val="{00000000-2916-4E56-8AB1-18446482F48E}"/>
            </c:ext>
          </c:extLst>
        </c:ser>
        <c:dLbls>
          <c:dLblPos val="inEnd"/>
          <c:showLegendKey val="0"/>
          <c:showVal val="1"/>
          <c:showCatName val="0"/>
          <c:showSerName val="0"/>
          <c:showPercent val="0"/>
          <c:showBubbleSize val="0"/>
        </c:dLbls>
        <c:gapWidth val="41"/>
        <c:axId val="1686582671"/>
        <c:axId val="1686578927"/>
        <c:extLs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列1</c:v>
                      </c:pt>
                    </c:strCache>
                  </c:strRef>
                </c:tx>
                <c:spPr>
                  <a:gradFill>
                    <a:gsLst>
                      <a:gs pos="0">
                        <a:schemeClr val="accent2"/>
                      </a:gs>
                      <a:gs pos="100000">
                        <a:schemeClr val="accent2">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ja-JP"/>
                    </a:p>
                  </c:txPr>
                  <c:dLblPos val="inEnd"/>
                  <c:showLegendKey val="0"/>
                  <c:showVal val="1"/>
                  <c:showCatName val="0"/>
                  <c:showSerName val="0"/>
                  <c:showPercent val="0"/>
                  <c:showBubbleSize val="0"/>
                  <c:showLeaderLines val="0"/>
                  <c:extLst>
                    <c:ext uri="{CE6537A1-D6FC-4f65-9D91-7224C49458BB}">
                      <c15:showLeaderLines val="1"/>
                      <c15:leaderLines>
                        <c:spPr>
                          <a:ln w="9525">
                            <a:solidFill>
                              <a:schemeClr val="dk1">
                                <a:lumMod val="50000"/>
                                <a:lumOff val="50000"/>
                              </a:schemeClr>
                            </a:solidFill>
                          </a:ln>
                          <a:effectLst/>
                        </c:spPr>
                      </c15:leaderLines>
                    </c:ext>
                  </c:extLst>
                </c:dLbls>
                <c:cat>
                  <c:strRef>
                    <c:extLst>
                      <c:ext uri="{02D57815-91ED-43cb-92C2-25804820EDAC}">
                        <c15:formulaRef>
                          <c15:sqref>Sheet1!$A$2:$A$6</c15:sqref>
                        </c15:formulaRef>
                      </c:ext>
                    </c:extLst>
                    <c:strCache>
                      <c:ptCount val="5"/>
                      <c:pt idx="0">
                        <c:v>16-17</c:v>
                      </c:pt>
                      <c:pt idx="1">
                        <c:v>17-18</c:v>
                      </c:pt>
                      <c:pt idx="2">
                        <c:v>18-19</c:v>
                      </c:pt>
                      <c:pt idx="3">
                        <c:v>19-20</c:v>
                      </c:pt>
                      <c:pt idx="4">
                        <c:v>20-21</c:v>
                      </c:pt>
                    </c:strCache>
                  </c:strRef>
                </c:cat>
                <c:val>
                  <c:numRef>
                    <c:extLst>
                      <c:ext uri="{02D57815-91ED-43cb-92C2-25804820EDAC}">
                        <c15:formulaRef>
                          <c15:sqref>Sheet1!$C$2:$C$6</c15:sqref>
                        </c15:formulaRef>
                      </c:ext>
                    </c:extLst>
                    <c:numCache>
                      <c:formatCode>General</c:formatCode>
                      <c:ptCount val="5"/>
                    </c:numCache>
                  </c:numRef>
                </c:val>
                <c:extLst>
                  <c:ext xmlns:c16="http://schemas.microsoft.com/office/drawing/2014/chart" uri="{C3380CC4-5D6E-409C-BE32-E72D297353CC}">
                    <c16:uniqueId val="{00000001-2916-4E56-8AB1-18446482F48E}"/>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列2</c:v>
                      </c:pt>
                    </c:strCache>
                  </c:strRef>
                </c:tx>
                <c:spPr>
                  <a:gradFill>
                    <a:gsLst>
                      <a:gs pos="0">
                        <a:schemeClr val="accent3"/>
                      </a:gs>
                      <a:gs pos="100000">
                        <a:schemeClr val="accent3">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ja-JP"/>
                    </a:p>
                  </c:txPr>
                  <c:dLblPos val="in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extLst xmlns:c15="http://schemas.microsoft.com/office/drawing/2012/chart">
                      <c:ext xmlns:c15="http://schemas.microsoft.com/office/drawing/2012/chart" uri="{02D57815-91ED-43cb-92C2-25804820EDAC}">
                        <c15:formulaRef>
                          <c15:sqref>Sheet1!$A$2:$A$6</c15:sqref>
                        </c15:formulaRef>
                      </c:ext>
                    </c:extLst>
                    <c:strCache>
                      <c:ptCount val="5"/>
                      <c:pt idx="0">
                        <c:v>16-17</c:v>
                      </c:pt>
                      <c:pt idx="1">
                        <c:v>17-18</c:v>
                      </c:pt>
                      <c:pt idx="2">
                        <c:v>18-19</c:v>
                      </c:pt>
                      <c:pt idx="3">
                        <c:v>19-20</c:v>
                      </c:pt>
                      <c:pt idx="4">
                        <c:v>20-21</c:v>
                      </c:pt>
                    </c:strCache>
                  </c:strRef>
                </c:cat>
                <c:val>
                  <c:numRef>
                    <c:extLst xmlns:c15="http://schemas.microsoft.com/office/drawing/2012/chart">
                      <c:ext xmlns:c15="http://schemas.microsoft.com/office/drawing/2012/chart" uri="{02D57815-91ED-43cb-92C2-25804820EDAC}">
                        <c15:formulaRef>
                          <c15:sqref>Sheet1!$D$2:$D$6</c15:sqref>
                        </c15:formulaRef>
                      </c:ext>
                    </c:extLst>
                    <c:numCache>
                      <c:formatCode>General</c:formatCode>
                      <c:ptCount val="5"/>
                    </c:numCache>
                  </c:numRef>
                </c:val>
                <c:extLst xmlns:c15="http://schemas.microsoft.com/office/drawing/2012/chart">
                  <c:ext xmlns:c16="http://schemas.microsoft.com/office/drawing/2014/chart" uri="{C3380CC4-5D6E-409C-BE32-E72D297353CC}">
                    <c16:uniqueId val="{00000002-2916-4E56-8AB1-18446482F48E}"/>
                  </c:ext>
                </c:extLst>
              </c15:ser>
            </c15:filteredBarSeries>
          </c:ext>
        </c:extLst>
      </c:barChart>
      <c:catAx>
        <c:axId val="1686582671"/>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dk1">
                    <a:lumMod val="65000"/>
                    <a:lumOff val="35000"/>
                  </a:schemeClr>
                </a:solidFill>
                <a:effectLst/>
                <a:latin typeface="+mn-lt"/>
                <a:ea typeface="+mn-ea"/>
                <a:cs typeface="+mn-cs"/>
              </a:defRPr>
            </a:pPr>
            <a:endParaRPr lang="ja-JP"/>
          </a:p>
        </c:txPr>
        <c:crossAx val="1686578927"/>
        <c:crosses val="autoZero"/>
        <c:auto val="1"/>
        <c:lblAlgn val="ctr"/>
        <c:lblOffset val="100"/>
        <c:noMultiLvlLbl val="0"/>
      </c:catAx>
      <c:valAx>
        <c:axId val="1686578927"/>
        <c:scaling>
          <c:orientation val="minMax"/>
        </c:scaling>
        <c:delete val="1"/>
        <c:axPos val="l"/>
        <c:numFmt formatCode="General" sourceLinked="1"/>
        <c:majorTickMark val="none"/>
        <c:minorTickMark val="none"/>
        <c:tickLblPos val="nextTo"/>
        <c:crossAx val="1686582671"/>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6">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6EF5CF-C791-4FE1-8B55-FCF36E089910}" type="datetimeFigureOut">
              <a:rPr kumimoji="1" lang="ja-JP" altLang="en-US" smtClean="0"/>
              <a:t>2022/3/26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F23C2C-0D4E-4664-8728-1B075C4AF6D9}" type="slidenum">
              <a:rPr kumimoji="1" lang="ja-JP" altLang="en-US" smtClean="0"/>
              <a:t>‹#›</a:t>
            </a:fld>
            <a:endParaRPr kumimoji="1" lang="ja-JP" altLang="en-US"/>
          </a:p>
        </p:txBody>
      </p:sp>
    </p:spTree>
    <p:extLst>
      <p:ext uri="{BB962C8B-B14F-4D97-AF65-F5344CB8AC3E}">
        <p14:creationId xmlns:p14="http://schemas.microsoft.com/office/powerpoint/2010/main" val="42532013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653C31-6630-4820-8A93-26C04D008845}"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16108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ロータリーの歴史は、</a:t>
            </a:r>
            <a:r>
              <a:rPr kumimoji="1" lang="en-US" altLang="ja-JP" dirty="0"/>
              <a:t>1905</a:t>
            </a:r>
            <a:r>
              <a:rPr kumimoji="1" lang="ja-JP" altLang="en-US" dirty="0"/>
              <a:t>年ポール・ハリスの呼び掛けで集まった</a:t>
            </a:r>
            <a:r>
              <a:rPr kumimoji="1" lang="en-US" altLang="ja-JP" dirty="0"/>
              <a:t>4</a:t>
            </a:r>
            <a:r>
              <a:rPr kumimoji="1" lang="ja-JP" altLang="en-US" dirty="0"/>
              <a:t>人からスタートしました。以降、幾多の困難を乗り越えて、会員数</a:t>
            </a:r>
            <a:r>
              <a:rPr kumimoji="1" lang="en-US" altLang="ja-JP" dirty="0"/>
              <a:t>120</a:t>
            </a:r>
            <a:r>
              <a:rPr kumimoji="1" lang="ja-JP" altLang="en-US" dirty="0"/>
              <a:t>万人の巨大な組織に成長しました。ただ、このグラフを見て分かるように、</a:t>
            </a:r>
            <a:r>
              <a:rPr kumimoji="1" lang="en-US" altLang="ja-JP" dirty="0"/>
              <a:t>1997</a:t>
            </a:r>
            <a:r>
              <a:rPr kumimoji="1" lang="ja-JP" altLang="en-US" dirty="0"/>
              <a:t>年あたりで成長は止まり、大幅な会員減少に見舞われます。</a:t>
            </a:r>
            <a:r>
              <a:rPr kumimoji="1" lang="en-US" altLang="ja-JP" dirty="0"/>
              <a:t>2000</a:t>
            </a:r>
            <a:r>
              <a:rPr kumimoji="1" lang="ja-JP" altLang="en-US" dirty="0"/>
              <a:t>年代に入り、</a:t>
            </a:r>
            <a:r>
              <a:rPr kumimoji="1" lang="en-US" altLang="ja-JP" dirty="0"/>
              <a:t>RI</a:t>
            </a:r>
            <a:r>
              <a:rPr kumimoji="1" lang="ja-JP" altLang="en-US" dirty="0"/>
              <a:t>は危機感をもって、本格的な組織の立て直しに入ります。より強固な組織を目指すため、企業経営の手法が大幅に取り入れられたのです。即ち、組織文化を分析し「コア・バリュー」を洗い出すことによって、①経営資源を集中すること、②広報・イメージ戦略（</a:t>
            </a:r>
            <a:r>
              <a:rPr kumimoji="1" lang="en-US" altLang="ja-JP" dirty="0"/>
              <a:t>CI</a:t>
            </a:r>
            <a:r>
              <a:rPr kumimoji="1" lang="ja-JP" altLang="en-US" dirty="0"/>
              <a:t>）を展開することでした。以降、この考え方に沿って、一連の施策が打ち出されることになります。</a:t>
            </a:r>
          </a:p>
        </p:txBody>
      </p:sp>
      <p:sp>
        <p:nvSpPr>
          <p:cNvPr id="4" name="スライド番号プレースホルダー 3"/>
          <p:cNvSpPr>
            <a:spLocks noGrp="1"/>
          </p:cNvSpPr>
          <p:nvPr>
            <p:ph type="sldNum" sz="quarter" idx="5"/>
          </p:nvPr>
        </p:nvSpPr>
        <p:spPr/>
        <p:txBody>
          <a:bodyPr/>
          <a:lstStyle/>
          <a:p>
            <a:fld id="{AF653C31-6630-4820-8A93-26C04D008845}" type="slidenum">
              <a:rPr kumimoji="1" lang="ja-JP" altLang="en-US" smtClean="0"/>
              <a:t>61</a:t>
            </a:fld>
            <a:endParaRPr kumimoji="1" lang="ja-JP" altLang="en-US"/>
          </a:p>
        </p:txBody>
      </p:sp>
    </p:spTree>
    <p:extLst>
      <p:ext uri="{BB962C8B-B14F-4D97-AF65-F5344CB8AC3E}">
        <p14:creationId xmlns:p14="http://schemas.microsoft.com/office/powerpoint/2010/main" val="2221282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広報戦略で重要なのは、その組織や団体に持つイメージです。当時、手始めに、どれほどのひとが</a:t>
            </a:r>
            <a:r>
              <a:rPr kumimoji="1" lang="en-US" altLang="ja-JP" dirty="0"/>
              <a:t>Rotary</a:t>
            </a:r>
            <a:r>
              <a:rPr kumimoji="1" lang="ja-JP" altLang="en-US" dirty="0"/>
              <a:t>を知っているのか、大規模な調査が行われました。これもアメリカの大企業が行っているように、大手の広告代理店に依頼されました。それが、「</a:t>
            </a:r>
            <a:r>
              <a:rPr kumimoji="1" lang="en-US" altLang="ja-JP" dirty="0"/>
              <a:t>Rotary</a:t>
            </a:r>
            <a:r>
              <a:rPr kumimoji="1" lang="ja-JP" altLang="en-US" dirty="0"/>
              <a:t>は、</a:t>
            </a:r>
            <a:r>
              <a:rPr kumimoji="1" lang="en-US" altLang="ja-JP" dirty="0"/>
              <a:t>Rotarian</a:t>
            </a:r>
            <a:r>
              <a:rPr kumimoji="1" lang="ja-JP" altLang="en-US" dirty="0"/>
              <a:t>が思うほどには、知られていない」と、いう事実が浮かび上がってきたのです。以降、ロータリーは「公共イメージ」向上を強く意識するようになります。</a:t>
            </a:r>
          </a:p>
        </p:txBody>
      </p:sp>
      <p:sp>
        <p:nvSpPr>
          <p:cNvPr id="4" name="スライド番号プレースホルダー 3"/>
          <p:cNvSpPr>
            <a:spLocks noGrp="1"/>
          </p:cNvSpPr>
          <p:nvPr>
            <p:ph type="sldNum" sz="quarter" idx="5"/>
          </p:nvPr>
        </p:nvSpPr>
        <p:spPr/>
        <p:txBody>
          <a:bodyPr/>
          <a:lstStyle/>
          <a:p>
            <a:fld id="{AF653C31-6630-4820-8A93-26C04D008845}" type="slidenum">
              <a:rPr kumimoji="1" lang="ja-JP" altLang="en-US" smtClean="0"/>
              <a:t>63</a:t>
            </a:fld>
            <a:endParaRPr kumimoji="1" lang="ja-JP" altLang="en-US"/>
          </a:p>
        </p:txBody>
      </p:sp>
    </p:spTree>
    <p:extLst>
      <p:ext uri="{BB962C8B-B14F-4D97-AF65-F5344CB8AC3E}">
        <p14:creationId xmlns:p14="http://schemas.microsoft.com/office/powerpoint/2010/main" val="3970442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a:t>
            </a:r>
            <a:r>
              <a:rPr kumimoji="1" lang="en-US" altLang="ja-JP" dirty="0"/>
              <a:t>2000</a:t>
            </a:r>
            <a:r>
              <a:rPr kumimoji="1" lang="ja-JP" altLang="en-US" dirty="0"/>
              <a:t>年以降、この流れに乗って</a:t>
            </a:r>
            <a:r>
              <a:rPr kumimoji="1" lang="en-US" altLang="ja-JP" dirty="0"/>
              <a:t>RI</a:t>
            </a:r>
            <a:r>
              <a:rPr kumimoji="1" lang="ja-JP" altLang="en-US" dirty="0"/>
              <a:t>は「戦略計画」を軌道に乗せます。そして、歴史的資産を活用しながらも時代背景を巧みに取り込み、使命（ミッション）や中核的価値観、そして声明が順次出されることになります。</a:t>
            </a:r>
            <a:endParaRPr kumimoji="1" lang="en-US" altLang="ja-JP" dirty="0"/>
          </a:p>
          <a:p>
            <a:r>
              <a:rPr lang="ja-JP" altLang="en-US" dirty="0"/>
              <a:t>　こうした手法は、「</a:t>
            </a:r>
            <a:r>
              <a:rPr lang="en-US" altLang="ja-JP" dirty="0"/>
              <a:t>Branding(</a:t>
            </a:r>
            <a:r>
              <a:rPr lang="ja-JP" altLang="en-US" dirty="0"/>
              <a:t>ブランディング</a:t>
            </a:r>
            <a:r>
              <a:rPr lang="en-US" altLang="ja-JP" dirty="0"/>
              <a:t>)</a:t>
            </a:r>
            <a:r>
              <a:rPr lang="ja-JP" altLang="en-US" dirty="0"/>
              <a:t>」と呼ばれる、企業経営で通常行われるイメージ管理そのものといえます。意図するのは、ブランドのイメージを管理して、企業価値そのものを向上させようというもの。その一環として、ロータリーロゴ、ポスター、写真など視覚イメージ（ビジュアル）の管理が行われるようになりました。ロータリーのロゴが変更されたのもその一例です。</a:t>
            </a:r>
            <a:r>
              <a:rPr lang="en-US" altLang="ja-JP" dirty="0"/>
              <a:t>	</a:t>
            </a:r>
            <a:endParaRPr kumimoji="1" lang="ja-JP" altLang="en-US" dirty="0"/>
          </a:p>
        </p:txBody>
      </p:sp>
      <p:sp>
        <p:nvSpPr>
          <p:cNvPr id="4" name="スライド番号プレースホルダー 3"/>
          <p:cNvSpPr>
            <a:spLocks noGrp="1"/>
          </p:cNvSpPr>
          <p:nvPr>
            <p:ph type="sldNum" sz="quarter" idx="5"/>
          </p:nvPr>
        </p:nvSpPr>
        <p:spPr/>
        <p:txBody>
          <a:bodyPr/>
          <a:lstStyle/>
          <a:p>
            <a:fld id="{AF653C31-6630-4820-8A93-26C04D008845}" type="slidenum">
              <a:rPr kumimoji="1" lang="ja-JP" altLang="en-US" smtClean="0"/>
              <a:t>64</a:t>
            </a:fld>
            <a:endParaRPr kumimoji="1" lang="ja-JP" altLang="en-US"/>
          </a:p>
        </p:txBody>
      </p:sp>
    </p:spTree>
    <p:extLst>
      <p:ext uri="{BB962C8B-B14F-4D97-AF65-F5344CB8AC3E}">
        <p14:creationId xmlns:p14="http://schemas.microsoft.com/office/powerpoint/2010/main" val="1127668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0993F9E-40CD-4B6F-A683-7783F9030380}" type="datetimeFigureOut">
              <a:rPr kumimoji="1" lang="ja-JP" altLang="en-US" smtClean="0"/>
              <a:t>2022/3/26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557BD6F-AD00-4AC6-8BFD-F2990B6AE7CA}" type="slidenum">
              <a:rPr kumimoji="1" lang="ja-JP" altLang="en-US" smtClean="0"/>
              <a:t>‹#›</a:t>
            </a:fld>
            <a:endParaRPr kumimoji="1" lang="ja-JP" altLang="en-US"/>
          </a:p>
        </p:txBody>
      </p:sp>
    </p:spTree>
    <p:extLst>
      <p:ext uri="{BB962C8B-B14F-4D97-AF65-F5344CB8AC3E}">
        <p14:creationId xmlns:p14="http://schemas.microsoft.com/office/powerpoint/2010/main" val="1543261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0993F9E-40CD-4B6F-A683-7783F9030380}" type="datetimeFigureOut">
              <a:rPr kumimoji="1" lang="ja-JP" altLang="en-US" smtClean="0"/>
              <a:t>2022/3/26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557BD6F-AD00-4AC6-8BFD-F2990B6AE7CA}" type="slidenum">
              <a:rPr kumimoji="1" lang="ja-JP" altLang="en-US" smtClean="0"/>
              <a:t>‹#›</a:t>
            </a:fld>
            <a:endParaRPr kumimoji="1" lang="ja-JP" altLang="en-US"/>
          </a:p>
        </p:txBody>
      </p:sp>
    </p:spTree>
    <p:extLst>
      <p:ext uri="{BB962C8B-B14F-4D97-AF65-F5344CB8AC3E}">
        <p14:creationId xmlns:p14="http://schemas.microsoft.com/office/powerpoint/2010/main" val="2587996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0993F9E-40CD-4B6F-A683-7783F9030380}" type="datetimeFigureOut">
              <a:rPr kumimoji="1" lang="ja-JP" altLang="en-US" smtClean="0"/>
              <a:t>2022/3/26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557BD6F-AD00-4AC6-8BFD-F2990B6AE7CA}" type="slidenum">
              <a:rPr kumimoji="1" lang="ja-JP" altLang="en-US" smtClean="0"/>
              <a:t>‹#›</a:t>
            </a:fld>
            <a:endParaRPr kumimoji="1" lang="ja-JP" altLang="en-US"/>
          </a:p>
        </p:txBody>
      </p:sp>
    </p:spTree>
    <p:extLst>
      <p:ext uri="{BB962C8B-B14F-4D97-AF65-F5344CB8AC3E}">
        <p14:creationId xmlns:p14="http://schemas.microsoft.com/office/powerpoint/2010/main" val="36363251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4C0501-348C-46EB-B1D6-30E19ECDF737}"/>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AB03EBF6-5FC0-4156-BC12-DA9310E449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9B194639-3CEC-4BFB-8CED-91611FFDEBDF}"/>
              </a:ext>
            </a:extLst>
          </p:cNvPr>
          <p:cNvSpPr>
            <a:spLocks noGrp="1"/>
          </p:cNvSpPr>
          <p:nvPr>
            <p:ph type="dt" sz="half" idx="10"/>
          </p:nvPr>
        </p:nvSpPr>
        <p:spPr/>
        <p:txBody>
          <a:bodyPr/>
          <a:lstStyle/>
          <a:p>
            <a:fld id="{AB212542-2E47-4971-A4B1-F9AE8427C1D2}" type="datetimeFigureOut">
              <a:rPr kumimoji="1" lang="ja-JP" altLang="en-US" smtClean="0"/>
              <a:t>2022/3/26</a:t>
            </a:fld>
            <a:endParaRPr kumimoji="1" lang="ja-JP" altLang="en-US"/>
          </a:p>
        </p:txBody>
      </p:sp>
      <p:sp>
        <p:nvSpPr>
          <p:cNvPr id="5" name="フッター プレースホルダー 4">
            <a:extLst>
              <a:ext uri="{FF2B5EF4-FFF2-40B4-BE49-F238E27FC236}">
                <a16:creationId xmlns:a16="http://schemas.microsoft.com/office/drawing/2014/main" id="{FA9609D4-3C11-44B0-9665-026AF0BFA2C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A4DDFD1-9A5E-4EF6-AB03-15EA5918C2AF}"/>
              </a:ext>
            </a:extLst>
          </p:cNvPr>
          <p:cNvSpPr>
            <a:spLocks noGrp="1"/>
          </p:cNvSpPr>
          <p:nvPr>
            <p:ph type="sldNum" sz="quarter" idx="12"/>
          </p:nvPr>
        </p:nvSpPr>
        <p:spPr/>
        <p:txBody>
          <a:bodyPr/>
          <a:lstStyle/>
          <a:p>
            <a:fld id="{05CDB082-CCFD-471A-8ECB-3C1915AE50C9}" type="slidenum">
              <a:rPr kumimoji="1" lang="ja-JP" altLang="en-US" smtClean="0"/>
              <a:t>‹#›</a:t>
            </a:fld>
            <a:endParaRPr kumimoji="1" lang="ja-JP" altLang="en-US"/>
          </a:p>
        </p:txBody>
      </p:sp>
    </p:spTree>
    <p:extLst>
      <p:ext uri="{BB962C8B-B14F-4D97-AF65-F5344CB8AC3E}">
        <p14:creationId xmlns:p14="http://schemas.microsoft.com/office/powerpoint/2010/main" val="13737912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9680E08-0DFF-42D6-B389-7EBC9CD1B1F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DB39ACA-743F-460E-BFB5-E2DFB53BB5FC}"/>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C7E41FD-AAC5-4D56-85F4-1B25E907F4D1}"/>
              </a:ext>
            </a:extLst>
          </p:cNvPr>
          <p:cNvSpPr>
            <a:spLocks noGrp="1"/>
          </p:cNvSpPr>
          <p:nvPr>
            <p:ph type="dt" sz="half" idx="10"/>
          </p:nvPr>
        </p:nvSpPr>
        <p:spPr/>
        <p:txBody>
          <a:bodyPr/>
          <a:lstStyle/>
          <a:p>
            <a:fld id="{AB212542-2E47-4971-A4B1-F9AE8427C1D2}" type="datetimeFigureOut">
              <a:rPr kumimoji="1" lang="ja-JP" altLang="en-US" smtClean="0"/>
              <a:t>2022/3/26</a:t>
            </a:fld>
            <a:endParaRPr kumimoji="1" lang="ja-JP" altLang="en-US"/>
          </a:p>
        </p:txBody>
      </p:sp>
      <p:sp>
        <p:nvSpPr>
          <p:cNvPr id="5" name="フッター プレースホルダー 4">
            <a:extLst>
              <a:ext uri="{FF2B5EF4-FFF2-40B4-BE49-F238E27FC236}">
                <a16:creationId xmlns:a16="http://schemas.microsoft.com/office/drawing/2014/main" id="{4E867856-129F-42BF-A111-4AF51F6D08B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C4DBEE1-8602-408C-82E0-DACCA9E2CEC6}"/>
              </a:ext>
            </a:extLst>
          </p:cNvPr>
          <p:cNvSpPr>
            <a:spLocks noGrp="1"/>
          </p:cNvSpPr>
          <p:nvPr>
            <p:ph type="sldNum" sz="quarter" idx="12"/>
          </p:nvPr>
        </p:nvSpPr>
        <p:spPr/>
        <p:txBody>
          <a:bodyPr/>
          <a:lstStyle/>
          <a:p>
            <a:fld id="{05CDB082-CCFD-471A-8ECB-3C1915AE50C9}" type="slidenum">
              <a:rPr kumimoji="1" lang="ja-JP" altLang="en-US" smtClean="0"/>
              <a:t>‹#›</a:t>
            </a:fld>
            <a:endParaRPr kumimoji="1" lang="ja-JP" altLang="en-US"/>
          </a:p>
        </p:txBody>
      </p:sp>
    </p:spTree>
    <p:extLst>
      <p:ext uri="{BB962C8B-B14F-4D97-AF65-F5344CB8AC3E}">
        <p14:creationId xmlns:p14="http://schemas.microsoft.com/office/powerpoint/2010/main" val="642328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10DAD0-6AA3-4E2D-9A19-D36752D739FD}"/>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EA4F4C0-3636-4102-AE95-E6858546D4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22DCB958-2951-487B-89AA-813565D98B5E}"/>
              </a:ext>
            </a:extLst>
          </p:cNvPr>
          <p:cNvSpPr>
            <a:spLocks noGrp="1"/>
          </p:cNvSpPr>
          <p:nvPr>
            <p:ph type="dt" sz="half" idx="10"/>
          </p:nvPr>
        </p:nvSpPr>
        <p:spPr/>
        <p:txBody>
          <a:bodyPr/>
          <a:lstStyle/>
          <a:p>
            <a:fld id="{AB212542-2E47-4971-A4B1-F9AE8427C1D2}" type="datetimeFigureOut">
              <a:rPr kumimoji="1" lang="ja-JP" altLang="en-US" smtClean="0"/>
              <a:t>2022/3/26</a:t>
            </a:fld>
            <a:endParaRPr kumimoji="1" lang="ja-JP" altLang="en-US"/>
          </a:p>
        </p:txBody>
      </p:sp>
      <p:sp>
        <p:nvSpPr>
          <p:cNvPr id="5" name="フッター プレースホルダー 4">
            <a:extLst>
              <a:ext uri="{FF2B5EF4-FFF2-40B4-BE49-F238E27FC236}">
                <a16:creationId xmlns:a16="http://schemas.microsoft.com/office/drawing/2014/main" id="{E5995C71-934D-485F-867B-4A2B62295D1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5E6BF42-8857-41EE-AAFF-51CC17E842B8}"/>
              </a:ext>
            </a:extLst>
          </p:cNvPr>
          <p:cNvSpPr>
            <a:spLocks noGrp="1"/>
          </p:cNvSpPr>
          <p:nvPr>
            <p:ph type="sldNum" sz="quarter" idx="12"/>
          </p:nvPr>
        </p:nvSpPr>
        <p:spPr/>
        <p:txBody>
          <a:bodyPr/>
          <a:lstStyle/>
          <a:p>
            <a:fld id="{05CDB082-CCFD-471A-8ECB-3C1915AE50C9}" type="slidenum">
              <a:rPr kumimoji="1" lang="ja-JP" altLang="en-US" smtClean="0"/>
              <a:t>‹#›</a:t>
            </a:fld>
            <a:endParaRPr kumimoji="1" lang="ja-JP" altLang="en-US"/>
          </a:p>
        </p:txBody>
      </p:sp>
    </p:spTree>
    <p:extLst>
      <p:ext uri="{BB962C8B-B14F-4D97-AF65-F5344CB8AC3E}">
        <p14:creationId xmlns:p14="http://schemas.microsoft.com/office/powerpoint/2010/main" val="30410680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2E6379-7B70-47E1-B923-4632AF2E835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1D1E1DC-043F-4A2A-8AD0-B930F474F7C7}"/>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A37F711C-5FF9-4C5E-9864-11723581AC45}"/>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55821491-4217-4226-974D-788E35FD8C26}"/>
              </a:ext>
            </a:extLst>
          </p:cNvPr>
          <p:cNvSpPr>
            <a:spLocks noGrp="1"/>
          </p:cNvSpPr>
          <p:nvPr>
            <p:ph type="dt" sz="half" idx="10"/>
          </p:nvPr>
        </p:nvSpPr>
        <p:spPr/>
        <p:txBody>
          <a:bodyPr/>
          <a:lstStyle/>
          <a:p>
            <a:fld id="{AB212542-2E47-4971-A4B1-F9AE8427C1D2}" type="datetimeFigureOut">
              <a:rPr kumimoji="1" lang="ja-JP" altLang="en-US" smtClean="0"/>
              <a:t>2022/3/26</a:t>
            </a:fld>
            <a:endParaRPr kumimoji="1" lang="ja-JP" altLang="en-US"/>
          </a:p>
        </p:txBody>
      </p:sp>
      <p:sp>
        <p:nvSpPr>
          <p:cNvPr id="6" name="フッター プレースホルダー 5">
            <a:extLst>
              <a:ext uri="{FF2B5EF4-FFF2-40B4-BE49-F238E27FC236}">
                <a16:creationId xmlns:a16="http://schemas.microsoft.com/office/drawing/2014/main" id="{B6FF4AA4-772E-466F-AB7C-A123C5FD736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7EA3AFC-86BA-41F0-BE84-69C293BFAEAD}"/>
              </a:ext>
            </a:extLst>
          </p:cNvPr>
          <p:cNvSpPr>
            <a:spLocks noGrp="1"/>
          </p:cNvSpPr>
          <p:nvPr>
            <p:ph type="sldNum" sz="quarter" idx="12"/>
          </p:nvPr>
        </p:nvSpPr>
        <p:spPr/>
        <p:txBody>
          <a:bodyPr/>
          <a:lstStyle/>
          <a:p>
            <a:fld id="{05CDB082-CCFD-471A-8ECB-3C1915AE50C9}" type="slidenum">
              <a:rPr kumimoji="1" lang="ja-JP" altLang="en-US" smtClean="0"/>
              <a:t>‹#›</a:t>
            </a:fld>
            <a:endParaRPr kumimoji="1" lang="ja-JP" altLang="en-US"/>
          </a:p>
        </p:txBody>
      </p:sp>
    </p:spTree>
    <p:extLst>
      <p:ext uri="{BB962C8B-B14F-4D97-AF65-F5344CB8AC3E}">
        <p14:creationId xmlns:p14="http://schemas.microsoft.com/office/powerpoint/2010/main" val="23420329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C399923-0E51-4D62-82AD-E07107D87C90}"/>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2B662DA-7526-45B0-AB42-BE5937E424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1B2FA0BD-37D7-42D2-8746-E75D4FCCDB9E}"/>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0C9AFA9C-C139-4CAB-A811-846556274B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F7302B20-4E23-4B25-9383-C80704A7C4C1}"/>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24AA7788-5A7B-4461-A75F-DA5FDC560E67}"/>
              </a:ext>
            </a:extLst>
          </p:cNvPr>
          <p:cNvSpPr>
            <a:spLocks noGrp="1"/>
          </p:cNvSpPr>
          <p:nvPr>
            <p:ph type="dt" sz="half" idx="10"/>
          </p:nvPr>
        </p:nvSpPr>
        <p:spPr/>
        <p:txBody>
          <a:bodyPr/>
          <a:lstStyle/>
          <a:p>
            <a:fld id="{AB212542-2E47-4971-A4B1-F9AE8427C1D2}" type="datetimeFigureOut">
              <a:rPr kumimoji="1" lang="ja-JP" altLang="en-US" smtClean="0"/>
              <a:t>2022/3/26</a:t>
            </a:fld>
            <a:endParaRPr kumimoji="1" lang="ja-JP" altLang="en-US"/>
          </a:p>
        </p:txBody>
      </p:sp>
      <p:sp>
        <p:nvSpPr>
          <p:cNvPr id="8" name="フッター プレースホルダー 7">
            <a:extLst>
              <a:ext uri="{FF2B5EF4-FFF2-40B4-BE49-F238E27FC236}">
                <a16:creationId xmlns:a16="http://schemas.microsoft.com/office/drawing/2014/main" id="{20818958-1463-4F35-B695-E5575741DD18}"/>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FD478439-D265-4CA6-A6E0-535FCC4EC16B}"/>
              </a:ext>
            </a:extLst>
          </p:cNvPr>
          <p:cNvSpPr>
            <a:spLocks noGrp="1"/>
          </p:cNvSpPr>
          <p:nvPr>
            <p:ph type="sldNum" sz="quarter" idx="12"/>
          </p:nvPr>
        </p:nvSpPr>
        <p:spPr/>
        <p:txBody>
          <a:bodyPr/>
          <a:lstStyle/>
          <a:p>
            <a:fld id="{05CDB082-CCFD-471A-8ECB-3C1915AE50C9}" type="slidenum">
              <a:rPr kumimoji="1" lang="ja-JP" altLang="en-US" smtClean="0"/>
              <a:t>‹#›</a:t>
            </a:fld>
            <a:endParaRPr kumimoji="1" lang="ja-JP" altLang="en-US"/>
          </a:p>
        </p:txBody>
      </p:sp>
    </p:spTree>
    <p:extLst>
      <p:ext uri="{BB962C8B-B14F-4D97-AF65-F5344CB8AC3E}">
        <p14:creationId xmlns:p14="http://schemas.microsoft.com/office/powerpoint/2010/main" val="5313615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464B9C-C35F-4EA6-94EB-274E85B9FE48}"/>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9C74DE7A-9628-4E28-BC80-6FFD1A3B854F}"/>
              </a:ext>
            </a:extLst>
          </p:cNvPr>
          <p:cNvSpPr>
            <a:spLocks noGrp="1"/>
          </p:cNvSpPr>
          <p:nvPr>
            <p:ph type="dt" sz="half" idx="10"/>
          </p:nvPr>
        </p:nvSpPr>
        <p:spPr/>
        <p:txBody>
          <a:bodyPr/>
          <a:lstStyle/>
          <a:p>
            <a:fld id="{AB212542-2E47-4971-A4B1-F9AE8427C1D2}" type="datetimeFigureOut">
              <a:rPr kumimoji="1" lang="ja-JP" altLang="en-US" smtClean="0"/>
              <a:t>2022/3/26</a:t>
            </a:fld>
            <a:endParaRPr kumimoji="1" lang="ja-JP" altLang="en-US"/>
          </a:p>
        </p:txBody>
      </p:sp>
      <p:sp>
        <p:nvSpPr>
          <p:cNvPr id="4" name="フッター プレースホルダー 3">
            <a:extLst>
              <a:ext uri="{FF2B5EF4-FFF2-40B4-BE49-F238E27FC236}">
                <a16:creationId xmlns:a16="http://schemas.microsoft.com/office/drawing/2014/main" id="{B2DA7DF8-A9D8-43B4-A82C-7941E08FD79A}"/>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BC4FF630-D0C2-4977-8583-28C81378883C}"/>
              </a:ext>
            </a:extLst>
          </p:cNvPr>
          <p:cNvSpPr>
            <a:spLocks noGrp="1"/>
          </p:cNvSpPr>
          <p:nvPr>
            <p:ph type="sldNum" sz="quarter" idx="12"/>
          </p:nvPr>
        </p:nvSpPr>
        <p:spPr/>
        <p:txBody>
          <a:bodyPr/>
          <a:lstStyle/>
          <a:p>
            <a:fld id="{05CDB082-CCFD-471A-8ECB-3C1915AE50C9}" type="slidenum">
              <a:rPr kumimoji="1" lang="ja-JP" altLang="en-US" smtClean="0"/>
              <a:t>‹#›</a:t>
            </a:fld>
            <a:endParaRPr kumimoji="1" lang="ja-JP" altLang="en-US"/>
          </a:p>
        </p:txBody>
      </p:sp>
    </p:spTree>
    <p:extLst>
      <p:ext uri="{BB962C8B-B14F-4D97-AF65-F5344CB8AC3E}">
        <p14:creationId xmlns:p14="http://schemas.microsoft.com/office/powerpoint/2010/main" val="6538276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D887AC7F-EE88-4C21-AFE2-FBBD57D1E111}"/>
              </a:ext>
            </a:extLst>
          </p:cNvPr>
          <p:cNvSpPr>
            <a:spLocks noGrp="1"/>
          </p:cNvSpPr>
          <p:nvPr>
            <p:ph type="dt" sz="half" idx="10"/>
          </p:nvPr>
        </p:nvSpPr>
        <p:spPr/>
        <p:txBody>
          <a:bodyPr/>
          <a:lstStyle/>
          <a:p>
            <a:fld id="{AB212542-2E47-4971-A4B1-F9AE8427C1D2}" type="datetimeFigureOut">
              <a:rPr kumimoji="1" lang="ja-JP" altLang="en-US" smtClean="0"/>
              <a:t>2022/3/26</a:t>
            </a:fld>
            <a:endParaRPr kumimoji="1" lang="ja-JP" altLang="en-US"/>
          </a:p>
        </p:txBody>
      </p:sp>
      <p:sp>
        <p:nvSpPr>
          <p:cNvPr id="3" name="フッター プレースホルダー 2">
            <a:extLst>
              <a:ext uri="{FF2B5EF4-FFF2-40B4-BE49-F238E27FC236}">
                <a16:creationId xmlns:a16="http://schemas.microsoft.com/office/drawing/2014/main" id="{B82214A7-1EDB-4F06-BCC9-2B88CC7F606E}"/>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4E6AC46-A5BA-443D-9863-B9D42DDBC5CD}"/>
              </a:ext>
            </a:extLst>
          </p:cNvPr>
          <p:cNvSpPr>
            <a:spLocks noGrp="1"/>
          </p:cNvSpPr>
          <p:nvPr>
            <p:ph type="sldNum" sz="quarter" idx="12"/>
          </p:nvPr>
        </p:nvSpPr>
        <p:spPr/>
        <p:txBody>
          <a:bodyPr/>
          <a:lstStyle/>
          <a:p>
            <a:fld id="{05CDB082-CCFD-471A-8ECB-3C1915AE50C9}" type="slidenum">
              <a:rPr kumimoji="1" lang="ja-JP" altLang="en-US" smtClean="0"/>
              <a:t>‹#›</a:t>
            </a:fld>
            <a:endParaRPr kumimoji="1" lang="ja-JP" altLang="en-US"/>
          </a:p>
        </p:txBody>
      </p:sp>
    </p:spTree>
    <p:extLst>
      <p:ext uri="{BB962C8B-B14F-4D97-AF65-F5344CB8AC3E}">
        <p14:creationId xmlns:p14="http://schemas.microsoft.com/office/powerpoint/2010/main" val="40225534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0B0522-093C-45D7-ABA1-B3AEF8F3749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679F55A-5D65-4170-AC21-85503A78B0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6EFEC53C-7F85-4700-AB9F-394FE72332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8BB1324-9723-404E-B488-91ACC169C7C5}"/>
              </a:ext>
            </a:extLst>
          </p:cNvPr>
          <p:cNvSpPr>
            <a:spLocks noGrp="1"/>
          </p:cNvSpPr>
          <p:nvPr>
            <p:ph type="dt" sz="half" idx="10"/>
          </p:nvPr>
        </p:nvSpPr>
        <p:spPr/>
        <p:txBody>
          <a:bodyPr/>
          <a:lstStyle/>
          <a:p>
            <a:fld id="{AB212542-2E47-4971-A4B1-F9AE8427C1D2}" type="datetimeFigureOut">
              <a:rPr kumimoji="1" lang="ja-JP" altLang="en-US" smtClean="0"/>
              <a:t>2022/3/26</a:t>
            </a:fld>
            <a:endParaRPr kumimoji="1" lang="ja-JP" altLang="en-US"/>
          </a:p>
        </p:txBody>
      </p:sp>
      <p:sp>
        <p:nvSpPr>
          <p:cNvPr id="6" name="フッター プレースホルダー 5">
            <a:extLst>
              <a:ext uri="{FF2B5EF4-FFF2-40B4-BE49-F238E27FC236}">
                <a16:creationId xmlns:a16="http://schemas.microsoft.com/office/drawing/2014/main" id="{59FAAC35-E107-43D7-BA40-D3EE727988F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14190D0-B748-4FF9-8334-8A743C6B3C7F}"/>
              </a:ext>
            </a:extLst>
          </p:cNvPr>
          <p:cNvSpPr>
            <a:spLocks noGrp="1"/>
          </p:cNvSpPr>
          <p:nvPr>
            <p:ph type="sldNum" sz="quarter" idx="12"/>
          </p:nvPr>
        </p:nvSpPr>
        <p:spPr/>
        <p:txBody>
          <a:bodyPr/>
          <a:lstStyle/>
          <a:p>
            <a:fld id="{05CDB082-CCFD-471A-8ECB-3C1915AE50C9}" type="slidenum">
              <a:rPr kumimoji="1" lang="ja-JP" altLang="en-US" smtClean="0"/>
              <a:t>‹#›</a:t>
            </a:fld>
            <a:endParaRPr kumimoji="1" lang="ja-JP" altLang="en-US"/>
          </a:p>
        </p:txBody>
      </p:sp>
    </p:spTree>
    <p:extLst>
      <p:ext uri="{BB962C8B-B14F-4D97-AF65-F5344CB8AC3E}">
        <p14:creationId xmlns:p14="http://schemas.microsoft.com/office/powerpoint/2010/main" val="3094060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0993F9E-40CD-4B6F-A683-7783F9030380}" type="datetimeFigureOut">
              <a:rPr kumimoji="1" lang="ja-JP" altLang="en-US" smtClean="0"/>
              <a:t>2022/3/26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557BD6F-AD00-4AC6-8BFD-F2990B6AE7CA}" type="slidenum">
              <a:rPr kumimoji="1" lang="ja-JP" altLang="en-US" smtClean="0"/>
              <a:t>‹#›</a:t>
            </a:fld>
            <a:endParaRPr kumimoji="1" lang="ja-JP" altLang="en-US"/>
          </a:p>
        </p:txBody>
      </p:sp>
    </p:spTree>
    <p:extLst>
      <p:ext uri="{BB962C8B-B14F-4D97-AF65-F5344CB8AC3E}">
        <p14:creationId xmlns:p14="http://schemas.microsoft.com/office/powerpoint/2010/main" val="312581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9E04A1-B494-4529-88EE-B83A682BEFA7}"/>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C630DA1C-CA6B-4BDE-A3FC-E4D6617567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DAA54796-56F7-4C3F-8330-B733F4E01B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926C0DC-0EAE-41D6-877E-54AC7EDD3A51}"/>
              </a:ext>
            </a:extLst>
          </p:cNvPr>
          <p:cNvSpPr>
            <a:spLocks noGrp="1"/>
          </p:cNvSpPr>
          <p:nvPr>
            <p:ph type="dt" sz="half" idx="10"/>
          </p:nvPr>
        </p:nvSpPr>
        <p:spPr/>
        <p:txBody>
          <a:bodyPr/>
          <a:lstStyle/>
          <a:p>
            <a:fld id="{AB212542-2E47-4971-A4B1-F9AE8427C1D2}" type="datetimeFigureOut">
              <a:rPr kumimoji="1" lang="ja-JP" altLang="en-US" smtClean="0"/>
              <a:t>2022/3/26</a:t>
            </a:fld>
            <a:endParaRPr kumimoji="1" lang="ja-JP" altLang="en-US"/>
          </a:p>
        </p:txBody>
      </p:sp>
      <p:sp>
        <p:nvSpPr>
          <p:cNvPr id="6" name="フッター プレースホルダー 5">
            <a:extLst>
              <a:ext uri="{FF2B5EF4-FFF2-40B4-BE49-F238E27FC236}">
                <a16:creationId xmlns:a16="http://schemas.microsoft.com/office/drawing/2014/main" id="{199914D6-B9B1-44B1-8E50-04C25A1383B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CF8D9E6-5FF6-46F5-8D8A-073797D9B4E3}"/>
              </a:ext>
            </a:extLst>
          </p:cNvPr>
          <p:cNvSpPr>
            <a:spLocks noGrp="1"/>
          </p:cNvSpPr>
          <p:nvPr>
            <p:ph type="sldNum" sz="quarter" idx="12"/>
          </p:nvPr>
        </p:nvSpPr>
        <p:spPr/>
        <p:txBody>
          <a:bodyPr/>
          <a:lstStyle/>
          <a:p>
            <a:fld id="{05CDB082-CCFD-471A-8ECB-3C1915AE50C9}" type="slidenum">
              <a:rPr kumimoji="1" lang="ja-JP" altLang="en-US" smtClean="0"/>
              <a:t>‹#›</a:t>
            </a:fld>
            <a:endParaRPr kumimoji="1" lang="ja-JP" altLang="en-US"/>
          </a:p>
        </p:txBody>
      </p:sp>
    </p:spTree>
    <p:extLst>
      <p:ext uri="{BB962C8B-B14F-4D97-AF65-F5344CB8AC3E}">
        <p14:creationId xmlns:p14="http://schemas.microsoft.com/office/powerpoint/2010/main" val="40277302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4918C1-2450-433C-A8FC-C0C5DDA3F8F7}"/>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ADBFC01-104A-4BCE-926D-568A7920413F}"/>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8F644C0-EA8D-4918-8938-E3C0BC1CD584}"/>
              </a:ext>
            </a:extLst>
          </p:cNvPr>
          <p:cNvSpPr>
            <a:spLocks noGrp="1"/>
          </p:cNvSpPr>
          <p:nvPr>
            <p:ph type="dt" sz="half" idx="10"/>
          </p:nvPr>
        </p:nvSpPr>
        <p:spPr/>
        <p:txBody>
          <a:bodyPr/>
          <a:lstStyle/>
          <a:p>
            <a:fld id="{AB212542-2E47-4971-A4B1-F9AE8427C1D2}" type="datetimeFigureOut">
              <a:rPr kumimoji="1" lang="ja-JP" altLang="en-US" smtClean="0"/>
              <a:t>2022/3/26</a:t>
            </a:fld>
            <a:endParaRPr kumimoji="1" lang="ja-JP" altLang="en-US"/>
          </a:p>
        </p:txBody>
      </p:sp>
      <p:sp>
        <p:nvSpPr>
          <p:cNvPr id="5" name="フッター プレースホルダー 4">
            <a:extLst>
              <a:ext uri="{FF2B5EF4-FFF2-40B4-BE49-F238E27FC236}">
                <a16:creationId xmlns:a16="http://schemas.microsoft.com/office/drawing/2014/main" id="{01CE1B49-A8F1-4A1B-BB34-4E66C6946AB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1AD43E2-083C-4E35-9FE1-E8589F637CE0}"/>
              </a:ext>
            </a:extLst>
          </p:cNvPr>
          <p:cNvSpPr>
            <a:spLocks noGrp="1"/>
          </p:cNvSpPr>
          <p:nvPr>
            <p:ph type="sldNum" sz="quarter" idx="12"/>
          </p:nvPr>
        </p:nvSpPr>
        <p:spPr/>
        <p:txBody>
          <a:bodyPr/>
          <a:lstStyle/>
          <a:p>
            <a:fld id="{05CDB082-CCFD-471A-8ECB-3C1915AE50C9}" type="slidenum">
              <a:rPr kumimoji="1" lang="ja-JP" altLang="en-US" smtClean="0"/>
              <a:t>‹#›</a:t>
            </a:fld>
            <a:endParaRPr kumimoji="1" lang="ja-JP" altLang="en-US"/>
          </a:p>
        </p:txBody>
      </p:sp>
    </p:spTree>
    <p:extLst>
      <p:ext uri="{BB962C8B-B14F-4D97-AF65-F5344CB8AC3E}">
        <p14:creationId xmlns:p14="http://schemas.microsoft.com/office/powerpoint/2010/main" val="38210347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EA5ED3C2-2815-4463-94A0-0211B1375901}"/>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59E8660-E189-4962-985A-8A593704024F}"/>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38392BF-0821-4BF1-A7EC-51284F65A54A}"/>
              </a:ext>
            </a:extLst>
          </p:cNvPr>
          <p:cNvSpPr>
            <a:spLocks noGrp="1"/>
          </p:cNvSpPr>
          <p:nvPr>
            <p:ph type="dt" sz="half" idx="10"/>
          </p:nvPr>
        </p:nvSpPr>
        <p:spPr/>
        <p:txBody>
          <a:bodyPr/>
          <a:lstStyle/>
          <a:p>
            <a:fld id="{AB212542-2E47-4971-A4B1-F9AE8427C1D2}" type="datetimeFigureOut">
              <a:rPr kumimoji="1" lang="ja-JP" altLang="en-US" smtClean="0"/>
              <a:t>2022/3/26</a:t>
            </a:fld>
            <a:endParaRPr kumimoji="1" lang="ja-JP" altLang="en-US"/>
          </a:p>
        </p:txBody>
      </p:sp>
      <p:sp>
        <p:nvSpPr>
          <p:cNvPr id="5" name="フッター プレースホルダー 4">
            <a:extLst>
              <a:ext uri="{FF2B5EF4-FFF2-40B4-BE49-F238E27FC236}">
                <a16:creationId xmlns:a16="http://schemas.microsoft.com/office/drawing/2014/main" id="{9EA237C8-3521-4594-AA65-DCB4FC7DACE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0C874BB-DEC7-4097-9B5D-DB8D876524CB}"/>
              </a:ext>
            </a:extLst>
          </p:cNvPr>
          <p:cNvSpPr>
            <a:spLocks noGrp="1"/>
          </p:cNvSpPr>
          <p:nvPr>
            <p:ph type="sldNum" sz="quarter" idx="12"/>
          </p:nvPr>
        </p:nvSpPr>
        <p:spPr/>
        <p:txBody>
          <a:bodyPr/>
          <a:lstStyle/>
          <a:p>
            <a:fld id="{05CDB082-CCFD-471A-8ECB-3C1915AE50C9}" type="slidenum">
              <a:rPr kumimoji="1" lang="ja-JP" altLang="en-US" smtClean="0"/>
              <a:t>‹#›</a:t>
            </a:fld>
            <a:endParaRPr kumimoji="1" lang="ja-JP" altLang="en-US"/>
          </a:p>
        </p:txBody>
      </p:sp>
    </p:spTree>
    <p:extLst>
      <p:ext uri="{BB962C8B-B14F-4D97-AF65-F5344CB8AC3E}">
        <p14:creationId xmlns:p14="http://schemas.microsoft.com/office/powerpoint/2010/main" val="3054822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0993F9E-40CD-4B6F-A683-7783F9030380}" type="datetimeFigureOut">
              <a:rPr kumimoji="1" lang="ja-JP" altLang="en-US" smtClean="0"/>
              <a:t>2022/3/26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557BD6F-AD00-4AC6-8BFD-F2990B6AE7CA}" type="slidenum">
              <a:rPr kumimoji="1" lang="ja-JP" altLang="en-US" smtClean="0"/>
              <a:t>‹#›</a:t>
            </a:fld>
            <a:endParaRPr kumimoji="1" lang="ja-JP" altLang="en-US"/>
          </a:p>
        </p:txBody>
      </p:sp>
    </p:spTree>
    <p:extLst>
      <p:ext uri="{BB962C8B-B14F-4D97-AF65-F5344CB8AC3E}">
        <p14:creationId xmlns:p14="http://schemas.microsoft.com/office/powerpoint/2010/main" val="2110112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0993F9E-40CD-4B6F-A683-7783F9030380}" type="datetimeFigureOut">
              <a:rPr kumimoji="1" lang="ja-JP" altLang="en-US" smtClean="0"/>
              <a:t>2022/3/26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557BD6F-AD00-4AC6-8BFD-F2990B6AE7CA}" type="slidenum">
              <a:rPr kumimoji="1" lang="ja-JP" altLang="en-US" smtClean="0"/>
              <a:t>‹#›</a:t>
            </a:fld>
            <a:endParaRPr kumimoji="1" lang="ja-JP" altLang="en-US"/>
          </a:p>
        </p:txBody>
      </p:sp>
    </p:spTree>
    <p:extLst>
      <p:ext uri="{BB962C8B-B14F-4D97-AF65-F5344CB8AC3E}">
        <p14:creationId xmlns:p14="http://schemas.microsoft.com/office/powerpoint/2010/main" val="4224028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0993F9E-40CD-4B6F-A683-7783F9030380}" type="datetimeFigureOut">
              <a:rPr kumimoji="1" lang="ja-JP" altLang="en-US" smtClean="0"/>
              <a:t>2022/3/26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557BD6F-AD00-4AC6-8BFD-F2990B6AE7CA}" type="slidenum">
              <a:rPr kumimoji="1" lang="ja-JP" altLang="en-US" smtClean="0"/>
              <a:t>‹#›</a:t>
            </a:fld>
            <a:endParaRPr kumimoji="1" lang="ja-JP" altLang="en-US"/>
          </a:p>
        </p:txBody>
      </p:sp>
    </p:spTree>
    <p:extLst>
      <p:ext uri="{BB962C8B-B14F-4D97-AF65-F5344CB8AC3E}">
        <p14:creationId xmlns:p14="http://schemas.microsoft.com/office/powerpoint/2010/main" val="997669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0993F9E-40CD-4B6F-A683-7783F9030380}" type="datetimeFigureOut">
              <a:rPr kumimoji="1" lang="ja-JP" altLang="en-US" smtClean="0"/>
              <a:t>2022/3/26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557BD6F-AD00-4AC6-8BFD-F2990B6AE7CA}" type="slidenum">
              <a:rPr kumimoji="1" lang="ja-JP" altLang="en-US" smtClean="0"/>
              <a:t>‹#›</a:t>
            </a:fld>
            <a:endParaRPr kumimoji="1" lang="ja-JP" altLang="en-US"/>
          </a:p>
        </p:txBody>
      </p:sp>
    </p:spTree>
    <p:extLst>
      <p:ext uri="{BB962C8B-B14F-4D97-AF65-F5344CB8AC3E}">
        <p14:creationId xmlns:p14="http://schemas.microsoft.com/office/powerpoint/2010/main" val="997172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993F9E-40CD-4B6F-A683-7783F9030380}" type="datetimeFigureOut">
              <a:rPr kumimoji="1" lang="ja-JP" altLang="en-US" smtClean="0"/>
              <a:t>2022/3/26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557BD6F-AD00-4AC6-8BFD-F2990B6AE7CA}" type="slidenum">
              <a:rPr kumimoji="1" lang="ja-JP" altLang="en-US" smtClean="0"/>
              <a:t>‹#›</a:t>
            </a:fld>
            <a:endParaRPr kumimoji="1" lang="ja-JP" altLang="en-US"/>
          </a:p>
        </p:txBody>
      </p:sp>
    </p:spTree>
    <p:extLst>
      <p:ext uri="{BB962C8B-B14F-4D97-AF65-F5344CB8AC3E}">
        <p14:creationId xmlns:p14="http://schemas.microsoft.com/office/powerpoint/2010/main" val="2161837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0993F9E-40CD-4B6F-A683-7783F9030380}" type="datetimeFigureOut">
              <a:rPr kumimoji="1" lang="ja-JP" altLang="en-US" smtClean="0"/>
              <a:t>2022/3/26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557BD6F-AD00-4AC6-8BFD-F2990B6AE7CA}" type="slidenum">
              <a:rPr kumimoji="1" lang="ja-JP" altLang="en-US" smtClean="0"/>
              <a:t>‹#›</a:t>
            </a:fld>
            <a:endParaRPr kumimoji="1" lang="ja-JP" altLang="en-US"/>
          </a:p>
        </p:txBody>
      </p:sp>
    </p:spTree>
    <p:extLst>
      <p:ext uri="{BB962C8B-B14F-4D97-AF65-F5344CB8AC3E}">
        <p14:creationId xmlns:p14="http://schemas.microsoft.com/office/powerpoint/2010/main" val="1547951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0993F9E-40CD-4B6F-A683-7783F9030380}" type="datetimeFigureOut">
              <a:rPr kumimoji="1" lang="ja-JP" altLang="en-US" smtClean="0"/>
              <a:t>2022/3/26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557BD6F-AD00-4AC6-8BFD-F2990B6AE7CA}" type="slidenum">
              <a:rPr kumimoji="1" lang="ja-JP" altLang="en-US" smtClean="0"/>
              <a:t>‹#›</a:t>
            </a:fld>
            <a:endParaRPr kumimoji="1" lang="ja-JP" altLang="en-US"/>
          </a:p>
        </p:txBody>
      </p:sp>
    </p:spTree>
    <p:extLst>
      <p:ext uri="{BB962C8B-B14F-4D97-AF65-F5344CB8AC3E}">
        <p14:creationId xmlns:p14="http://schemas.microsoft.com/office/powerpoint/2010/main" val="2121294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993F9E-40CD-4B6F-A683-7783F9030380}" type="datetimeFigureOut">
              <a:rPr kumimoji="1" lang="ja-JP" altLang="en-US" smtClean="0"/>
              <a:t>2022/3/26</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57BD6F-AD00-4AC6-8BFD-F2990B6AE7CA}" type="slidenum">
              <a:rPr kumimoji="1" lang="ja-JP" altLang="en-US" smtClean="0"/>
              <a:t>‹#›</a:t>
            </a:fld>
            <a:endParaRPr kumimoji="1" lang="ja-JP" altLang="en-US"/>
          </a:p>
        </p:txBody>
      </p:sp>
    </p:spTree>
    <p:extLst>
      <p:ext uri="{BB962C8B-B14F-4D97-AF65-F5344CB8AC3E}">
        <p14:creationId xmlns:p14="http://schemas.microsoft.com/office/powerpoint/2010/main" val="30920183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A5D57DFC-97F6-41B9-BFB0-6C7A93161E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CE2E7D5-504D-4729-827C-C027AC7108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FDD5566-86B8-487F-8DB7-E1D294D1E3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212542-2E47-4971-A4B1-F9AE8427C1D2}" type="datetimeFigureOut">
              <a:rPr kumimoji="1" lang="ja-JP" altLang="en-US" smtClean="0"/>
              <a:t>2022/3/26</a:t>
            </a:fld>
            <a:endParaRPr kumimoji="1" lang="ja-JP" altLang="en-US"/>
          </a:p>
        </p:txBody>
      </p:sp>
      <p:sp>
        <p:nvSpPr>
          <p:cNvPr id="5" name="フッター プレースホルダー 4">
            <a:extLst>
              <a:ext uri="{FF2B5EF4-FFF2-40B4-BE49-F238E27FC236}">
                <a16:creationId xmlns:a16="http://schemas.microsoft.com/office/drawing/2014/main" id="{2848FD68-3C10-499C-A4B1-938305D254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1CB2732A-2E1C-4532-82EB-0D87C9B5B0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CDB082-CCFD-471A-8ECB-3C1915AE50C9}" type="slidenum">
              <a:rPr kumimoji="1" lang="ja-JP" altLang="en-US" smtClean="0"/>
              <a:t>‹#›</a:t>
            </a:fld>
            <a:endParaRPr kumimoji="1" lang="ja-JP" altLang="en-US"/>
          </a:p>
        </p:txBody>
      </p:sp>
    </p:spTree>
    <p:extLst>
      <p:ext uri="{BB962C8B-B14F-4D97-AF65-F5344CB8AC3E}">
        <p14:creationId xmlns:p14="http://schemas.microsoft.com/office/powerpoint/2010/main" val="395002113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7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8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8.xml"/><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4A91ECBF-B7A2-432D-8F8E-F9E1487FDA1B}"/>
              </a:ext>
            </a:extLst>
          </p:cNvPr>
          <p:cNvSpPr>
            <a:spLocks noGrp="1"/>
          </p:cNvSpPr>
          <p:nvPr>
            <p:ph type="ctrTitle"/>
          </p:nvPr>
        </p:nvSpPr>
        <p:spPr>
          <a:xfrm>
            <a:off x="1524000" y="912728"/>
            <a:ext cx="9144000" cy="1316037"/>
          </a:xfrm>
        </p:spPr>
        <p:txBody>
          <a:bodyPr>
            <a:normAutofit/>
          </a:bodyPr>
          <a:lstStyle/>
          <a:p>
            <a:r>
              <a:rPr lang="ja-JP" altLang="en-US" b="1" dirty="0">
                <a:solidFill>
                  <a:schemeClr val="accent1">
                    <a:lumMod val="75000"/>
                  </a:schemeClr>
                </a:solidFill>
                <a:latin typeface="BIZ UDPゴシック" panose="020B0400000000000000" pitchFamily="50" charset="-128"/>
                <a:ea typeface="BIZ UDPゴシック" panose="020B0400000000000000" pitchFamily="50" charset="-128"/>
              </a:rPr>
              <a:t>クラブ会長</a:t>
            </a:r>
          </a:p>
        </p:txBody>
      </p:sp>
      <p:sp>
        <p:nvSpPr>
          <p:cNvPr id="6" name="テキスト ボックス 5">
            <a:extLst>
              <a:ext uri="{FF2B5EF4-FFF2-40B4-BE49-F238E27FC236}">
                <a16:creationId xmlns:a16="http://schemas.microsoft.com/office/drawing/2014/main" id="{6B41D45B-C7D9-444E-AC27-CD90660117A5}"/>
              </a:ext>
            </a:extLst>
          </p:cNvPr>
          <p:cNvSpPr txBox="1"/>
          <p:nvPr/>
        </p:nvSpPr>
        <p:spPr>
          <a:xfrm>
            <a:off x="8255000" y="5346869"/>
            <a:ext cx="2933700"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第</a:t>
            </a:r>
            <a:r>
              <a:rPr kumimoji="1"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2640</a:t>
            </a:r>
            <a:r>
              <a:rPr kumimoji="1"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地区</a:t>
            </a:r>
            <a:endParaRPr kumimoji="1"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PDG</a:t>
            </a:r>
            <a:r>
              <a:rPr kumimoji="1"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樫畑直尚</a:t>
            </a:r>
          </a:p>
        </p:txBody>
      </p:sp>
      <p:pic>
        <p:nvPicPr>
          <p:cNvPr id="3" name="図 2">
            <a:extLst>
              <a:ext uri="{FF2B5EF4-FFF2-40B4-BE49-F238E27FC236}">
                <a16:creationId xmlns:a16="http://schemas.microsoft.com/office/drawing/2014/main" id="{B7CC5576-E502-4DB9-B103-ADD18626DE25}"/>
              </a:ext>
            </a:extLst>
          </p:cNvPr>
          <p:cNvPicPr>
            <a:picLocks noChangeAspect="1"/>
          </p:cNvPicPr>
          <p:nvPr/>
        </p:nvPicPr>
        <p:blipFill>
          <a:blip r:embed="rId2"/>
          <a:stretch>
            <a:fillRect/>
          </a:stretch>
        </p:blipFill>
        <p:spPr>
          <a:xfrm>
            <a:off x="5518580" y="5346868"/>
            <a:ext cx="2533529" cy="954108"/>
          </a:xfrm>
          <a:prstGeom prst="rect">
            <a:avLst/>
          </a:prstGeom>
        </p:spPr>
      </p:pic>
      <p:sp>
        <p:nvSpPr>
          <p:cNvPr id="7" name="字幕 6">
            <a:extLst>
              <a:ext uri="{FF2B5EF4-FFF2-40B4-BE49-F238E27FC236}">
                <a16:creationId xmlns:a16="http://schemas.microsoft.com/office/drawing/2014/main" id="{418B91ED-03BD-472A-A038-F2B0CE729A43}"/>
              </a:ext>
            </a:extLst>
          </p:cNvPr>
          <p:cNvSpPr>
            <a:spLocks noGrp="1"/>
          </p:cNvSpPr>
          <p:nvPr>
            <p:ph type="subTitle" idx="1"/>
          </p:nvPr>
        </p:nvSpPr>
        <p:spPr>
          <a:xfrm>
            <a:off x="1524000" y="2463799"/>
            <a:ext cx="9144000" cy="1536701"/>
          </a:xfrm>
        </p:spPr>
        <p:txBody>
          <a:bodyPr>
            <a:normAutofit/>
          </a:bodyPr>
          <a:lstStyle/>
          <a:p>
            <a:endParaRPr lang="en-US" altLang="ja-JP" sz="4000" b="1" dirty="0">
              <a:latin typeface="BIZ UDPゴシック" panose="020B0400000000000000" pitchFamily="50" charset="-128"/>
              <a:ea typeface="BIZ UDPゴシック" panose="020B0400000000000000" pitchFamily="50" charset="-128"/>
            </a:endParaRPr>
          </a:p>
          <a:p>
            <a:r>
              <a:rPr lang="en-US" altLang="ja-JP" sz="4000" b="1" dirty="0">
                <a:latin typeface="BIZ UDPゴシック" panose="020B0400000000000000" pitchFamily="50" charset="-128"/>
                <a:ea typeface="BIZ UDPゴシック" panose="020B0400000000000000" pitchFamily="50" charset="-128"/>
              </a:rPr>
              <a:t>-</a:t>
            </a:r>
            <a:r>
              <a:rPr lang="ja-JP" altLang="en-US" sz="4000" b="1" dirty="0">
                <a:latin typeface="BIZ UDPゴシック" panose="020B0400000000000000" pitchFamily="50" charset="-128"/>
                <a:ea typeface="BIZ UDPゴシック" panose="020B0400000000000000" pitchFamily="50" charset="-128"/>
              </a:rPr>
              <a:t>今さら聞けない便利情報</a:t>
            </a:r>
            <a:r>
              <a:rPr lang="en-US" altLang="ja-JP" sz="4000" b="1" dirty="0">
                <a:latin typeface="BIZ UDPゴシック" panose="020B0400000000000000" pitchFamily="50" charset="-128"/>
                <a:ea typeface="BIZ UDPゴシック" panose="020B0400000000000000" pitchFamily="50" charset="-128"/>
              </a:rPr>
              <a:t>-</a:t>
            </a:r>
            <a:endParaRPr lang="ja-JP" altLang="en-US" dirty="0"/>
          </a:p>
        </p:txBody>
      </p:sp>
      <p:sp>
        <p:nvSpPr>
          <p:cNvPr id="8" name="テキスト ボックス 7">
            <a:extLst>
              <a:ext uri="{FF2B5EF4-FFF2-40B4-BE49-F238E27FC236}">
                <a16:creationId xmlns:a16="http://schemas.microsoft.com/office/drawing/2014/main" id="{B322EADF-DB80-4F6D-85E0-00F2AD885C3B}"/>
              </a:ext>
            </a:extLst>
          </p:cNvPr>
          <p:cNvSpPr txBox="1"/>
          <p:nvPr/>
        </p:nvSpPr>
        <p:spPr>
          <a:xfrm>
            <a:off x="1181100" y="4349834"/>
            <a:ext cx="5359400" cy="830997"/>
          </a:xfrm>
          <a:prstGeom prst="rect">
            <a:avLst/>
          </a:prstGeom>
          <a:noFill/>
        </p:spPr>
        <p:txBody>
          <a:bodyPr wrap="square">
            <a:spAutoFit/>
          </a:bodyPr>
          <a:lstStyle/>
          <a:p>
            <a:r>
              <a:rPr lang="en-US" altLang="ja-JP" sz="2400" b="1" dirty="0">
                <a:latin typeface="BIZ UDPゴシック" panose="020B0400000000000000" pitchFamily="50" charset="-128"/>
                <a:ea typeface="BIZ UDPゴシック" panose="020B0400000000000000" pitchFamily="50" charset="-128"/>
              </a:rPr>
              <a:t>2022.3.19</a:t>
            </a:r>
          </a:p>
          <a:p>
            <a:r>
              <a:rPr lang="ja-JP" altLang="en-US" sz="2400" b="1" dirty="0">
                <a:latin typeface="BIZ UDPゴシック" panose="020B0400000000000000" pitchFamily="50" charset="-128"/>
                <a:ea typeface="BIZ UDPゴシック" panose="020B0400000000000000" pitchFamily="50" charset="-128"/>
              </a:rPr>
              <a:t>第</a:t>
            </a:r>
            <a:r>
              <a:rPr lang="en-US" altLang="ja-JP" sz="2400" b="1" dirty="0">
                <a:latin typeface="BIZ UDPゴシック" panose="020B0400000000000000" pitchFamily="50" charset="-128"/>
                <a:ea typeface="BIZ UDPゴシック" panose="020B0400000000000000" pitchFamily="50" charset="-128"/>
              </a:rPr>
              <a:t>2690</a:t>
            </a:r>
            <a:r>
              <a:rPr lang="ja-JP" altLang="en-US" sz="2400" b="1" dirty="0">
                <a:latin typeface="BIZ UDPゴシック" panose="020B0400000000000000" pitchFamily="50" charset="-128"/>
                <a:ea typeface="BIZ UDPゴシック" panose="020B0400000000000000" pitchFamily="50" charset="-128"/>
              </a:rPr>
              <a:t>地区　会長エレクトセミナー</a:t>
            </a:r>
          </a:p>
        </p:txBody>
      </p:sp>
    </p:spTree>
    <p:extLst>
      <p:ext uri="{BB962C8B-B14F-4D97-AF65-F5344CB8AC3E}">
        <p14:creationId xmlns:p14="http://schemas.microsoft.com/office/powerpoint/2010/main" val="4216199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F1A040F-DFD0-4C8C-827D-1C3E71A15608}"/>
              </a:ext>
            </a:extLst>
          </p:cNvPr>
          <p:cNvSpPr>
            <a:spLocks noGrp="1"/>
          </p:cNvSpPr>
          <p:nvPr>
            <p:ph type="title"/>
          </p:nvPr>
        </p:nvSpPr>
        <p:spPr/>
        <p:txBody>
          <a:bodyPr/>
          <a:lstStyle/>
          <a:p>
            <a:r>
              <a:rPr lang="en-US" altLang="ja-JP" dirty="0">
                <a:latin typeface="BIZ UDPゴシック" panose="020B0400000000000000" pitchFamily="50" charset="-128"/>
                <a:ea typeface="BIZ UDPゴシック" panose="020B0400000000000000" pitchFamily="50" charset="-128"/>
              </a:rPr>
              <a:t>2.010.1. </a:t>
            </a:r>
            <a:r>
              <a:rPr lang="ja-JP" altLang="en-US" dirty="0">
                <a:latin typeface="BIZ UDPゴシック" panose="020B0400000000000000" pitchFamily="50" charset="-128"/>
                <a:ea typeface="BIZ UDPゴシック" panose="020B0400000000000000" pitchFamily="50" charset="-128"/>
              </a:rPr>
              <a:t>機能の喪失  </a:t>
            </a:r>
            <a:r>
              <a:rPr lang="en-US" altLang="ja-JP" dirty="0">
                <a:solidFill>
                  <a:srgbClr val="FF0000"/>
                </a:solidFill>
                <a:latin typeface="BIZ UDPゴシック" panose="020B0400000000000000" pitchFamily="50" charset="-128"/>
                <a:ea typeface="BIZ UDPゴシック" panose="020B0400000000000000" pitchFamily="50" charset="-128"/>
              </a:rPr>
              <a:t>4.</a:t>
            </a:r>
            <a:endParaRPr kumimoji="1" lang="ja-JP" altLang="en-US" dirty="0">
              <a:solidFill>
                <a:srgbClr val="FF0000"/>
              </a:solidFill>
              <a:latin typeface="BIZ UDPゴシック" panose="020B0400000000000000" pitchFamily="50" charset="-128"/>
              <a:ea typeface="BIZ UDPゴシック" panose="020B0400000000000000" pitchFamily="50" charset="-128"/>
            </a:endParaRPr>
          </a:p>
        </p:txBody>
      </p:sp>
      <p:sp>
        <p:nvSpPr>
          <p:cNvPr id="4" name="コンテンツ プレースホルダー 3">
            <a:extLst>
              <a:ext uri="{FF2B5EF4-FFF2-40B4-BE49-F238E27FC236}">
                <a16:creationId xmlns:a16="http://schemas.microsoft.com/office/drawing/2014/main" id="{FBE2CCB7-6B9A-4D51-8F33-0C5787744406}"/>
              </a:ext>
            </a:extLst>
          </p:cNvPr>
          <p:cNvSpPr>
            <a:spLocks noGrp="1"/>
          </p:cNvSpPr>
          <p:nvPr>
            <p:ph idx="1"/>
          </p:nvPr>
        </p:nvSpPr>
        <p:spPr/>
        <p:txBody>
          <a:bodyPr>
            <a:normAutofit/>
          </a:bodyPr>
          <a:lstStyle/>
          <a:p>
            <a:r>
              <a:rPr lang="ja-JP" altLang="en-US" sz="4400" dirty="0">
                <a:latin typeface="BIZ UDPゴシック" panose="020B0400000000000000" pitchFamily="50" charset="-128"/>
                <a:ea typeface="BIZ UDPゴシック" panose="020B0400000000000000" pitchFamily="50" charset="-128"/>
              </a:rPr>
              <a:t>地元や他国の地域社会のニーズに取り組む奉仕プロジェクトを実施していること。</a:t>
            </a:r>
          </a:p>
          <a:p>
            <a:endParaRPr kumimoji="1" lang="ja-JP" altLang="en-US" sz="4400" dirty="0"/>
          </a:p>
        </p:txBody>
      </p:sp>
    </p:spTree>
    <p:extLst>
      <p:ext uri="{BB962C8B-B14F-4D97-AF65-F5344CB8AC3E}">
        <p14:creationId xmlns:p14="http://schemas.microsoft.com/office/powerpoint/2010/main" val="290911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F1A040F-DFD0-4C8C-827D-1C3E71A15608}"/>
              </a:ext>
            </a:extLst>
          </p:cNvPr>
          <p:cNvSpPr>
            <a:spLocks noGrp="1"/>
          </p:cNvSpPr>
          <p:nvPr>
            <p:ph type="title"/>
          </p:nvPr>
        </p:nvSpPr>
        <p:spPr/>
        <p:txBody>
          <a:bodyPr/>
          <a:lstStyle/>
          <a:p>
            <a:r>
              <a:rPr lang="en-US" altLang="ja-JP" dirty="0">
                <a:latin typeface="BIZ UDPゴシック" panose="020B0400000000000000" pitchFamily="50" charset="-128"/>
                <a:ea typeface="BIZ UDPゴシック" panose="020B0400000000000000" pitchFamily="50" charset="-128"/>
              </a:rPr>
              <a:t>2.010.1. </a:t>
            </a:r>
            <a:r>
              <a:rPr lang="ja-JP" altLang="en-US" dirty="0">
                <a:latin typeface="BIZ UDPゴシック" panose="020B0400000000000000" pitchFamily="50" charset="-128"/>
                <a:ea typeface="BIZ UDPゴシック" panose="020B0400000000000000" pitchFamily="50" charset="-128"/>
              </a:rPr>
              <a:t>機能の喪失  </a:t>
            </a:r>
            <a:r>
              <a:rPr lang="en-US" altLang="ja-JP" dirty="0">
                <a:solidFill>
                  <a:srgbClr val="FF0000"/>
                </a:solidFill>
                <a:latin typeface="BIZ UDPゴシック" panose="020B0400000000000000" pitchFamily="50" charset="-128"/>
                <a:ea typeface="BIZ UDPゴシック" panose="020B0400000000000000" pitchFamily="50" charset="-128"/>
              </a:rPr>
              <a:t>5.</a:t>
            </a:r>
            <a:endParaRPr kumimoji="1" lang="ja-JP" altLang="en-US" dirty="0">
              <a:solidFill>
                <a:srgbClr val="FF0000"/>
              </a:solidFill>
              <a:latin typeface="BIZ UDPゴシック" panose="020B0400000000000000" pitchFamily="50" charset="-128"/>
              <a:ea typeface="BIZ UDPゴシック" panose="020B0400000000000000" pitchFamily="50" charset="-128"/>
            </a:endParaRPr>
          </a:p>
        </p:txBody>
      </p:sp>
      <p:sp>
        <p:nvSpPr>
          <p:cNvPr id="4" name="コンテンツ プレースホルダー 3">
            <a:extLst>
              <a:ext uri="{FF2B5EF4-FFF2-40B4-BE49-F238E27FC236}">
                <a16:creationId xmlns:a16="http://schemas.microsoft.com/office/drawing/2014/main" id="{FBE2CCB7-6B9A-4D51-8F33-0C5787744406}"/>
              </a:ext>
            </a:extLst>
          </p:cNvPr>
          <p:cNvSpPr>
            <a:spLocks noGrp="1"/>
          </p:cNvSpPr>
          <p:nvPr>
            <p:ph idx="1"/>
          </p:nvPr>
        </p:nvSpPr>
        <p:spPr/>
        <p:txBody>
          <a:bodyPr>
            <a:normAutofit/>
          </a:bodyPr>
          <a:lstStyle/>
          <a:p>
            <a:r>
              <a:rPr lang="ja-JP" altLang="en-US" sz="4400" dirty="0">
                <a:latin typeface="BIZ UDPゴシック" panose="020B0400000000000000" pitchFamily="50" charset="-128"/>
                <a:ea typeface="BIZ UDPゴシック" panose="020B0400000000000000" pitchFamily="50" charset="-128"/>
              </a:rPr>
              <a:t>ガバナー、ガバナー補佐、または国際ロータリー役員の訪問を受け入れていること。 </a:t>
            </a:r>
          </a:p>
          <a:p>
            <a:endParaRPr kumimoji="1" lang="ja-JP" altLang="en-US" sz="4400" dirty="0"/>
          </a:p>
        </p:txBody>
      </p:sp>
    </p:spTree>
    <p:extLst>
      <p:ext uri="{BB962C8B-B14F-4D97-AF65-F5344CB8AC3E}">
        <p14:creationId xmlns:p14="http://schemas.microsoft.com/office/powerpoint/2010/main" val="39529616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F1A040F-DFD0-4C8C-827D-1C3E71A15608}"/>
              </a:ext>
            </a:extLst>
          </p:cNvPr>
          <p:cNvSpPr>
            <a:spLocks noGrp="1"/>
          </p:cNvSpPr>
          <p:nvPr>
            <p:ph type="title"/>
          </p:nvPr>
        </p:nvSpPr>
        <p:spPr/>
        <p:txBody>
          <a:bodyPr/>
          <a:lstStyle/>
          <a:p>
            <a:r>
              <a:rPr lang="en-US" altLang="ja-JP" dirty="0">
                <a:latin typeface="BIZ UDPゴシック" panose="020B0400000000000000" pitchFamily="50" charset="-128"/>
                <a:ea typeface="BIZ UDPゴシック" panose="020B0400000000000000" pitchFamily="50" charset="-128"/>
              </a:rPr>
              <a:t>2.010.1. </a:t>
            </a:r>
            <a:r>
              <a:rPr lang="ja-JP" altLang="en-US" dirty="0">
                <a:latin typeface="BIZ UDPゴシック" panose="020B0400000000000000" pitchFamily="50" charset="-128"/>
                <a:ea typeface="BIZ UDPゴシック" panose="020B0400000000000000" pitchFamily="50" charset="-128"/>
              </a:rPr>
              <a:t>機能の喪失  </a:t>
            </a:r>
            <a:r>
              <a:rPr lang="en-US" altLang="ja-JP" dirty="0">
                <a:solidFill>
                  <a:srgbClr val="FF0000"/>
                </a:solidFill>
                <a:latin typeface="BIZ UDPゴシック" panose="020B0400000000000000" pitchFamily="50" charset="-128"/>
                <a:ea typeface="BIZ UDPゴシック" panose="020B0400000000000000" pitchFamily="50" charset="-128"/>
              </a:rPr>
              <a:t>6.</a:t>
            </a:r>
            <a:endParaRPr kumimoji="1" lang="ja-JP" altLang="en-US" dirty="0">
              <a:solidFill>
                <a:srgbClr val="FF0000"/>
              </a:solidFill>
              <a:latin typeface="BIZ UDPゴシック" panose="020B0400000000000000" pitchFamily="50" charset="-128"/>
              <a:ea typeface="BIZ UDPゴシック" panose="020B0400000000000000" pitchFamily="50" charset="-128"/>
            </a:endParaRPr>
          </a:p>
        </p:txBody>
      </p:sp>
      <p:sp>
        <p:nvSpPr>
          <p:cNvPr id="4" name="コンテンツ プレースホルダー 3">
            <a:extLst>
              <a:ext uri="{FF2B5EF4-FFF2-40B4-BE49-F238E27FC236}">
                <a16:creationId xmlns:a16="http://schemas.microsoft.com/office/drawing/2014/main" id="{FBE2CCB7-6B9A-4D51-8F33-0C5787744406}"/>
              </a:ext>
            </a:extLst>
          </p:cNvPr>
          <p:cNvSpPr>
            <a:spLocks noGrp="1"/>
          </p:cNvSpPr>
          <p:nvPr>
            <p:ph idx="1"/>
          </p:nvPr>
        </p:nvSpPr>
        <p:spPr/>
        <p:txBody>
          <a:bodyPr>
            <a:normAutofit/>
          </a:bodyPr>
          <a:lstStyle/>
          <a:p>
            <a:r>
              <a:rPr lang="ja-JP" altLang="en-US" sz="4400" dirty="0">
                <a:latin typeface="BIZ UDPゴシック" panose="020B0400000000000000" pitchFamily="50" charset="-128"/>
                <a:ea typeface="BIZ UDPゴシック" panose="020B0400000000000000" pitchFamily="50" charset="-128"/>
              </a:rPr>
              <a:t>本章典</a:t>
            </a:r>
            <a:r>
              <a:rPr lang="en-US" altLang="ja-JP" sz="4400" dirty="0">
                <a:latin typeface="BIZ UDPゴシック" panose="020B0400000000000000" pitchFamily="50" charset="-128"/>
                <a:ea typeface="BIZ UDPゴシック" panose="020B0400000000000000" pitchFamily="50" charset="-128"/>
              </a:rPr>
              <a:t>72.060.</a:t>
            </a:r>
            <a:r>
              <a:rPr lang="ja-JP" altLang="en-US" sz="4400" dirty="0">
                <a:latin typeface="BIZ UDPゴシック" panose="020B0400000000000000" pitchFamily="50" charset="-128"/>
                <a:ea typeface="BIZ UDPゴシック" panose="020B0400000000000000" pitchFamily="50" charset="-128"/>
              </a:rPr>
              <a:t>節の規定する通り、適切な責任保険に加入していること。</a:t>
            </a:r>
            <a:endParaRPr lang="en-US" altLang="ja-JP" sz="4400" dirty="0">
              <a:latin typeface="BIZ UDPゴシック" panose="020B0400000000000000" pitchFamily="50" charset="-128"/>
              <a:ea typeface="BIZ UDPゴシック" panose="020B0400000000000000" pitchFamily="50" charset="-128"/>
            </a:endParaRPr>
          </a:p>
          <a:p>
            <a:endParaRPr lang="en-US" altLang="ja-JP" sz="4400" dirty="0">
              <a:latin typeface="BIZ UDPゴシック" panose="020B0400000000000000" pitchFamily="50" charset="-128"/>
              <a:ea typeface="BIZ UDPゴシック" panose="020B0400000000000000" pitchFamily="50" charset="-128"/>
            </a:endParaRPr>
          </a:p>
          <a:p>
            <a:pPr marL="0" indent="0">
              <a:buNone/>
            </a:pPr>
            <a:r>
              <a:rPr lang="en-US" altLang="ja-JP" sz="3200" dirty="0"/>
              <a:t>   72.060.1. </a:t>
            </a:r>
            <a:r>
              <a:rPr lang="ja-JP" altLang="en-US" sz="3200" dirty="0"/>
              <a:t>賠償責任保険への加入 各クラブは、その地域  </a:t>
            </a:r>
            <a:endParaRPr lang="en-US" altLang="ja-JP" sz="3200" dirty="0"/>
          </a:p>
          <a:p>
            <a:pPr marL="0" indent="0">
              <a:buNone/>
            </a:pPr>
            <a:r>
              <a:rPr lang="ja-JP" altLang="en-US" sz="3200" dirty="0"/>
              <a:t>   に適切な、クラブ活動のための賠償責任保険に加入す  </a:t>
            </a:r>
            <a:endParaRPr lang="en-US" altLang="ja-JP" sz="3200" dirty="0"/>
          </a:p>
          <a:p>
            <a:pPr marL="0" indent="0">
              <a:buNone/>
            </a:pPr>
            <a:r>
              <a:rPr lang="en-US" altLang="ja-JP" sz="3200" dirty="0"/>
              <a:t>   </a:t>
            </a:r>
            <a:r>
              <a:rPr lang="ja-JP" altLang="en-US" sz="3200" dirty="0"/>
              <a:t>るものとする（</a:t>
            </a:r>
            <a:r>
              <a:rPr lang="en-US" altLang="ja-JP" sz="3200" dirty="0"/>
              <a:t>2000</a:t>
            </a:r>
            <a:r>
              <a:rPr lang="ja-JP" altLang="en-US" sz="3200" dirty="0"/>
              <a:t>年</a:t>
            </a:r>
            <a:r>
              <a:rPr lang="en-US" altLang="ja-JP" sz="3200" dirty="0"/>
              <a:t>11</a:t>
            </a:r>
            <a:r>
              <a:rPr lang="ja-JP" altLang="en-US" sz="3200" dirty="0"/>
              <a:t>月理事会会合、決定</a:t>
            </a:r>
            <a:r>
              <a:rPr lang="en-US" altLang="ja-JP" sz="3200" dirty="0"/>
              <a:t>178</a:t>
            </a:r>
            <a:r>
              <a:rPr lang="ja-JP" altLang="en-US" sz="3200" dirty="0"/>
              <a:t>号）。 </a:t>
            </a:r>
          </a:p>
          <a:p>
            <a:endParaRPr kumimoji="1" lang="ja-JP" altLang="en-US" sz="4400" dirty="0"/>
          </a:p>
        </p:txBody>
      </p:sp>
    </p:spTree>
    <p:extLst>
      <p:ext uri="{BB962C8B-B14F-4D97-AF65-F5344CB8AC3E}">
        <p14:creationId xmlns:p14="http://schemas.microsoft.com/office/powerpoint/2010/main" val="758108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F1A040F-DFD0-4C8C-827D-1C3E71A15608}"/>
              </a:ext>
            </a:extLst>
          </p:cNvPr>
          <p:cNvSpPr>
            <a:spLocks noGrp="1"/>
          </p:cNvSpPr>
          <p:nvPr>
            <p:ph type="title"/>
          </p:nvPr>
        </p:nvSpPr>
        <p:spPr/>
        <p:txBody>
          <a:bodyPr/>
          <a:lstStyle/>
          <a:p>
            <a:r>
              <a:rPr lang="en-US" altLang="ja-JP" dirty="0">
                <a:latin typeface="BIZ UDPゴシック" panose="020B0400000000000000" pitchFamily="50" charset="-128"/>
                <a:ea typeface="BIZ UDPゴシック" panose="020B0400000000000000" pitchFamily="50" charset="-128"/>
              </a:rPr>
              <a:t>2.010.1. </a:t>
            </a:r>
            <a:r>
              <a:rPr lang="ja-JP" altLang="en-US" dirty="0">
                <a:latin typeface="BIZ UDPゴシック" panose="020B0400000000000000" pitchFamily="50" charset="-128"/>
                <a:ea typeface="BIZ UDPゴシック" panose="020B0400000000000000" pitchFamily="50" charset="-128"/>
              </a:rPr>
              <a:t>機能の喪失  </a:t>
            </a:r>
            <a:r>
              <a:rPr lang="en-US" altLang="ja-JP" dirty="0">
                <a:solidFill>
                  <a:srgbClr val="FF0000"/>
                </a:solidFill>
                <a:latin typeface="BIZ UDPゴシック" panose="020B0400000000000000" pitchFamily="50" charset="-128"/>
                <a:ea typeface="BIZ UDPゴシック" panose="020B0400000000000000" pitchFamily="50" charset="-128"/>
              </a:rPr>
              <a:t>7.</a:t>
            </a:r>
            <a:endParaRPr kumimoji="1" lang="ja-JP" altLang="en-US" dirty="0">
              <a:solidFill>
                <a:srgbClr val="FF0000"/>
              </a:solidFill>
              <a:latin typeface="BIZ UDPゴシック" panose="020B0400000000000000" pitchFamily="50" charset="-128"/>
              <a:ea typeface="BIZ UDPゴシック" panose="020B0400000000000000" pitchFamily="50" charset="-128"/>
            </a:endParaRPr>
          </a:p>
        </p:txBody>
      </p:sp>
      <p:sp>
        <p:nvSpPr>
          <p:cNvPr id="4" name="コンテンツ プレースホルダー 3">
            <a:extLst>
              <a:ext uri="{FF2B5EF4-FFF2-40B4-BE49-F238E27FC236}">
                <a16:creationId xmlns:a16="http://schemas.microsoft.com/office/drawing/2014/main" id="{FBE2CCB7-6B9A-4D51-8F33-0C5787744406}"/>
              </a:ext>
            </a:extLst>
          </p:cNvPr>
          <p:cNvSpPr>
            <a:spLocks noGrp="1"/>
          </p:cNvSpPr>
          <p:nvPr>
            <p:ph idx="1"/>
          </p:nvPr>
        </p:nvSpPr>
        <p:spPr/>
        <p:txBody>
          <a:bodyPr>
            <a:normAutofit/>
          </a:bodyPr>
          <a:lstStyle/>
          <a:p>
            <a:r>
              <a:rPr lang="ja-JP" altLang="en-US" sz="4400" dirty="0">
                <a:latin typeface="BIZ UDPゴシック" panose="020B0400000000000000" pitchFamily="50" charset="-128"/>
                <a:ea typeface="BIZ UDPゴシック" panose="020B0400000000000000" pitchFamily="50" charset="-128"/>
              </a:rPr>
              <a:t>国際ロータリーの定款、細則、及びロータリー章典に矛盾しない方法で活動していること。</a:t>
            </a:r>
          </a:p>
          <a:p>
            <a:endParaRPr kumimoji="1" lang="ja-JP" altLang="en-US" sz="4400" dirty="0"/>
          </a:p>
        </p:txBody>
      </p:sp>
    </p:spTree>
    <p:extLst>
      <p:ext uri="{BB962C8B-B14F-4D97-AF65-F5344CB8AC3E}">
        <p14:creationId xmlns:p14="http://schemas.microsoft.com/office/powerpoint/2010/main" val="1428583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F1A040F-DFD0-4C8C-827D-1C3E71A15608}"/>
              </a:ext>
            </a:extLst>
          </p:cNvPr>
          <p:cNvSpPr>
            <a:spLocks noGrp="1"/>
          </p:cNvSpPr>
          <p:nvPr>
            <p:ph type="title"/>
          </p:nvPr>
        </p:nvSpPr>
        <p:spPr/>
        <p:txBody>
          <a:bodyPr/>
          <a:lstStyle/>
          <a:p>
            <a:r>
              <a:rPr lang="en-US" altLang="ja-JP" dirty="0">
                <a:latin typeface="BIZ UDPゴシック" panose="020B0400000000000000" pitchFamily="50" charset="-128"/>
                <a:ea typeface="BIZ UDPゴシック" panose="020B0400000000000000" pitchFamily="50" charset="-128"/>
              </a:rPr>
              <a:t>2.010.1. </a:t>
            </a:r>
            <a:r>
              <a:rPr lang="ja-JP" altLang="en-US" dirty="0">
                <a:latin typeface="BIZ UDPゴシック" panose="020B0400000000000000" pitchFamily="50" charset="-128"/>
                <a:ea typeface="BIZ UDPゴシック" panose="020B0400000000000000" pitchFamily="50" charset="-128"/>
              </a:rPr>
              <a:t>機能の喪失  </a:t>
            </a:r>
            <a:r>
              <a:rPr lang="en-US" altLang="ja-JP" dirty="0">
                <a:solidFill>
                  <a:srgbClr val="FF0000"/>
                </a:solidFill>
                <a:latin typeface="BIZ UDPゴシック" panose="020B0400000000000000" pitchFamily="50" charset="-128"/>
                <a:ea typeface="BIZ UDPゴシック" panose="020B0400000000000000" pitchFamily="50" charset="-128"/>
              </a:rPr>
              <a:t>8.</a:t>
            </a:r>
            <a:endParaRPr kumimoji="1" lang="ja-JP" altLang="en-US" dirty="0">
              <a:solidFill>
                <a:srgbClr val="FF0000"/>
              </a:solidFill>
              <a:latin typeface="BIZ UDPゴシック" panose="020B0400000000000000" pitchFamily="50" charset="-128"/>
              <a:ea typeface="BIZ UDPゴシック" panose="020B0400000000000000" pitchFamily="50" charset="-128"/>
            </a:endParaRPr>
          </a:p>
        </p:txBody>
      </p:sp>
      <p:sp>
        <p:nvSpPr>
          <p:cNvPr id="4" name="コンテンツ プレースホルダー 3">
            <a:extLst>
              <a:ext uri="{FF2B5EF4-FFF2-40B4-BE49-F238E27FC236}">
                <a16:creationId xmlns:a16="http://schemas.microsoft.com/office/drawing/2014/main" id="{FBE2CCB7-6B9A-4D51-8F33-0C5787744406}"/>
              </a:ext>
            </a:extLst>
          </p:cNvPr>
          <p:cNvSpPr>
            <a:spLocks noGrp="1"/>
          </p:cNvSpPr>
          <p:nvPr>
            <p:ph idx="1"/>
          </p:nvPr>
        </p:nvSpPr>
        <p:spPr/>
        <p:txBody>
          <a:bodyPr>
            <a:normAutofit/>
          </a:bodyPr>
          <a:lstStyle/>
          <a:p>
            <a:r>
              <a:rPr lang="ja-JP" altLang="en-US" sz="4400" dirty="0">
                <a:latin typeface="BIZ UDPゴシック" panose="020B0400000000000000" pitchFamily="50" charset="-128"/>
                <a:ea typeface="BIZ UDPゴシック" panose="020B0400000000000000" pitchFamily="50" charset="-128"/>
              </a:rPr>
              <a:t>ロータリー章典に規定されている通り、ハラスメントを自ら認め、あるいは有罪を宣告され、あるいはそれに関与したと認められた会員を退会させるという</a:t>
            </a:r>
            <a:r>
              <a:rPr lang="en-US" altLang="ja-JP" sz="4400" dirty="0">
                <a:latin typeface="BIZ UDPゴシック" panose="020B0400000000000000" pitchFamily="50" charset="-128"/>
                <a:ea typeface="BIZ UDPゴシック" panose="020B0400000000000000" pitchFamily="50" charset="-128"/>
              </a:rPr>
              <a:t>RI</a:t>
            </a:r>
            <a:r>
              <a:rPr lang="ja-JP" altLang="en-US" sz="4400" dirty="0">
                <a:latin typeface="BIZ UDPゴシック" panose="020B0400000000000000" pitchFamily="50" charset="-128"/>
                <a:ea typeface="BIZ UDPゴシック" panose="020B0400000000000000" pitchFamily="50" charset="-128"/>
              </a:rPr>
              <a:t>理事会の要請に従っていること。 </a:t>
            </a:r>
          </a:p>
          <a:p>
            <a:endParaRPr kumimoji="1" lang="ja-JP" altLang="en-US" sz="4400" dirty="0"/>
          </a:p>
        </p:txBody>
      </p:sp>
    </p:spTree>
    <p:extLst>
      <p:ext uri="{BB962C8B-B14F-4D97-AF65-F5344CB8AC3E}">
        <p14:creationId xmlns:p14="http://schemas.microsoft.com/office/powerpoint/2010/main" val="37413860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F1A040F-DFD0-4C8C-827D-1C3E71A15608}"/>
              </a:ext>
            </a:extLst>
          </p:cNvPr>
          <p:cNvSpPr>
            <a:spLocks noGrp="1"/>
          </p:cNvSpPr>
          <p:nvPr>
            <p:ph type="title"/>
          </p:nvPr>
        </p:nvSpPr>
        <p:spPr/>
        <p:txBody>
          <a:bodyPr/>
          <a:lstStyle/>
          <a:p>
            <a:r>
              <a:rPr lang="en-US" altLang="ja-JP" dirty="0">
                <a:latin typeface="BIZ UDPゴシック" panose="020B0400000000000000" pitchFamily="50" charset="-128"/>
                <a:ea typeface="BIZ UDPゴシック" panose="020B0400000000000000" pitchFamily="50" charset="-128"/>
              </a:rPr>
              <a:t>2.010.1. </a:t>
            </a:r>
            <a:r>
              <a:rPr lang="ja-JP" altLang="en-US" dirty="0">
                <a:latin typeface="BIZ UDPゴシック" panose="020B0400000000000000" pitchFamily="50" charset="-128"/>
                <a:ea typeface="BIZ UDPゴシック" panose="020B0400000000000000" pitchFamily="50" charset="-128"/>
              </a:rPr>
              <a:t>機能の喪失  </a:t>
            </a:r>
            <a:r>
              <a:rPr lang="en-US" altLang="ja-JP" dirty="0">
                <a:solidFill>
                  <a:srgbClr val="FF0000"/>
                </a:solidFill>
                <a:latin typeface="BIZ UDPゴシック" panose="020B0400000000000000" pitchFamily="50" charset="-128"/>
                <a:ea typeface="BIZ UDPゴシック" panose="020B0400000000000000" pitchFamily="50" charset="-128"/>
              </a:rPr>
              <a:t>9.</a:t>
            </a:r>
            <a:endParaRPr kumimoji="1" lang="ja-JP" altLang="en-US" dirty="0">
              <a:solidFill>
                <a:srgbClr val="FF0000"/>
              </a:solidFill>
              <a:latin typeface="BIZ UDPゴシック" panose="020B0400000000000000" pitchFamily="50" charset="-128"/>
              <a:ea typeface="BIZ UDPゴシック" panose="020B0400000000000000" pitchFamily="50" charset="-128"/>
            </a:endParaRPr>
          </a:p>
        </p:txBody>
      </p:sp>
      <p:sp>
        <p:nvSpPr>
          <p:cNvPr id="4" name="コンテンツ プレースホルダー 3">
            <a:extLst>
              <a:ext uri="{FF2B5EF4-FFF2-40B4-BE49-F238E27FC236}">
                <a16:creationId xmlns:a16="http://schemas.microsoft.com/office/drawing/2014/main" id="{FBE2CCB7-6B9A-4D51-8F33-0C5787744406}"/>
              </a:ext>
            </a:extLst>
          </p:cNvPr>
          <p:cNvSpPr>
            <a:spLocks noGrp="1"/>
          </p:cNvSpPr>
          <p:nvPr>
            <p:ph idx="1"/>
          </p:nvPr>
        </p:nvSpPr>
        <p:spPr/>
        <p:txBody>
          <a:bodyPr>
            <a:normAutofit fontScale="92500" lnSpcReduction="10000"/>
          </a:bodyPr>
          <a:lstStyle/>
          <a:p>
            <a:r>
              <a:rPr lang="ja-JP" altLang="en-US" sz="4400" dirty="0">
                <a:latin typeface="BIZ UDPゴシック" panose="020B0400000000000000" pitchFamily="50" charset="-128"/>
                <a:ea typeface="BIZ UDPゴシック" panose="020B0400000000000000" pitchFamily="50" charset="-128"/>
              </a:rPr>
              <a:t>外部からの援助に頼ることなく、</a:t>
            </a:r>
            <a:r>
              <a:rPr lang="en-US" altLang="ja-JP" sz="4400" dirty="0">
                <a:latin typeface="BIZ UDPゴシック" panose="020B0400000000000000" pitchFamily="50" charset="-128"/>
                <a:ea typeface="BIZ UDPゴシック" panose="020B0400000000000000" pitchFamily="50" charset="-128"/>
              </a:rPr>
              <a:t>RI</a:t>
            </a:r>
            <a:r>
              <a:rPr lang="ja-JP" altLang="en-US" sz="4400" dirty="0">
                <a:latin typeface="BIZ UDPゴシック" panose="020B0400000000000000" pitchFamily="50" charset="-128"/>
                <a:ea typeface="BIZ UDPゴシック" panose="020B0400000000000000" pitchFamily="50" charset="-128"/>
              </a:rPr>
              <a:t>会費および地区会費を負担していること。</a:t>
            </a:r>
            <a:endParaRPr lang="en-US" altLang="ja-JP" sz="4400" dirty="0">
              <a:latin typeface="BIZ UDPゴシック" panose="020B0400000000000000" pitchFamily="50" charset="-128"/>
              <a:ea typeface="BIZ UDPゴシック" panose="020B0400000000000000" pitchFamily="50" charset="-128"/>
            </a:endParaRPr>
          </a:p>
          <a:p>
            <a:endParaRPr lang="en-US" altLang="ja-JP" sz="4400" dirty="0"/>
          </a:p>
          <a:p>
            <a:pPr marL="0" indent="0">
              <a:buNone/>
            </a:pPr>
            <a:r>
              <a:rPr lang="en-US" altLang="ja-JP" sz="3200" dirty="0"/>
              <a:t>   RI</a:t>
            </a:r>
            <a:r>
              <a:rPr lang="ja-JP" altLang="en-US" sz="3200" dirty="0"/>
              <a:t>会費＝人頭分担金</a:t>
            </a:r>
            <a:endParaRPr lang="en-US" altLang="ja-JP" sz="3200" dirty="0"/>
          </a:p>
          <a:p>
            <a:pPr marL="0" indent="0">
              <a:buNone/>
            </a:pPr>
            <a:r>
              <a:rPr lang="en-US" altLang="ja-JP" sz="3200" dirty="0"/>
              <a:t>   2020-21</a:t>
            </a:r>
            <a:r>
              <a:rPr lang="ja-JP" altLang="en-US" sz="3200" dirty="0"/>
              <a:t>年度には半年ごとに米貨 </a:t>
            </a:r>
            <a:r>
              <a:rPr lang="en-US" altLang="ja-JP" sz="3200" dirty="0"/>
              <a:t>34</a:t>
            </a:r>
            <a:r>
              <a:rPr lang="ja-JP" altLang="en-US" sz="3200" dirty="0"/>
              <a:t>ドル </a:t>
            </a:r>
            <a:r>
              <a:rPr lang="en-US" altLang="ja-JP" sz="3200" dirty="0"/>
              <a:t>50</a:t>
            </a:r>
            <a:r>
              <a:rPr lang="ja-JP" altLang="en-US" sz="3200" dirty="0"/>
              <a:t>セント</a:t>
            </a:r>
            <a:endParaRPr lang="en-US" altLang="ja-JP" sz="3200" dirty="0"/>
          </a:p>
          <a:p>
            <a:pPr marL="0" indent="0">
              <a:buNone/>
            </a:pPr>
            <a:r>
              <a:rPr lang="en-US" altLang="ja-JP" sz="3200" dirty="0"/>
              <a:t>   2021-22</a:t>
            </a:r>
            <a:r>
              <a:rPr lang="ja-JP" altLang="en-US" sz="3200" dirty="0"/>
              <a:t>年度には半年ごとに米貨 </a:t>
            </a:r>
            <a:r>
              <a:rPr lang="en-US" altLang="ja-JP" sz="3200" dirty="0"/>
              <a:t>35</a:t>
            </a:r>
            <a:r>
              <a:rPr lang="ja-JP" altLang="en-US" sz="3200" dirty="0"/>
              <a:t>ドル</a:t>
            </a:r>
            <a:endParaRPr lang="en-US" altLang="ja-JP" sz="3200" dirty="0"/>
          </a:p>
          <a:p>
            <a:pPr marL="0" indent="0">
              <a:buNone/>
            </a:pPr>
            <a:r>
              <a:rPr lang="en-US" altLang="ja-JP" sz="3200" dirty="0"/>
              <a:t>   2022-23</a:t>
            </a:r>
            <a:r>
              <a:rPr lang="ja-JP" altLang="en-US" sz="3200" dirty="0"/>
              <a:t>年度以降には半年ごとに米貨 </a:t>
            </a:r>
            <a:r>
              <a:rPr lang="en-US" altLang="ja-JP" sz="3200" dirty="0"/>
              <a:t>35</a:t>
            </a:r>
            <a:r>
              <a:rPr lang="ja-JP" altLang="en-US" sz="3200" dirty="0"/>
              <a:t>ドル </a:t>
            </a:r>
            <a:r>
              <a:rPr lang="en-US" altLang="ja-JP" sz="3200" dirty="0"/>
              <a:t>50</a:t>
            </a:r>
            <a:r>
              <a:rPr lang="ja-JP" altLang="en-US" sz="3200" dirty="0"/>
              <a:t>セント </a:t>
            </a:r>
            <a:endParaRPr lang="en-US" altLang="ja-JP" sz="3200" dirty="0"/>
          </a:p>
          <a:p>
            <a:pPr marL="0" indent="0">
              <a:buNone/>
            </a:pPr>
            <a:r>
              <a:rPr lang="en-US" altLang="ja-JP" sz="3200" dirty="0"/>
              <a:t>  </a:t>
            </a:r>
            <a:endParaRPr kumimoji="1" lang="ja-JP" altLang="en-US" sz="3200" dirty="0"/>
          </a:p>
        </p:txBody>
      </p:sp>
    </p:spTree>
    <p:extLst>
      <p:ext uri="{BB962C8B-B14F-4D97-AF65-F5344CB8AC3E}">
        <p14:creationId xmlns:p14="http://schemas.microsoft.com/office/powerpoint/2010/main" val="42549471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F1A040F-DFD0-4C8C-827D-1C3E71A15608}"/>
              </a:ext>
            </a:extLst>
          </p:cNvPr>
          <p:cNvSpPr>
            <a:spLocks noGrp="1"/>
          </p:cNvSpPr>
          <p:nvPr>
            <p:ph type="title"/>
          </p:nvPr>
        </p:nvSpPr>
        <p:spPr/>
        <p:txBody>
          <a:bodyPr/>
          <a:lstStyle/>
          <a:p>
            <a:r>
              <a:rPr lang="en-US" altLang="ja-JP" dirty="0">
                <a:latin typeface="BIZ UDPゴシック" panose="020B0400000000000000" pitchFamily="50" charset="-128"/>
                <a:ea typeface="BIZ UDPゴシック" panose="020B0400000000000000" pitchFamily="50" charset="-128"/>
              </a:rPr>
              <a:t>2.010.1. </a:t>
            </a:r>
            <a:r>
              <a:rPr lang="ja-JP" altLang="en-US" dirty="0">
                <a:latin typeface="BIZ UDPゴシック" panose="020B0400000000000000" pitchFamily="50" charset="-128"/>
                <a:ea typeface="BIZ UDPゴシック" panose="020B0400000000000000" pitchFamily="50" charset="-128"/>
              </a:rPr>
              <a:t>機能の喪失 </a:t>
            </a:r>
            <a:r>
              <a:rPr lang="en-US" altLang="ja-JP" dirty="0">
                <a:solidFill>
                  <a:srgbClr val="FF0000"/>
                </a:solidFill>
                <a:latin typeface="BIZ UDPゴシック" panose="020B0400000000000000" pitchFamily="50" charset="-128"/>
                <a:ea typeface="BIZ UDPゴシック" panose="020B0400000000000000" pitchFamily="50" charset="-128"/>
              </a:rPr>
              <a:t>10.</a:t>
            </a:r>
            <a:endParaRPr kumimoji="1" lang="ja-JP" altLang="en-US" dirty="0">
              <a:solidFill>
                <a:srgbClr val="FF0000"/>
              </a:solidFill>
              <a:latin typeface="BIZ UDPゴシック" panose="020B0400000000000000" pitchFamily="50" charset="-128"/>
              <a:ea typeface="BIZ UDPゴシック" panose="020B0400000000000000" pitchFamily="50" charset="-128"/>
            </a:endParaRPr>
          </a:p>
        </p:txBody>
      </p:sp>
      <p:sp>
        <p:nvSpPr>
          <p:cNvPr id="4" name="コンテンツ プレースホルダー 3">
            <a:extLst>
              <a:ext uri="{FF2B5EF4-FFF2-40B4-BE49-F238E27FC236}">
                <a16:creationId xmlns:a16="http://schemas.microsoft.com/office/drawing/2014/main" id="{FBE2CCB7-6B9A-4D51-8F33-0C5787744406}"/>
              </a:ext>
            </a:extLst>
          </p:cNvPr>
          <p:cNvSpPr>
            <a:spLocks noGrp="1"/>
          </p:cNvSpPr>
          <p:nvPr>
            <p:ph idx="1"/>
          </p:nvPr>
        </p:nvSpPr>
        <p:spPr/>
        <p:txBody>
          <a:bodyPr>
            <a:normAutofit/>
          </a:bodyPr>
          <a:lstStyle/>
          <a:p>
            <a:r>
              <a:rPr lang="ja-JP" altLang="en-US" sz="4400" dirty="0">
                <a:latin typeface="BIZ UDPゴシック" panose="020B0400000000000000" pitchFamily="50" charset="-128"/>
                <a:ea typeface="BIZ UDPゴシック" panose="020B0400000000000000" pitchFamily="50" charset="-128"/>
              </a:rPr>
              <a:t>事務総長に正確な会員名簿を適時に提出していること。少なくとも、会員の変更については</a:t>
            </a:r>
            <a:r>
              <a:rPr lang="en-US" altLang="ja-JP" sz="4400" dirty="0">
                <a:latin typeface="BIZ UDPゴシック" panose="020B0400000000000000" pitchFamily="50" charset="-128"/>
                <a:ea typeface="BIZ UDPゴシック" panose="020B0400000000000000" pitchFamily="50" charset="-128"/>
              </a:rPr>
              <a:t>7</a:t>
            </a:r>
            <a:r>
              <a:rPr lang="ja-JP" altLang="en-US" sz="4400" dirty="0">
                <a:latin typeface="BIZ UDPゴシック" panose="020B0400000000000000" pitchFamily="50" charset="-128"/>
                <a:ea typeface="BIZ UDPゴシック" panose="020B0400000000000000" pitchFamily="50" charset="-128"/>
              </a:rPr>
              <a:t>月</a:t>
            </a:r>
            <a:r>
              <a:rPr lang="en-US" altLang="ja-JP" sz="4400" dirty="0">
                <a:latin typeface="BIZ UDPゴシック" panose="020B0400000000000000" pitchFamily="50" charset="-128"/>
                <a:ea typeface="BIZ UDPゴシック" panose="020B0400000000000000" pitchFamily="50" charset="-128"/>
              </a:rPr>
              <a:t>1</a:t>
            </a:r>
            <a:r>
              <a:rPr lang="ja-JP" altLang="en-US" sz="4400" dirty="0">
                <a:latin typeface="BIZ UDPゴシック" panose="020B0400000000000000" pitchFamily="50" charset="-128"/>
                <a:ea typeface="BIZ UDPゴシック" panose="020B0400000000000000" pitchFamily="50" charset="-128"/>
              </a:rPr>
              <a:t>日および</a:t>
            </a:r>
            <a:r>
              <a:rPr lang="en-US" altLang="ja-JP" sz="4400" dirty="0">
                <a:latin typeface="BIZ UDPゴシック" panose="020B0400000000000000" pitchFamily="50" charset="-128"/>
                <a:ea typeface="BIZ UDPゴシック" panose="020B0400000000000000" pitchFamily="50" charset="-128"/>
              </a:rPr>
              <a:t>1</a:t>
            </a:r>
            <a:r>
              <a:rPr lang="ja-JP" altLang="en-US" sz="4400" dirty="0">
                <a:latin typeface="BIZ UDPゴシック" panose="020B0400000000000000" pitchFamily="50" charset="-128"/>
                <a:ea typeface="BIZ UDPゴシック" panose="020B0400000000000000" pitchFamily="50" charset="-128"/>
              </a:rPr>
              <a:t>月</a:t>
            </a:r>
            <a:r>
              <a:rPr lang="en-US" altLang="ja-JP" sz="4400" dirty="0">
                <a:latin typeface="BIZ UDPゴシック" panose="020B0400000000000000" pitchFamily="50" charset="-128"/>
                <a:ea typeface="BIZ UDPゴシック" panose="020B0400000000000000" pitchFamily="50" charset="-128"/>
              </a:rPr>
              <a:t>1</a:t>
            </a:r>
            <a:r>
              <a:rPr lang="ja-JP" altLang="en-US" sz="4400" dirty="0">
                <a:latin typeface="BIZ UDPゴシック" panose="020B0400000000000000" pitchFamily="50" charset="-128"/>
                <a:ea typeface="BIZ UDPゴシック" panose="020B0400000000000000" pitchFamily="50" charset="-128"/>
              </a:rPr>
              <a:t>日必着で事務総長に報告しなければならない。 </a:t>
            </a:r>
          </a:p>
          <a:p>
            <a:endParaRPr kumimoji="1" lang="ja-JP" altLang="en-US" sz="4400" dirty="0"/>
          </a:p>
        </p:txBody>
      </p:sp>
    </p:spTree>
    <p:extLst>
      <p:ext uri="{BB962C8B-B14F-4D97-AF65-F5344CB8AC3E}">
        <p14:creationId xmlns:p14="http://schemas.microsoft.com/office/powerpoint/2010/main" val="14904041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F1A040F-DFD0-4C8C-827D-1C3E71A15608}"/>
              </a:ext>
            </a:extLst>
          </p:cNvPr>
          <p:cNvSpPr>
            <a:spLocks noGrp="1"/>
          </p:cNvSpPr>
          <p:nvPr>
            <p:ph type="title"/>
          </p:nvPr>
        </p:nvSpPr>
        <p:spPr/>
        <p:txBody>
          <a:bodyPr/>
          <a:lstStyle/>
          <a:p>
            <a:r>
              <a:rPr lang="en-US" altLang="ja-JP" dirty="0">
                <a:latin typeface="BIZ UDPゴシック" panose="020B0400000000000000" pitchFamily="50" charset="-128"/>
                <a:ea typeface="BIZ UDPゴシック" panose="020B0400000000000000" pitchFamily="50" charset="-128"/>
              </a:rPr>
              <a:t>2.010.1. </a:t>
            </a:r>
            <a:r>
              <a:rPr lang="ja-JP" altLang="en-US" dirty="0">
                <a:latin typeface="BIZ UDPゴシック" panose="020B0400000000000000" pitchFamily="50" charset="-128"/>
                <a:ea typeface="BIZ UDPゴシック" panose="020B0400000000000000" pitchFamily="50" charset="-128"/>
              </a:rPr>
              <a:t>機能の喪失 </a:t>
            </a:r>
            <a:r>
              <a:rPr lang="en-US" altLang="ja-JP" dirty="0">
                <a:solidFill>
                  <a:srgbClr val="FF0000"/>
                </a:solidFill>
                <a:latin typeface="BIZ UDPゴシック" panose="020B0400000000000000" pitchFamily="50" charset="-128"/>
                <a:ea typeface="BIZ UDPゴシック" panose="020B0400000000000000" pitchFamily="50" charset="-128"/>
              </a:rPr>
              <a:t>11.</a:t>
            </a:r>
            <a:endParaRPr kumimoji="1" lang="ja-JP" altLang="en-US" dirty="0">
              <a:solidFill>
                <a:srgbClr val="FF0000"/>
              </a:solidFill>
              <a:latin typeface="BIZ UDPゴシック" panose="020B0400000000000000" pitchFamily="50" charset="-128"/>
              <a:ea typeface="BIZ UDPゴシック" panose="020B0400000000000000" pitchFamily="50" charset="-128"/>
            </a:endParaRPr>
          </a:p>
        </p:txBody>
      </p:sp>
      <p:sp>
        <p:nvSpPr>
          <p:cNvPr id="4" name="コンテンツ プレースホルダー 3">
            <a:extLst>
              <a:ext uri="{FF2B5EF4-FFF2-40B4-BE49-F238E27FC236}">
                <a16:creationId xmlns:a16="http://schemas.microsoft.com/office/drawing/2014/main" id="{FBE2CCB7-6B9A-4D51-8F33-0C5787744406}"/>
              </a:ext>
            </a:extLst>
          </p:cNvPr>
          <p:cNvSpPr>
            <a:spLocks noGrp="1"/>
          </p:cNvSpPr>
          <p:nvPr>
            <p:ph idx="1"/>
          </p:nvPr>
        </p:nvSpPr>
        <p:spPr/>
        <p:txBody>
          <a:bodyPr>
            <a:normAutofit/>
          </a:bodyPr>
          <a:lstStyle/>
          <a:p>
            <a:r>
              <a:rPr lang="ja-JP" altLang="en-US" sz="4400" dirty="0">
                <a:latin typeface="BIZ UDPゴシック" panose="020B0400000000000000" pitchFamily="50" charset="-128"/>
                <a:ea typeface="BIZ UDPゴシック" panose="020B0400000000000000" pitchFamily="50" charset="-128"/>
              </a:rPr>
              <a:t>クラブ内の論争を友好的な方法で解決すること。 </a:t>
            </a:r>
            <a:endParaRPr kumimoji="1" lang="ja-JP" altLang="en-US" sz="4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1991045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F1A040F-DFD0-4C8C-827D-1C3E71A15608}"/>
              </a:ext>
            </a:extLst>
          </p:cNvPr>
          <p:cNvSpPr>
            <a:spLocks noGrp="1"/>
          </p:cNvSpPr>
          <p:nvPr>
            <p:ph type="title"/>
          </p:nvPr>
        </p:nvSpPr>
        <p:spPr/>
        <p:txBody>
          <a:bodyPr/>
          <a:lstStyle/>
          <a:p>
            <a:r>
              <a:rPr lang="en-US" altLang="ja-JP" dirty="0">
                <a:latin typeface="BIZ UDPゴシック" panose="020B0400000000000000" pitchFamily="50" charset="-128"/>
                <a:ea typeface="BIZ UDPゴシック" panose="020B0400000000000000" pitchFamily="50" charset="-128"/>
              </a:rPr>
              <a:t>2.010.1. </a:t>
            </a:r>
            <a:r>
              <a:rPr lang="ja-JP" altLang="en-US" dirty="0">
                <a:latin typeface="BIZ UDPゴシック" panose="020B0400000000000000" pitchFamily="50" charset="-128"/>
                <a:ea typeface="BIZ UDPゴシック" panose="020B0400000000000000" pitchFamily="50" charset="-128"/>
              </a:rPr>
              <a:t>機能の喪失 </a:t>
            </a:r>
            <a:r>
              <a:rPr lang="en-US" altLang="ja-JP" dirty="0">
                <a:solidFill>
                  <a:srgbClr val="FF0000"/>
                </a:solidFill>
                <a:latin typeface="BIZ UDPゴシック" panose="020B0400000000000000" pitchFamily="50" charset="-128"/>
                <a:ea typeface="BIZ UDPゴシック" panose="020B0400000000000000" pitchFamily="50" charset="-128"/>
              </a:rPr>
              <a:t>12.</a:t>
            </a:r>
            <a:endParaRPr kumimoji="1" lang="ja-JP" altLang="en-US" dirty="0">
              <a:solidFill>
                <a:srgbClr val="FF0000"/>
              </a:solidFill>
              <a:latin typeface="BIZ UDPゴシック" panose="020B0400000000000000" pitchFamily="50" charset="-128"/>
              <a:ea typeface="BIZ UDPゴシック" panose="020B0400000000000000" pitchFamily="50" charset="-128"/>
            </a:endParaRPr>
          </a:p>
        </p:txBody>
      </p:sp>
      <p:sp>
        <p:nvSpPr>
          <p:cNvPr id="4" name="コンテンツ プレースホルダー 3">
            <a:extLst>
              <a:ext uri="{FF2B5EF4-FFF2-40B4-BE49-F238E27FC236}">
                <a16:creationId xmlns:a16="http://schemas.microsoft.com/office/drawing/2014/main" id="{FBE2CCB7-6B9A-4D51-8F33-0C5787744406}"/>
              </a:ext>
            </a:extLst>
          </p:cNvPr>
          <p:cNvSpPr>
            <a:spLocks noGrp="1"/>
          </p:cNvSpPr>
          <p:nvPr>
            <p:ph idx="1"/>
          </p:nvPr>
        </p:nvSpPr>
        <p:spPr/>
        <p:txBody>
          <a:bodyPr>
            <a:normAutofit/>
          </a:bodyPr>
          <a:lstStyle/>
          <a:p>
            <a:r>
              <a:rPr lang="ja-JP" altLang="en-US" sz="4400" dirty="0">
                <a:latin typeface="BIZ UDPゴシック" panose="020B0400000000000000" pitchFamily="50" charset="-128"/>
                <a:ea typeface="BIZ UDPゴシック" panose="020B0400000000000000" pitchFamily="50" charset="-128"/>
              </a:rPr>
              <a:t>地区と協力関係を維持していること。 </a:t>
            </a:r>
            <a:endParaRPr kumimoji="1" lang="ja-JP" altLang="en-US" sz="4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362776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F1A040F-DFD0-4C8C-827D-1C3E71A15608}"/>
              </a:ext>
            </a:extLst>
          </p:cNvPr>
          <p:cNvSpPr>
            <a:spLocks noGrp="1"/>
          </p:cNvSpPr>
          <p:nvPr>
            <p:ph type="title"/>
          </p:nvPr>
        </p:nvSpPr>
        <p:spPr/>
        <p:txBody>
          <a:bodyPr/>
          <a:lstStyle/>
          <a:p>
            <a:r>
              <a:rPr lang="en-US" altLang="ja-JP" dirty="0">
                <a:latin typeface="BIZ UDPゴシック" panose="020B0400000000000000" pitchFamily="50" charset="-128"/>
                <a:ea typeface="BIZ UDPゴシック" panose="020B0400000000000000" pitchFamily="50" charset="-128"/>
              </a:rPr>
              <a:t>2.010.1. </a:t>
            </a:r>
            <a:r>
              <a:rPr lang="ja-JP" altLang="en-US" dirty="0">
                <a:latin typeface="BIZ UDPゴシック" panose="020B0400000000000000" pitchFamily="50" charset="-128"/>
                <a:ea typeface="BIZ UDPゴシック" panose="020B0400000000000000" pitchFamily="50" charset="-128"/>
              </a:rPr>
              <a:t>機能の喪失 </a:t>
            </a:r>
            <a:r>
              <a:rPr lang="en-US" altLang="ja-JP" dirty="0">
                <a:solidFill>
                  <a:srgbClr val="FF0000"/>
                </a:solidFill>
                <a:latin typeface="BIZ UDPゴシック" panose="020B0400000000000000" pitchFamily="50" charset="-128"/>
                <a:ea typeface="BIZ UDPゴシック" panose="020B0400000000000000" pitchFamily="50" charset="-128"/>
              </a:rPr>
              <a:t>13.</a:t>
            </a:r>
            <a:endParaRPr kumimoji="1" lang="ja-JP" altLang="en-US" dirty="0">
              <a:solidFill>
                <a:srgbClr val="FF0000"/>
              </a:solidFill>
              <a:latin typeface="BIZ UDPゴシック" panose="020B0400000000000000" pitchFamily="50" charset="-128"/>
              <a:ea typeface="BIZ UDPゴシック" panose="020B0400000000000000" pitchFamily="50" charset="-128"/>
            </a:endParaRPr>
          </a:p>
        </p:txBody>
      </p:sp>
      <p:sp>
        <p:nvSpPr>
          <p:cNvPr id="4" name="コンテンツ プレースホルダー 3">
            <a:extLst>
              <a:ext uri="{FF2B5EF4-FFF2-40B4-BE49-F238E27FC236}">
                <a16:creationId xmlns:a16="http://schemas.microsoft.com/office/drawing/2014/main" id="{FBE2CCB7-6B9A-4D51-8F33-0C5787744406}"/>
              </a:ext>
            </a:extLst>
          </p:cNvPr>
          <p:cNvSpPr>
            <a:spLocks noGrp="1"/>
          </p:cNvSpPr>
          <p:nvPr>
            <p:ph idx="1"/>
          </p:nvPr>
        </p:nvSpPr>
        <p:spPr>
          <a:xfrm>
            <a:off x="838200" y="1825625"/>
            <a:ext cx="10515600" cy="4667250"/>
          </a:xfrm>
        </p:spPr>
        <p:txBody>
          <a:bodyPr>
            <a:normAutofit/>
          </a:bodyPr>
          <a:lstStyle/>
          <a:p>
            <a:r>
              <a:rPr lang="ja-JP" altLang="en-US" sz="4400" dirty="0"/>
              <a:t> </a:t>
            </a:r>
            <a:r>
              <a:rPr lang="en-US" altLang="ja-JP" sz="4400" dirty="0">
                <a:latin typeface="BIZ UDPゴシック" panose="020B0400000000000000" pitchFamily="50" charset="-128"/>
                <a:ea typeface="BIZ UDPゴシック" panose="020B0400000000000000" pitchFamily="50" charset="-128"/>
              </a:rPr>
              <a:t>RI</a:t>
            </a:r>
            <a:r>
              <a:rPr lang="ja-JP" altLang="en-US" sz="4400" dirty="0">
                <a:latin typeface="BIZ UDPゴシック" panose="020B0400000000000000" pitchFamily="50" charset="-128"/>
                <a:ea typeface="BIZ UDPゴシック" panose="020B0400000000000000" pitchFamily="50" charset="-128"/>
              </a:rPr>
              <a:t>定款文書で提示される全ての救済措置が尽きる前に、国際ロータリーまたはロータリー財団、ならびにその理事、管理委員、役員、および職員に対する訴訟を提起または継続することなく、またそのような訴訟を提起または継続する個人を会員に留めることなく、</a:t>
            </a:r>
            <a:r>
              <a:rPr lang="en-US" altLang="ja-JP" sz="4400" dirty="0">
                <a:latin typeface="BIZ UDPゴシック" panose="020B0400000000000000" pitchFamily="50" charset="-128"/>
                <a:ea typeface="BIZ UDPゴシック" panose="020B0400000000000000" pitchFamily="50" charset="-128"/>
              </a:rPr>
              <a:t>RI</a:t>
            </a:r>
            <a:r>
              <a:rPr lang="ja-JP" altLang="en-US" sz="4400" dirty="0">
                <a:latin typeface="BIZ UDPゴシック" panose="020B0400000000000000" pitchFamily="50" charset="-128"/>
                <a:ea typeface="BIZ UDPゴシック" panose="020B0400000000000000" pitchFamily="50" charset="-128"/>
              </a:rPr>
              <a:t>と協力していること。 </a:t>
            </a:r>
            <a:endParaRPr kumimoji="1" lang="ja-JP" altLang="en-US" sz="4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034171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8A443C-A0DA-4899-8C80-2D35BA562186}"/>
              </a:ext>
            </a:extLst>
          </p:cNvPr>
          <p:cNvSpPr>
            <a:spLocks noGrp="1"/>
          </p:cNvSpPr>
          <p:nvPr>
            <p:ph type="title"/>
          </p:nvPr>
        </p:nvSpPr>
        <p:spPr/>
        <p:txBody>
          <a:bodyPr/>
          <a:lstStyle/>
          <a:p>
            <a:pPr algn="ctr"/>
            <a:r>
              <a:rPr kumimoji="1" lang="ja-JP" altLang="en-US" b="1" dirty="0">
                <a:latin typeface="游明朝 Demibold" panose="02020600000000000000" pitchFamily="18" charset="-128"/>
                <a:ea typeface="游明朝 Demibold" panose="02020600000000000000" pitchFamily="18" charset="-128"/>
              </a:rPr>
              <a:t>標準ロータリークラブ定款</a:t>
            </a:r>
            <a:br>
              <a:rPr kumimoji="1" lang="en-US" altLang="ja-JP" b="1" dirty="0">
                <a:latin typeface="游明朝 Demibold" panose="02020600000000000000" pitchFamily="18" charset="-128"/>
                <a:ea typeface="游明朝 Demibold" panose="02020600000000000000" pitchFamily="18" charset="-128"/>
              </a:rPr>
            </a:br>
            <a:r>
              <a:rPr kumimoji="1" lang="ja-JP" altLang="en-US" b="1" dirty="0">
                <a:latin typeface="游明朝 Demibold" panose="02020600000000000000" pitchFamily="18" charset="-128"/>
                <a:ea typeface="游明朝 Demibold" panose="02020600000000000000" pitchFamily="18" charset="-128"/>
              </a:rPr>
              <a:t>第</a:t>
            </a:r>
            <a:r>
              <a:rPr kumimoji="1" lang="en-US" altLang="ja-JP" b="1" dirty="0">
                <a:latin typeface="游明朝 Demibold" panose="02020600000000000000" pitchFamily="18" charset="-128"/>
                <a:ea typeface="游明朝 Demibold" panose="02020600000000000000" pitchFamily="18" charset="-128"/>
              </a:rPr>
              <a:t>11</a:t>
            </a:r>
            <a:r>
              <a:rPr kumimoji="1" lang="ja-JP" altLang="en-US" b="1" dirty="0">
                <a:latin typeface="游明朝 Demibold" panose="02020600000000000000" pitchFamily="18" charset="-128"/>
                <a:ea typeface="游明朝 Demibold" panose="02020600000000000000" pitchFamily="18" charset="-128"/>
              </a:rPr>
              <a:t>条第</a:t>
            </a:r>
            <a:r>
              <a:rPr kumimoji="1" lang="en-US" altLang="ja-JP" b="1" dirty="0">
                <a:latin typeface="游明朝 Demibold" panose="02020600000000000000" pitchFamily="18" charset="-128"/>
                <a:ea typeface="游明朝 Demibold" panose="02020600000000000000" pitchFamily="18" charset="-128"/>
              </a:rPr>
              <a:t>5</a:t>
            </a:r>
            <a:r>
              <a:rPr kumimoji="1" lang="ja-JP" altLang="en-US" b="1" dirty="0">
                <a:latin typeface="游明朝 Demibold" panose="02020600000000000000" pitchFamily="18" charset="-128"/>
                <a:ea typeface="游明朝 Demibold" panose="02020600000000000000" pitchFamily="18" charset="-128"/>
              </a:rPr>
              <a:t>節</a:t>
            </a:r>
          </a:p>
        </p:txBody>
      </p:sp>
      <p:sp>
        <p:nvSpPr>
          <p:cNvPr id="3" name="コンテンツ プレースホルダー 2">
            <a:extLst>
              <a:ext uri="{FF2B5EF4-FFF2-40B4-BE49-F238E27FC236}">
                <a16:creationId xmlns:a16="http://schemas.microsoft.com/office/drawing/2014/main" id="{7631AA64-6DC0-410F-929F-99F4EFA69D1C}"/>
              </a:ext>
            </a:extLst>
          </p:cNvPr>
          <p:cNvSpPr>
            <a:spLocks noGrp="1"/>
          </p:cNvSpPr>
          <p:nvPr>
            <p:ph idx="1"/>
          </p:nvPr>
        </p:nvSpPr>
        <p:spPr>
          <a:xfrm>
            <a:off x="838199" y="1802296"/>
            <a:ext cx="10823713" cy="4890051"/>
          </a:xfrm>
        </p:spPr>
        <p:txBody>
          <a:bodyPr>
            <a:noAutofit/>
          </a:bodyPr>
          <a:lstStyle/>
          <a:p>
            <a:pPr marL="0" indent="0">
              <a:buNone/>
            </a:pPr>
            <a:r>
              <a:rPr kumimoji="1" lang="ja-JP" altLang="en-US" sz="4000" b="1" dirty="0"/>
              <a:t>会長エレクトは、ガバナーエレクトから特に免除されない限り、会長エレクト研修セミナーと地区研修・協議会に出席するものとする。</a:t>
            </a:r>
            <a:endParaRPr kumimoji="1" lang="en-US" altLang="ja-JP" sz="4000" b="1" dirty="0"/>
          </a:p>
        </p:txBody>
      </p:sp>
    </p:spTree>
    <p:extLst>
      <p:ext uri="{BB962C8B-B14F-4D97-AF65-F5344CB8AC3E}">
        <p14:creationId xmlns:p14="http://schemas.microsoft.com/office/powerpoint/2010/main" val="37334866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F1A040F-DFD0-4C8C-827D-1C3E71A15608}"/>
              </a:ext>
            </a:extLst>
          </p:cNvPr>
          <p:cNvSpPr>
            <a:spLocks noGrp="1"/>
          </p:cNvSpPr>
          <p:nvPr>
            <p:ph type="title"/>
          </p:nvPr>
        </p:nvSpPr>
        <p:spPr/>
        <p:txBody>
          <a:bodyPr/>
          <a:lstStyle/>
          <a:p>
            <a:r>
              <a:rPr lang="en-US" altLang="ja-JP" dirty="0">
                <a:latin typeface="BIZ UDPゴシック" panose="020B0400000000000000" pitchFamily="50" charset="-128"/>
                <a:ea typeface="BIZ UDPゴシック" panose="020B0400000000000000" pitchFamily="50" charset="-128"/>
              </a:rPr>
              <a:t>2.010.1. </a:t>
            </a:r>
            <a:r>
              <a:rPr lang="ja-JP" altLang="en-US" dirty="0">
                <a:latin typeface="BIZ UDPゴシック" panose="020B0400000000000000" pitchFamily="50" charset="-128"/>
                <a:ea typeface="BIZ UDPゴシック" panose="020B0400000000000000" pitchFamily="50" charset="-128"/>
              </a:rPr>
              <a:t>機能の喪失 </a:t>
            </a:r>
            <a:r>
              <a:rPr lang="en-US" altLang="ja-JP" dirty="0">
                <a:solidFill>
                  <a:srgbClr val="FF0000"/>
                </a:solidFill>
                <a:latin typeface="BIZ UDPゴシック" panose="020B0400000000000000" pitchFamily="50" charset="-128"/>
                <a:ea typeface="BIZ UDPゴシック" panose="020B0400000000000000" pitchFamily="50" charset="-128"/>
              </a:rPr>
              <a:t>14.</a:t>
            </a:r>
            <a:endParaRPr kumimoji="1" lang="ja-JP" altLang="en-US" dirty="0">
              <a:solidFill>
                <a:srgbClr val="FF0000"/>
              </a:solidFill>
              <a:latin typeface="BIZ UDPゴシック" panose="020B0400000000000000" pitchFamily="50" charset="-128"/>
              <a:ea typeface="BIZ UDPゴシック" panose="020B0400000000000000" pitchFamily="50" charset="-128"/>
            </a:endParaRPr>
          </a:p>
        </p:txBody>
      </p:sp>
      <p:sp>
        <p:nvSpPr>
          <p:cNvPr id="4" name="コンテンツ プレースホルダー 3">
            <a:extLst>
              <a:ext uri="{FF2B5EF4-FFF2-40B4-BE49-F238E27FC236}">
                <a16:creationId xmlns:a16="http://schemas.microsoft.com/office/drawing/2014/main" id="{FBE2CCB7-6B9A-4D51-8F33-0C5787744406}"/>
              </a:ext>
            </a:extLst>
          </p:cNvPr>
          <p:cNvSpPr>
            <a:spLocks noGrp="1"/>
          </p:cNvSpPr>
          <p:nvPr>
            <p:ph idx="1"/>
          </p:nvPr>
        </p:nvSpPr>
        <p:spPr/>
        <p:txBody>
          <a:bodyPr>
            <a:normAutofit/>
          </a:bodyPr>
          <a:lstStyle/>
          <a:p>
            <a:r>
              <a:rPr lang="en-US" altLang="ja-JP" sz="4400" dirty="0">
                <a:latin typeface="BIZ UDPゴシック" panose="020B0400000000000000" pitchFamily="50" charset="-128"/>
                <a:ea typeface="BIZ UDPゴシック" panose="020B0400000000000000" pitchFamily="50" charset="-128"/>
              </a:rPr>
              <a:t>RI</a:t>
            </a:r>
            <a:r>
              <a:rPr lang="ja-JP" altLang="en-US" sz="4400" dirty="0">
                <a:latin typeface="BIZ UDPゴシック" panose="020B0400000000000000" pitchFamily="50" charset="-128"/>
                <a:ea typeface="BIZ UDPゴシック" panose="020B0400000000000000" pitchFamily="50" charset="-128"/>
              </a:rPr>
              <a:t>細則で定められた選挙審査方法に従い、これを完了すること。 </a:t>
            </a:r>
            <a:endParaRPr kumimoji="1" lang="ja-JP" altLang="en-US" sz="4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5462153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F1A040F-DFD0-4C8C-827D-1C3E71A15608}"/>
              </a:ext>
            </a:extLst>
          </p:cNvPr>
          <p:cNvSpPr>
            <a:spLocks noGrp="1"/>
          </p:cNvSpPr>
          <p:nvPr>
            <p:ph type="title"/>
          </p:nvPr>
        </p:nvSpPr>
        <p:spPr/>
        <p:txBody>
          <a:bodyPr/>
          <a:lstStyle/>
          <a:p>
            <a:r>
              <a:rPr lang="en-US" altLang="ja-JP" dirty="0">
                <a:latin typeface="BIZ UDPゴシック" panose="020B0400000000000000" pitchFamily="50" charset="-128"/>
                <a:ea typeface="BIZ UDPゴシック" panose="020B0400000000000000" pitchFamily="50" charset="-128"/>
              </a:rPr>
              <a:t>2.010.1. </a:t>
            </a:r>
            <a:r>
              <a:rPr lang="ja-JP" altLang="en-US" dirty="0">
                <a:latin typeface="BIZ UDPゴシック" panose="020B0400000000000000" pitchFamily="50" charset="-128"/>
                <a:ea typeface="BIZ UDPゴシック" panose="020B0400000000000000" pitchFamily="50" charset="-128"/>
              </a:rPr>
              <a:t>機能の喪失</a:t>
            </a:r>
            <a:endParaRPr kumimoji="1" lang="ja-JP" altLang="en-US" dirty="0">
              <a:latin typeface="BIZ UDPゴシック" panose="020B0400000000000000" pitchFamily="50" charset="-128"/>
              <a:ea typeface="BIZ UDPゴシック" panose="020B0400000000000000" pitchFamily="50" charset="-128"/>
            </a:endParaRPr>
          </a:p>
        </p:txBody>
      </p:sp>
      <p:sp>
        <p:nvSpPr>
          <p:cNvPr id="4" name="コンテンツ プレースホルダー 3">
            <a:extLst>
              <a:ext uri="{FF2B5EF4-FFF2-40B4-BE49-F238E27FC236}">
                <a16:creationId xmlns:a16="http://schemas.microsoft.com/office/drawing/2014/main" id="{FBE2CCB7-6B9A-4D51-8F33-0C5787744406}"/>
              </a:ext>
            </a:extLst>
          </p:cNvPr>
          <p:cNvSpPr>
            <a:spLocks noGrp="1"/>
          </p:cNvSpPr>
          <p:nvPr>
            <p:ph idx="1"/>
          </p:nvPr>
        </p:nvSpPr>
        <p:spPr/>
        <p:txBody>
          <a:bodyPr>
            <a:normAutofit/>
          </a:bodyPr>
          <a:lstStyle/>
          <a:p>
            <a:r>
              <a:rPr lang="ja-JP" altLang="en-US" sz="4400" dirty="0">
                <a:latin typeface="BIZ UDPゴシック" panose="020B0400000000000000" pitchFamily="50" charset="-128"/>
                <a:ea typeface="BIZ UDPゴシック" panose="020B0400000000000000" pitchFamily="50" charset="-128"/>
              </a:rPr>
              <a:t>各ガバナーは、上記の基準に基づき、機能していない地区内のクラブを特定するものとする。ロータリーのシニアリーダーもまた、観察によってクラブが機能していないことに気づいた場合には、それを報告するよう奨励されている</a:t>
            </a:r>
            <a:r>
              <a:rPr lang="ja-JP" altLang="en-US" sz="3600" dirty="0">
                <a:latin typeface="BIZ UDPゴシック" panose="020B0400000000000000" pitchFamily="50" charset="-128"/>
                <a:ea typeface="BIZ UDPゴシック" panose="020B0400000000000000" pitchFamily="50" charset="-128"/>
              </a:rPr>
              <a:t>（</a:t>
            </a:r>
            <a:r>
              <a:rPr lang="en-US" altLang="ja-JP" sz="3600" dirty="0">
                <a:latin typeface="BIZ UDPゴシック" panose="020B0400000000000000" pitchFamily="50" charset="-128"/>
                <a:ea typeface="BIZ UDPゴシック" panose="020B0400000000000000" pitchFamily="50" charset="-128"/>
              </a:rPr>
              <a:t>2019</a:t>
            </a:r>
            <a:r>
              <a:rPr lang="ja-JP" altLang="en-US" sz="3600" dirty="0">
                <a:latin typeface="BIZ UDPゴシック" panose="020B0400000000000000" pitchFamily="50" charset="-128"/>
                <a:ea typeface="BIZ UDPゴシック" panose="020B0400000000000000" pitchFamily="50" charset="-128"/>
              </a:rPr>
              <a:t>年</a:t>
            </a:r>
            <a:r>
              <a:rPr lang="en-US" altLang="ja-JP" sz="3600" dirty="0">
                <a:latin typeface="BIZ UDPゴシック" panose="020B0400000000000000" pitchFamily="50" charset="-128"/>
                <a:ea typeface="BIZ UDPゴシック" panose="020B0400000000000000" pitchFamily="50" charset="-128"/>
              </a:rPr>
              <a:t>10</a:t>
            </a:r>
            <a:r>
              <a:rPr lang="ja-JP" altLang="en-US" sz="3600" dirty="0">
                <a:latin typeface="BIZ UDPゴシック" panose="020B0400000000000000" pitchFamily="50" charset="-128"/>
                <a:ea typeface="BIZ UDPゴシック" panose="020B0400000000000000" pitchFamily="50" charset="-128"/>
              </a:rPr>
              <a:t>月理事会会合、決定</a:t>
            </a:r>
            <a:r>
              <a:rPr lang="en-US" altLang="ja-JP" sz="3600" dirty="0">
                <a:latin typeface="BIZ UDPゴシック" panose="020B0400000000000000" pitchFamily="50" charset="-128"/>
                <a:ea typeface="BIZ UDPゴシック" panose="020B0400000000000000" pitchFamily="50" charset="-128"/>
              </a:rPr>
              <a:t>48</a:t>
            </a:r>
            <a:r>
              <a:rPr lang="ja-JP" altLang="en-US" sz="3600" dirty="0">
                <a:latin typeface="BIZ UDPゴシック" panose="020B0400000000000000" pitchFamily="50" charset="-128"/>
                <a:ea typeface="BIZ UDPゴシック" panose="020B0400000000000000" pitchFamily="50" charset="-128"/>
              </a:rPr>
              <a:t>号）</a:t>
            </a:r>
            <a:r>
              <a:rPr lang="ja-JP" altLang="en-US" sz="4400" dirty="0">
                <a:latin typeface="BIZ UDPゴシック" panose="020B0400000000000000" pitchFamily="50" charset="-128"/>
                <a:ea typeface="BIZ UDPゴシック" panose="020B0400000000000000" pitchFamily="50" charset="-128"/>
              </a:rPr>
              <a:t>。</a:t>
            </a:r>
          </a:p>
          <a:p>
            <a:endParaRPr kumimoji="1" lang="ja-JP" altLang="en-US" sz="4400" dirty="0"/>
          </a:p>
        </p:txBody>
      </p:sp>
    </p:spTree>
    <p:extLst>
      <p:ext uri="{BB962C8B-B14F-4D97-AF65-F5344CB8AC3E}">
        <p14:creationId xmlns:p14="http://schemas.microsoft.com/office/powerpoint/2010/main" val="2428456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6FDAEF-EA8C-47CA-8E5D-C315090A3728}"/>
              </a:ext>
            </a:extLst>
          </p:cNvPr>
          <p:cNvSpPr>
            <a:spLocks noGrp="1"/>
          </p:cNvSpPr>
          <p:nvPr>
            <p:ph type="ctrTitle"/>
          </p:nvPr>
        </p:nvSpPr>
        <p:spPr>
          <a:xfrm>
            <a:off x="1524000" y="1460500"/>
            <a:ext cx="9144000" cy="1131406"/>
          </a:xfrm>
        </p:spPr>
        <p:txBody>
          <a:bodyPr>
            <a:normAutofit/>
          </a:bodyPr>
          <a:lstStyle/>
          <a:p>
            <a:r>
              <a:rPr kumimoji="1" lang="ja-JP" altLang="en-US" b="1" dirty="0">
                <a:solidFill>
                  <a:schemeClr val="accent1"/>
                </a:solidFill>
                <a:latin typeface="BIZ UDPゴシック" panose="020B0400000000000000" pitchFamily="50" charset="-128"/>
                <a:ea typeface="BIZ UDPゴシック" panose="020B0400000000000000" pitchFamily="50" charset="-128"/>
              </a:rPr>
              <a:t>留意すべきポイント</a:t>
            </a:r>
          </a:p>
        </p:txBody>
      </p:sp>
      <p:sp>
        <p:nvSpPr>
          <p:cNvPr id="3" name="字幕 2">
            <a:extLst>
              <a:ext uri="{FF2B5EF4-FFF2-40B4-BE49-F238E27FC236}">
                <a16:creationId xmlns:a16="http://schemas.microsoft.com/office/drawing/2014/main" id="{4D4269FA-DE0B-4FCF-B9EE-A28FF30B8C9F}"/>
              </a:ext>
            </a:extLst>
          </p:cNvPr>
          <p:cNvSpPr>
            <a:spLocks noGrp="1"/>
          </p:cNvSpPr>
          <p:nvPr>
            <p:ph type="subTitle" idx="1"/>
          </p:nvPr>
        </p:nvSpPr>
        <p:spPr>
          <a:xfrm>
            <a:off x="1524000" y="3429000"/>
            <a:ext cx="9842500" cy="2768600"/>
          </a:xfrm>
        </p:spPr>
        <p:txBody>
          <a:bodyPr>
            <a:normAutofit/>
          </a:bodyPr>
          <a:lstStyle/>
          <a:p>
            <a:pPr algn="l"/>
            <a:r>
              <a:rPr lang="ja-JP" altLang="en-US" sz="5400" dirty="0">
                <a:latin typeface="BIZ UDPゴシック" panose="020B0400000000000000" pitchFamily="50" charset="-128"/>
                <a:ea typeface="BIZ UDPゴシック" panose="020B0400000000000000" pitchFamily="50" charset="-128"/>
              </a:rPr>
              <a:t>ロータリー章典</a:t>
            </a:r>
            <a:endParaRPr lang="en-US" altLang="ja-JP" sz="5400" dirty="0">
              <a:latin typeface="BIZ UDPゴシック" panose="020B0400000000000000" pitchFamily="50" charset="-128"/>
              <a:ea typeface="BIZ UDPゴシック" panose="020B0400000000000000" pitchFamily="50" charset="-128"/>
            </a:endParaRPr>
          </a:p>
          <a:p>
            <a:pPr algn="l"/>
            <a:r>
              <a:rPr lang="en-US" altLang="ja-JP" sz="5400" dirty="0">
                <a:latin typeface="BIZ UDPゴシック" panose="020B0400000000000000" pitchFamily="50" charset="-128"/>
                <a:ea typeface="BIZ UDPゴシック" panose="020B0400000000000000" pitchFamily="50" charset="-128"/>
              </a:rPr>
              <a:t>10.030. </a:t>
            </a:r>
            <a:r>
              <a:rPr lang="ja-JP" altLang="en-US" sz="5400" dirty="0">
                <a:latin typeface="BIZ UDPゴシック" panose="020B0400000000000000" pitchFamily="50" charset="-128"/>
                <a:ea typeface="BIZ UDPゴシック" panose="020B0400000000000000" pitchFamily="50" charset="-128"/>
              </a:rPr>
              <a:t>クラブ会長の任務</a:t>
            </a:r>
            <a:endParaRPr lang="en-US" altLang="ja-JP" sz="5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672184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618D122A-76DE-4F25-82EC-049E8942C145}"/>
              </a:ext>
            </a:extLst>
          </p:cNvPr>
          <p:cNvSpPr txBox="1"/>
          <p:nvPr/>
        </p:nvSpPr>
        <p:spPr>
          <a:xfrm>
            <a:off x="901700" y="1659285"/>
            <a:ext cx="10388600" cy="3539430"/>
          </a:xfrm>
          <a:prstGeom prst="rect">
            <a:avLst/>
          </a:prstGeom>
          <a:noFill/>
        </p:spPr>
        <p:txBody>
          <a:bodyPr wrap="square">
            <a:spAutoFit/>
          </a:bodyPr>
          <a:lstStyle/>
          <a:p>
            <a:r>
              <a:rPr lang="en-US" altLang="ja-JP" sz="3200" dirty="0">
                <a:solidFill>
                  <a:srgbClr val="000000"/>
                </a:solidFill>
                <a:effectLst/>
                <a:latin typeface="BIZ UDPゴシック" panose="020B0400000000000000" pitchFamily="50" charset="-128"/>
                <a:ea typeface="BIZ UDPゴシック" panose="020B0400000000000000" pitchFamily="50" charset="-128"/>
              </a:rPr>
              <a:t>1. </a:t>
            </a:r>
            <a:r>
              <a:rPr lang="ja-JP" altLang="ja-JP"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rPr>
              <a:t>クラブ例会の司会を務める。 </a:t>
            </a:r>
            <a:endParaRPr lang="ja-JP" altLang="ja-JP" sz="3200" dirty="0">
              <a:solidFill>
                <a:srgbClr val="000000"/>
              </a:solidFill>
              <a:effectLst/>
              <a:latin typeface="BIZ UDPゴシック" panose="020B0400000000000000" pitchFamily="50" charset="-128"/>
              <a:ea typeface="BIZ UDPゴシック" panose="020B0400000000000000" pitchFamily="50" charset="-128"/>
            </a:endParaRPr>
          </a:p>
          <a:p>
            <a:r>
              <a:rPr lang="en-US" altLang="ja-JP" sz="3200" dirty="0">
                <a:solidFill>
                  <a:srgbClr val="000000"/>
                </a:solidFill>
                <a:effectLst/>
                <a:latin typeface="BIZ UDPゴシック" panose="020B0400000000000000" pitchFamily="50" charset="-128"/>
                <a:ea typeface="BIZ UDPゴシック" panose="020B0400000000000000" pitchFamily="50" charset="-128"/>
              </a:rPr>
              <a:t>2. </a:t>
            </a:r>
            <a:r>
              <a:rPr lang="ja-JP" altLang="ja-JP"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rPr>
              <a:t>各例会を入念に立案し、開会と閉会の時間を厳守する</a:t>
            </a:r>
            <a:endParaRPr lang="en-US" altLang="ja-JP"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endParaRPr>
          </a:p>
          <a:p>
            <a:r>
              <a:rPr lang="ja-JP" altLang="en-US"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rPr>
              <a:t>　　</a:t>
            </a:r>
            <a:r>
              <a:rPr lang="ja-JP" altLang="ja-JP"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rPr>
              <a:t>よう配慮する。 </a:t>
            </a:r>
            <a:endParaRPr lang="ja-JP" altLang="ja-JP" sz="3200" dirty="0">
              <a:solidFill>
                <a:srgbClr val="000000"/>
              </a:solidFill>
              <a:effectLst/>
              <a:latin typeface="BIZ UDPゴシック" panose="020B0400000000000000" pitchFamily="50" charset="-128"/>
              <a:ea typeface="BIZ UDPゴシック" panose="020B0400000000000000" pitchFamily="50" charset="-128"/>
            </a:endParaRPr>
          </a:p>
          <a:p>
            <a:r>
              <a:rPr lang="en-US" altLang="ja-JP" sz="3200" dirty="0">
                <a:solidFill>
                  <a:srgbClr val="000000"/>
                </a:solidFill>
                <a:effectLst/>
                <a:latin typeface="BIZ UDPゴシック" panose="020B0400000000000000" pitchFamily="50" charset="-128"/>
                <a:ea typeface="BIZ UDPゴシック" panose="020B0400000000000000" pitchFamily="50" charset="-128"/>
              </a:rPr>
              <a:t>3. </a:t>
            </a:r>
            <a:r>
              <a:rPr lang="ja-JP" altLang="ja-JP"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rPr>
              <a:t>クラブ理事会の定例会合（少なくとも月に</a:t>
            </a:r>
            <a:r>
              <a:rPr lang="en-US" altLang="ja-JP" sz="3200" dirty="0">
                <a:solidFill>
                  <a:srgbClr val="000000"/>
                </a:solidFill>
                <a:effectLst/>
                <a:latin typeface="BIZ UDPゴシック" panose="020B0400000000000000" pitchFamily="50" charset="-128"/>
                <a:ea typeface="BIZ UDPゴシック" panose="020B0400000000000000" pitchFamily="50" charset="-128"/>
              </a:rPr>
              <a:t>1</a:t>
            </a:r>
            <a:r>
              <a:rPr lang="ja-JP" altLang="ja-JP"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rPr>
              <a:t>回）の</a:t>
            </a:r>
            <a:endParaRPr lang="en-US" altLang="ja-JP"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endParaRPr>
          </a:p>
          <a:p>
            <a:r>
              <a:rPr lang="ja-JP" altLang="en-US"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rPr>
              <a:t>　　</a:t>
            </a:r>
            <a:r>
              <a:rPr lang="ja-JP" altLang="ja-JP"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rPr>
              <a:t>議長を務める。 </a:t>
            </a:r>
            <a:endParaRPr lang="ja-JP" altLang="ja-JP" sz="3200" dirty="0">
              <a:solidFill>
                <a:srgbClr val="000000"/>
              </a:solidFill>
              <a:effectLst/>
              <a:latin typeface="BIZ UDPゴシック" panose="020B0400000000000000" pitchFamily="50" charset="-128"/>
              <a:ea typeface="BIZ UDPゴシック" panose="020B0400000000000000" pitchFamily="50" charset="-128"/>
            </a:endParaRPr>
          </a:p>
          <a:p>
            <a:r>
              <a:rPr lang="en-US" altLang="ja-JP" sz="3200" dirty="0">
                <a:solidFill>
                  <a:srgbClr val="000000"/>
                </a:solidFill>
                <a:effectLst/>
                <a:latin typeface="BIZ UDPゴシック" panose="020B0400000000000000" pitchFamily="50" charset="-128"/>
                <a:ea typeface="BIZ UDPゴシック" panose="020B0400000000000000" pitchFamily="50" charset="-128"/>
              </a:rPr>
              <a:t>4. </a:t>
            </a:r>
            <a:r>
              <a:rPr lang="ja-JP" altLang="ja-JP"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rPr>
              <a:t>任務にふさわしい人をクラブ委員会委員長および</a:t>
            </a:r>
            <a:endParaRPr lang="en-US" altLang="ja-JP"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endParaRPr>
          </a:p>
          <a:p>
            <a:r>
              <a:rPr lang="ja-JP" altLang="en-US" sz="3200" dirty="0">
                <a:solidFill>
                  <a:srgbClr val="000000"/>
                </a:solidFill>
                <a:latin typeface="BIZ UDPゴシック" panose="020B0400000000000000" pitchFamily="50" charset="-128"/>
                <a:ea typeface="BIZ UDPゴシック" panose="020B0400000000000000" pitchFamily="50" charset="-128"/>
                <a:cs typeface="ＭＳ Ｐ明朝" panose="02020600040205080304" pitchFamily="18" charset="-128"/>
              </a:rPr>
              <a:t>　　</a:t>
            </a:r>
            <a:r>
              <a:rPr lang="ja-JP" altLang="ja-JP"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rPr>
              <a:t>委員に任命する。</a:t>
            </a:r>
            <a:endParaRPr lang="en-US" altLang="ja-JP"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endParaRPr>
          </a:p>
        </p:txBody>
      </p:sp>
    </p:spTree>
    <p:extLst>
      <p:ext uri="{BB962C8B-B14F-4D97-AF65-F5344CB8AC3E}">
        <p14:creationId xmlns:p14="http://schemas.microsoft.com/office/powerpoint/2010/main" val="41042163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D1768D39-AB5E-428A-B708-51C0E5A758D2}"/>
              </a:ext>
            </a:extLst>
          </p:cNvPr>
          <p:cNvSpPr txBox="1"/>
          <p:nvPr/>
        </p:nvSpPr>
        <p:spPr>
          <a:xfrm>
            <a:off x="1089025" y="1413063"/>
            <a:ext cx="10013950" cy="4031873"/>
          </a:xfrm>
          <a:prstGeom prst="rect">
            <a:avLst/>
          </a:prstGeom>
          <a:noFill/>
        </p:spPr>
        <p:txBody>
          <a:bodyPr wrap="square">
            <a:spAutoFit/>
          </a:bodyPr>
          <a:lstStyle/>
          <a:p>
            <a:r>
              <a:rPr lang="en-US" altLang="ja-JP" sz="3200" dirty="0">
                <a:solidFill>
                  <a:srgbClr val="000000"/>
                </a:solidFill>
                <a:effectLst/>
                <a:latin typeface="BIZ UDPゴシック" panose="020B0400000000000000" pitchFamily="50" charset="-128"/>
                <a:ea typeface="BIZ UDPゴシック" panose="020B0400000000000000" pitchFamily="50" charset="-128"/>
              </a:rPr>
              <a:t>6. </a:t>
            </a:r>
            <a:r>
              <a:rPr lang="ja-JP" altLang="ja-JP"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rPr>
              <a:t>地区大会に出席する。 </a:t>
            </a:r>
            <a:endParaRPr lang="ja-JP" altLang="ja-JP" sz="3200" dirty="0">
              <a:solidFill>
                <a:srgbClr val="000000"/>
              </a:solidFill>
              <a:effectLst/>
              <a:latin typeface="BIZ UDPゴシック" panose="020B0400000000000000" pitchFamily="50" charset="-128"/>
              <a:ea typeface="BIZ UDPゴシック" panose="020B0400000000000000" pitchFamily="50" charset="-128"/>
            </a:endParaRPr>
          </a:p>
          <a:p>
            <a:r>
              <a:rPr lang="en-US" altLang="ja-JP" sz="3200" dirty="0">
                <a:solidFill>
                  <a:srgbClr val="000000"/>
                </a:solidFill>
                <a:effectLst/>
                <a:latin typeface="BIZ UDPゴシック" panose="020B0400000000000000" pitchFamily="50" charset="-128"/>
                <a:ea typeface="BIZ UDPゴシック" panose="020B0400000000000000" pitchFamily="50" charset="-128"/>
              </a:rPr>
              <a:t>7. </a:t>
            </a:r>
            <a:r>
              <a:rPr lang="ja-JP" altLang="ja-JP"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rPr>
              <a:t>クラブおよび地区のロータリーのさまざまな事柄に</a:t>
            </a:r>
            <a:endParaRPr lang="en-US" altLang="ja-JP"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endParaRPr>
          </a:p>
          <a:p>
            <a:r>
              <a:rPr lang="ja-JP" altLang="en-US" sz="3200" dirty="0">
                <a:solidFill>
                  <a:srgbClr val="000000"/>
                </a:solidFill>
                <a:latin typeface="BIZ UDPゴシック" panose="020B0400000000000000" pitchFamily="50" charset="-128"/>
                <a:ea typeface="BIZ UDPゴシック" panose="020B0400000000000000" pitchFamily="50" charset="-128"/>
                <a:cs typeface="ＭＳ Ｐ明朝" panose="02020600040205080304" pitchFamily="18" charset="-128"/>
              </a:rPr>
              <a:t>　　</a:t>
            </a:r>
            <a:r>
              <a:rPr lang="ja-JP" altLang="ja-JP"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rPr>
              <a:t>関してガバナーおよびガバナー補佐と協力する。 </a:t>
            </a:r>
            <a:endParaRPr lang="ja-JP" altLang="ja-JP" sz="3200" dirty="0">
              <a:solidFill>
                <a:srgbClr val="000000"/>
              </a:solidFill>
              <a:effectLst/>
              <a:latin typeface="BIZ UDPゴシック" panose="020B0400000000000000" pitchFamily="50" charset="-128"/>
              <a:ea typeface="BIZ UDPゴシック" panose="020B0400000000000000" pitchFamily="50" charset="-128"/>
            </a:endParaRPr>
          </a:p>
          <a:p>
            <a:r>
              <a:rPr lang="en-US" altLang="ja-JP" sz="3200" dirty="0">
                <a:solidFill>
                  <a:srgbClr val="000000"/>
                </a:solidFill>
                <a:effectLst/>
                <a:latin typeface="BIZ UDPゴシック" panose="020B0400000000000000" pitchFamily="50" charset="-128"/>
                <a:ea typeface="BIZ UDPゴシック" panose="020B0400000000000000" pitchFamily="50" charset="-128"/>
              </a:rPr>
              <a:t>8. </a:t>
            </a:r>
            <a:r>
              <a:rPr lang="ja-JP" altLang="ja-JP"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rPr>
              <a:t>毎年の財務確認を含め、クラブ予算の編成および</a:t>
            </a:r>
            <a:endParaRPr lang="en-US" altLang="ja-JP"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endParaRPr>
          </a:p>
          <a:p>
            <a:r>
              <a:rPr lang="ja-JP" altLang="en-US" sz="3200" dirty="0">
                <a:solidFill>
                  <a:srgbClr val="000000"/>
                </a:solidFill>
                <a:latin typeface="BIZ UDPゴシック" panose="020B0400000000000000" pitchFamily="50" charset="-128"/>
                <a:ea typeface="BIZ UDPゴシック" panose="020B0400000000000000" pitchFamily="50" charset="-128"/>
                <a:cs typeface="ＭＳ Ｐ明朝" panose="02020600040205080304" pitchFamily="18" charset="-128"/>
              </a:rPr>
              <a:t>　　</a:t>
            </a:r>
            <a:r>
              <a:rPr lang="ja-JP" altLang="ja-JP"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rPr>
              <a:t>会計事務の完全な履行を監督する。</a:t>
            </a:r>
            <a:endParaRPr lang="en-US" altLang="ja-JP"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endParaRPr>
          </a:p>
          <a:p>
            <a:r>
              <a:rPr lang="en-US" altLang="ja-JP"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rPr>
              <a:t>9. </a:t>
            </a:r>
            <a:r>
              <a:rPr lang="ja-JP" altLang="en-US"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rPr>
              <a:t>クラブが包括的な研修プログラムを実施するよう</a:t>
            </a:r>
          </a:p>
          <a:p>
            <a:r>
              <a:rPr lang="ja-JP" altLang="en-US"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rPr>
              <a:t>　　確認し、必要であれば、研修を行うクラブ</a:t>
            </a:r>
            <a:endParaRPr lang="en-US" altLang="ja-JP"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endParaRPr>
          </a:p>
          <a:p>
            <a:r>
              <a:rPr lang="ja-JP" altLang="en-US" sz="3200" dirty="0">
                <a:solidFill>
                  <a:srgbClr val="000000"/>
                </a:solidFill>
                <a:latin typeface="BIZ UDPゴシック" panose="020B0400000000000000" pitchFamily="50" charset="-128"/>
                <a:ea typeface="BIZ UDPゴシック" panose="020B0400000000000000" pitchFamily="50" charset="-128"/>
                <a:cs typeface="ＭＳ Ｐ明朝" panose="02020600040205080304" pitchFamily="18" charset="-128"/>
              </a:rPr>
              <a:t>　　</a:t>
            </a:r>
            <a:r>
              <a:rPr lang="ja-JP" altLang="en-US"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rPr>
              <a:t>研修リーダーを任命してもよい。 </a:t>
            </a:r>
            <a:endParaRPr lang="en-US" altLang="ja-JP"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endParaRPr>
          </a:p>
        </p:txBody>
      </p:sp>
    </p:spTree>
    <p:extLst>
      <p:ext uri="{BB962C8B-B14F-4D97-AF65-F5344CB8AC3E}">
        <p14:creationId xmlns:p14="http://schemas.microsoft.com/office/powerpoint/2010/main" val="39762448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0E49E79-4222-4873-9DDE-D50A6F8A2FB4}"/>
              </a:ext>
            </a:extLst>
          </p:cNvPr>
          <p:cNvSpPr txBox="1"/>
          <p:nvPr/>
        </p:nvSpPr>
        <p:spPr>
          <a:xfrm>
            <a:off x="450850" y="674400"/>
            <a:ext cx="11290300" cy="5509200"/>
          </a:xfrm>
          <a:prstGeom prst="rect">
            <a:avLst/>
          </a:prstGeom>
          <a:noFill/>
        </p:spPr>
        <p:txBody>
          <a:bodyPr wrap="square">
            <a:spAutoFit/>
          </a:bodyPr>
          <a:lstStyle/>
          <a:p>
            <a:r>
              <a:rPr lang="en-US" altLang="ja-JP" sz="3200" dirty="0">
                <a:solidFill>
                  <a:srgbClr val="000000"/>
                </a:solidFill>
                <a:effectLst/>
                <a:latin typeface="BIZ UDPゴシック" panose="020B0400000000000000" pitchFamily="50" charset="-128"/>
                <a:ea typeface="BIZ UDPゴシック" panose="020B0400000000000000" pitchFamily="50" charset="-128"/>
              </a:rPr>
              <a:t>10. </a:t>
            </a:r>
            <a:r>
              <a:rPr lang="ja-JP" altLang="ja-JP"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rPr>
              <a:t>ガバナー月信、その他事務局とガバナーからの通信、</a:t>
            </a:r>
            <a:endParaRPr lang="en-US" altLang="ja-JP"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endParaRPr>
          </a:p>
          <a:p>
            <a:r>
              <a:rPr lang="ja-JP" altLang="en-US" sz="3200" dirty="0">
                <a:solidFill>
                  <a:srgbClr val="000000"/>
                </a:solidFill>
                <a:latin typeface="BIZ UDPゴシック" panose="020B0400000000000000" pitchFamily="50" charset="-128"/>
                <a:ea typeface="BIZ UDPゴシック" panose="020B0400000000000000" pitchFamily="50" charset="-128"/>
                <a:cs typeface="ＭＳ Ｐ明朝" panose="02020600040205080304" pitchFamily="18" charset="-128"/>
              </a:rPr>
              <a:t>　　</a:t>
            </a:r>
            <a:r>
              <a:rPr lang="ja-JP" altLang="ja-JP"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rPr>
              <a:t>刊行物などから得られる重要な情報が確実に</a:t>
            </a:r>
            <a:endParaRPr lang="en-US" altLang="ja-JP"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endParaRPr>
          </a:p>
          <a:p>
            <a:r>
              <a:rPr lang="ja-JP" altLang="en-US" sz="3200" dirty="0">
                <a:solidFill>
                  <a:srgbClr val="000000"/>
                </a:solidFill>
                <a:latin typeface="BIZ UDPゴシック" panose="020B0400000000000000" pitchFamily="50" charset="-128"/>
                <a:ea typeface="BIZ UDPゴシック" panose="020B0400000000000000" pitchFamily="50" charset="-128"/>
                <a:cs typeface="ＭＳ Ｐ明朝" panose="02020600040205080304" pitchFamily="18" charset="-128"/>
              </a:rPr>
              <a:t>　　</a:t>
            </a:r>
            <a:r>
              <a:rPr lang="ja-JP" altLang="ja-JP"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rPr>
              <a:t>クラブ会員に伝達されるよう確認する。 </a:t>
            </a:r>
            <a:endParaRPr lang="ja-JP" altLang="ja-JP" sz="3200" dirty="0">
              <a:solidFill>
                <a:srgbClr val="000000"/>
              </a:solidFill>
              <a:effectLst/>
              <a:latin typeface="BIZ UDPゴシック" panose="020B0400000000000000" pitchFamily="50" charset="-128"/>
              <a:ea typeface="BIZ UDPゴシック" panose="020B0400000000000000" pitchFamily="50" charset="-128"/>
            </a:endParaRPr>
          </a:p>
          <a:p>
            <a:r>
              <a:rPr lang="en-US" altLang="ja-JP" sz="3200" dirty="0">
                <a:solidFill>
                  <a:srgbClr val="000000"/>
                </a:solidFill>
                <a:effectLst/>
                <a:latin typeface="BIZ UDPゴシック" panose="020B0400000000000000" pitchFamily="50" charset="-128"/>
                <a:ea typeface="BIZ UDPゴシック" panose="020B0400000000000000" pitchFamily="50" charset="-128"/>
              </a:rPr>
              <a:t>11. </a:t>
            </a:r>
            <a:r>
              <a:rPr lang="ja-JP" altLang="ja-JP"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rPr>
              <a:t>毎年</a:t>
            </a:r>
            <a:r>
              <a:rPr lang="en-US" altLang="ja-JP" sz="3200" dirty="0">
                <a:solidFill>
                  <a:srgbClr val="000000"/>
                </a:solidFill>
                <a:effectLst/>
                <a:latin typeface="BIZ UDPゴシック" panose="020B0400000000000000" pitchFamily="50" charset="-128"/>
                <a:ea typeface="BIZ UDPゴシック" panose="020B0400000000000000" pitchFamily="50" charset="-128"/>
              </a:rPr>
              <a:t>6</a:t>
            </a:r>
            <a:r>
              <a:rPr lang="ja-JP" altLang="ja-JP"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rPr>
              <a:t>月に、クラブの財政状態および当該年度のクラブの</a:t>
            </a:r>
            <a:endParaRPr lang="en-US" altLang="ja-JP"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endParaRPr>
          </a:p>
          <a:p>
            <a:r>
              <a:rPr lang="ja-JP" altLang="en-US"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rPr>
              <a:t>　　</a:t>
            </a:r>
            <a:r>
              <a:rPr lang="ja-JP" altLang="ja-JP"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rPr>
              <a:t>目標達成状況について、総括的な報告をクラブに提出する。</a:t>
            </a:r>
            <a:endParaRPr lang="en-US" altLang="ja-JP"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endParaRPr>
          </a:p>
          <a:p>
            <a:r>
              <a:rPr lang="en-US" altLang="ja-JP"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rPr>
              <a:t>12. </a:t>
            </a:r>
            <a:r>
              <a:rPr lang="ja-JP" altLang="en-US"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rPr>
              <a:t>任期が終わる前に、会長エレクトと協力して、すべての</a:t>
            </a:r>
            <a:endParaRPr lang="en-US" altLang="ja-JP"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endParaRPr>
          </a:p>
          <a:p>
            <a:r>
              <a:rPr lang="ja-JP" altLang="en-US" sz="3200" dirty="0">
                <a:solidFill>
                  <a:srgbClr val="000000"/>
                </a:solidFill>
                <a:latin typeface="BIZ UDPゴシック" panose="020B0400000000000000" pitchFamily="50" charset="-128"/>
                <a:ea typeface="BIZ UDPゴシック" panose="020B0400000000000000" pitchFamily="50" charset="-128"/>
                <a:cs typeface="ＭＳ Ｐ明朝" panose="02020600040205080304" pitchFamily="18" charset="-128"/>
              </a:rPr>
              <a:t>　　</a:t>
            </a:r>
            <a:r>
              <a:rPr lang="ja-JP" altLang="en-US"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rPr>
              <a:t>重要記録、文書、財務事項を含め、任務の引継ぎが円滑に</a:t>
            </a:r>
            <a:endParaRPr lang="en-US" altLang="ja-JP"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endParaRPr>
          </a:p>
          <a:p>
            <a:r>
              <a:rPr lang="ja-JP" altLang="en-US" sz="3200" dirty="0">
                <a:solidFill>
                  <a:srgbClr val="000000"/>
                </a:solidFill>
                <a:latin typeface="BIZ UDPゴシック" panose="020B0400000000000000" pitchFamily="50" charset="-128"/>
                <a:ea typeface="BIZ UDPゴシック" panose="020B0400000000000000" pitchFamily="50" charset="-128"/>
                <a:cs typeface="ＭＳ Ｐ明朝" panose="02020600040205080304" pitchFamily="18" charset="-128"/>
              </a:rPr>
              <a:t>　　</a:t>
            </a:r>
            <a:r>
              <a:rPr lang="ja-JP" altLang="en-US"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rPr>
              <a:t>行われるようにする。 </a:t>
            </a:r>
          </a:p>
          <a:p>
            <a:r>
              <a:rPr lang="en-US" altLang="ja-JP"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rPr>
              <a:t>13. </a:t>
            </a:r>
            <a:r>
              <a:rPr lang="ja-JP" altLang="en-US"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rPr>
              <a:t>新たな管理体制を成功させ、管理運営の継続性を保つ</a:t>
            </a:r>
            <a:endParaRPr lang="en-US" altLang="ja-JP"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endParaRPr>
          </a:p>
          <a:p>
            <a:r>
              <a:rPr lang="ja-JP" altLang="en-US" sz="3200" dirty="0">
                <a:solidFill>
                  <a:srgbClr val="000000"/>
                </a:solidFill>
                <a:latin typeface="BIZ UDPゴシック" panose="020B0400000000000000" pitchFamily="50" charset="-128"/>
                <a:ea typeface="BIZ UDPゴシック" panose="020B0400000000000000" pitchFamily="50" charset="-128"/>
                <a:cs typeface="ＭＳ Ｐ明朝" panose="02020600040205080304" pitchFamily="18" charset="-128"/>
              </a:rPr>
              <a:t>　　</a:t>
            </a:r>
            <a:r>
              <a:rPr lang="ja-JP" altLang="en-US"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rPr>
              <a:t>ため、クラブの新旧理事の合同会合を開催する（</a:t>
            </a:r>
            <a:r>
              <a:rPr lang="en-US" altLang="ja-JP"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rPr>
              <a:t>2013</a:t>
            </a:r>
            <a:r>
              <a:rPr lang="ja-JP" altLang="en-US"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rPr>
              <a:t>年　</a:t>
            </a:r>
            <a:endParaRPr lang="en-US" altLang="ja-JP"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endParaRPr>
          </a:p>
          <a:p>
            <a:r>
              <a:rPr lang="ja-JP" altLang="en-US" sz="3200" dirty="0">
                <a:solidFill>
                  <a:srgbClr val="000000"/>
                </a:solidFill>
                <a:latin typeface="BIZ UDPゴシック" panose="020B0400000000000000" pitchFamily="50" charset="-128"/>
                <a:ea typeface="BIZ UDPゴシック" panose="020B0400000000000000" pitchFamily="50" charset="-128"/>
                <a:cs typeface="ＭＳ Ｐ明朝" panose="02020600040205080304" pitchFamily="18" charset="-128"/>
              </a:rPr>
              <a:t>　　</a:t>
            </a:r>
            <a:r>
              <a:rPr lang="en-US" altLang="ja-JP"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rPr>
              <a:t>10</a:t>
            </a:r>
            <a:r>
              <a:rPr lang="ja-JP" altLang="en-US"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rPr>
              <a:t>月理事会会合、決定</a:t>
            </a:r>
            <a:r>
              <a:rPr lang="en-US" altLang="ja-JP"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rPr>
              <a:t>31</a:t>
            </a:r>
            <a:r>
              <a:rPr lang="ja-JP" altLang="en-US"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rPr>
              <a:t>号）。 </a:t>
            </a:r>
            <a:endParaRPr lang="ja-JP" altLang="ja-JP" sz="3200" dirty="0">
              <a:solidFill>
                <a:srgbClr val="000000"/>
              </a:solidFill>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6565657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389B4F4C-2F21-4A87-B2DE-B9F2C10AA51F}"/>
              </a:ext>
            </a:extLst>
          </p:cNvPr>
          <p:cNvSpPr txBox="1"/>
          <p:nvPr/>
        </p:nvSpPr>
        <p:spPr>
          <a:xfrm>
            <a:off x="3962400" y="3759200"/>
            <a:ext cx="7302500" cy="2308324"/>
          </a:xfrm>
          <a:prstGeom prst="rect">
            <a:avLst/>
          </a:prstGeom>
          <a:noFill/>
        </p:spPr>
        <p:txBody>
          <a:bodyPr wrap="square">
            <a:spAutoFit/>
          </a:bodyPr>
          <a:lstStyle/>
          <a:p>
            <a:r>
              <a:rPr lang="ja-JP" altLang="ja-JP" sz="2400" dirty="0">
                <a:solidFill>
                  <a:srgbClr val="000000"/>
                </a:solidFill>
                <a:effectLst/>
                <a:latin typeface="Times New Roman" panose="02020603050405020304" pitchFamily="18" charset="0"/>
                <a:ea typeface="游明朝" panose="02020400000000000000" pitchFamily="18" charset="-128"/>
                <a:cs typeface="ＭＳ Ｐ明朝" panose="02020600040205080304" pitchFamily="18" charset="-128"/>
              </a:rPr>
              <a:t>出典：</a:t>
            </a:r>
            <a:r>
              <a:rPr lang="en-US" altLang="ja-JP" sz="2400" dirty="0">
                <a:solidFill>
                  <a:srgbClr val="000000"/>
                </a:solidFill>
                <a:effectLst/>
                <a:latin typeface="游明朝" panose="02020400000000000000" pitchFamily="18" charset="-128"/>
                <a:ea typeface="游明朝" panose="02020400000000000000" pitchFamily="18" charset="-128"/>
              </a:rPr>
              <a:t>1947</a:t>
            </a:r>
            <a:r>
              <a:rPr lang="ja-JP" altLang="ja-JP" sz="2400" dirty="0">
                <a:solidFill>
                  <a:srgbClr val="000000"/>
                </a:solidFill>
                <a:effectLst/>
                <a:latin typeface="Times New Roman" panose="02020603050405020304" pitchFamily="18" charset="0"/>
                <a:ea typeface="游明朝" panose="02020400000000000000" pitchFamily="18" charset="-128"/>
                <a:cs typeface="ＭＳ Ｐ明朝" panose="02020600040205080304" pitchFamily="18" charset="-128"/>
              </a:rPr>
              <a:t>年</a:t>
            </a:r>
            <a:r>
              <a:rPr lang="en-US" altLang="ja-JP" sz="2400" dirty="0">
                <a:solidFill>
                  <a:srgbClr val="000000"/>
                </a:solidFill>
                <a:effectLst/>
                <a:latin typeface="游明朝" panose="02020400000000000000" pitchFamily="18" charset="-128"/>
                <a:ea typeface="游明朝" panose="02020400000000000000" pitchFamily="18" charset="-128"/>
              </a:rPr>
              <a:t>1</a:t>
            </a:r>
            <a:r>
              <a:rPr lang="ja-JP" altLang="ja-JP" sz="2400" dirty="0">
                <a:solidFill>
                  <a:srgbClr val="000000"/>
                </a:solidFill>
                <a:effectLst/>
                <a:latin typeface="Times New Roman" panose="02020603050405020304" pitchFamily="18" charset="0"/>
                <a:ea typeface="游明朝" panose="02020400000000000000" pitchFamily="18" charset="-128"/>
                <a:cs typeface="ＭＳ Ｐ明朝" panose="02020600040205080304" pitchFamily="18" charset="-128"/>
              </a:rPr>
              <a:t>月理事会会合、決定</a:t>
            </a:r>
            <a:r>
              <a:rPr lang="en-US" altLang="ja-JP" sz="2400" dirty="0">
                <a:solidFill>
                  <a:srgbClr val="000000"/>
                </a:solidFill>
                <a:effectLst/>
                <a:latin typeface="游明朝" panose="02020400000000000000" pitchFamily="18" charset="-128"/>
                <a:ea typeface="游明朝" panose="02020400000000000000" pitchFamily="18" charset="-128"/>
              </a:rPr>
              <a:t>164</a:t>
            </a:r>
            <a:r>
              <a:rPr lang="ja-JP" altLang="ja-JP" sz="2400" dirty="0">
                <a:solidFill>
                  <a:srgbClr val="000000"/>
                </a:solidFill>
                <a:effectLst/>
                <a:latin typeface="Times New Roman" panose="02020603050405020304" pitchFamily="18" charset="0"/>
                <a:ea typeface="游明朝" panose="02020400000000000000" pitchFamily="18" charset="-128"/>
                <a:cs typeface="ＭＳ Ｐ明朝" panose="02020600040205080304" pitchFamily="18" charset="-128"/>
              </a:rPr>
              <a:t>号、</a:t>
            </a:r>
            <a:r>
              <a:rPr lang="en-US" altLang="ja-JP" sz="2400" dirty="0">
                <a:solidFill>
                  <a:srgbClr val="000000"/>
                </a:solidFill>
                <a:effectLst/>
                <a:latin typeface="游明朝" panose="02020400000000000000" pitchFamily="18" charset="-128"/>
                <a:ea typeface="游明朝" panose="02020400000000000000" pitchFamily="18" charset="-128"/>
              </a:rPr>
              <a:t>2004</a:t>
            </a:r>
            <a:r>
              <a:rPr lang="ja-JP" altLang="ja-JP" sz="2400" dirty="0">
                <a:solidFill>
                  <a:srgbClr val="000000"/>
                </a:solidFill>
                <a:effectLst/>
                <a:latin typeface="Times New Roman" panose="02020603050405020304" pitchFamily="18" charset="0"/>
                <a:ea typeface="游明朝" panose="02020400000000000000" pitchFamily="18" charset="-128"/>
                <a:cs typeface="ＭＳ Ｐ明朝" panose="02020600040205080304" pitchFamily="18" charset="-128"/>
              </a:rPr>
              <a:t>年</a:t>
            </a:r>
            <a:r>
              <a:rPr lang="en-US" altLang="ja-JP" sz="2400" dirty="0">
                <a:solidFill>
                  <a:srgbClr val="000000"/>
                </a:solidFill>
                <a:effectLst/>
                <a:latin typeface="游明朝" panose="02020400000000000000" pitchFamily="18" charset="-128"/>
                <a:ea typeface="游明朝" panose="02020400000000000000" pitchFamily="18" charset="-128"/>
              </a:rPr>
              <a:t>11</a:t>
            </a:r>
            <a:r>
              <a:rPr lang="ja-JP" altLang="ja-JP" sz="2400" dirty="0">
                <a:solidFill>
                  <a:srgbClr val="000000"/>
                </a:solidFill>
                <a:effectLst/>
                <a:latin typeface="Times New Roman" panose="02020603050405020304" pitchFamily="18" charset="0"/>
                <a:ea typeface="游明朝" panose="02020400000000000000" pitchFamily="18" charset="-128"/>
                <a:cs typeface="ＭＳ Ｐ明朝" panose="02020600040205080304" pitchFamily="18" charset="-128"/>
              </a:rPr>
              <a:t>月理事会会合、決定</a:t>
            </a:r>
            <a:r>
              <a:rPr lang="en-US" altLang="ja-JP" sz="2400" dirty="0">
                <a:solidFill>
                  <a:srgbClr val="000000"/>
                </a:solidFill>
                <a:effectLst/>
                <a:latin typeface="游明朝" panose="02020400000000000000" pitchFamily="18" charset="-128"/>
                <a:ea typeface="游明朝" panose="02020400000000000000" pitchFamily="18" charset="-128"/>
              </a:rPr>
              <a:t>59</a:t>
            </a:r>
            <a:r>
              <a:rPr lang="ja-JP" altLang="ja-JP" sz="2400" dirty="0">
                <a:solidFill>
                  <a:srgbClr val="000000"/>
                </a:solidFill>
                <a:effectLst/>
                <a:latin typeface="Times New Roman" panose="02020603050405020304" pitchFamily="18" charset="0"/>
                <a:ea typeface="游明朝" panose="02020400000000000000" pitchFamily="18" charset="-128"/>
                <a:cs typeface="ＭＳ Ｐ明朝" panose="02020600040205080304" pitchFamily="18" charset="-128"/>
              </a:rPr>
              <a:t>号。</a:t>
            </a:r>
            <a:r>
              <a:rPr lang="en-US" altLang="ja-JP" sz="2400" dirty="0">
                <a:solidFill>
                  <a:srgbClr val="000000"/>
                </a:solidFill>
                <a:effectLst/>
                <a:latin typeface="游明朝" panose="02020400000000000000" pitchFamily="18" charset="-128"/>
                <a:ea typeface="游明朝" panose="02020400000000000000" pitchFamily="18" charset="-128"/>
              </a:rPr>
              <a:t>2006</a:t>
            </a:r>
            <a:r>
              <a:rPr lang="ja-JP" altLang="ja-JP" sz="2400" dirty="0">
                <a:solidFill>
                  <a:srgbClr val="000000"/>
                </a:solidFill>
                <a:effectLst/>
                <a:latin typeface="Times New Roman" panose="02020603050405020304" pitchFamily="18" charset="0"/>
                <a:ea typeface="游明朝" panose="02020400000000000000" pitchFamily="18" charset="-128"/>
                <a:cs typeface="ＭＳ Ｐ明朝" panose="02020600040205080304" pitchFamily="18" charset="-128"/>
              </a:rPr>
              <a:t>年</a:t>
            </a:r>
            <a:r>
              <a:rPr lang="en-US" altLang="ja-JP" sz="2400" dirty="0">
                <a:solidFill>
                  <a:srgbClr val="000000"/>
                </a:solidFill>
                <a:effectLst/>
                <a:latin typeface="游明朝" panose="02020400000000000000" pitchFamily="18" charset="-128"/>
                <a:ea typeface="游明朝" panose="02020400000000000000" pitchFamily="18" charset="-128"/>
              </a:rPr>
              <a:t>11</a:t>
            </a:r>
            <a:r>
              <a:rPr lang="ja-JP" altLang="ja-JP" sz="2400" dirty="0">
                <a:solidFill>
                  <a:srgbClr val="000000"/>
                </a:solidFill>
                <a:effectLst/>
                <a:latin typeface="Times New Roman" panose="02020603050405020304" pitchFamily="18" charset="0"/>
                <a:ea typeface="游明朝" panose="02020400000000000000" pitchFamily="18" charset="-128"/>
                <a:cs typeface="ＭＳ Ｐ明朝" panose="02020600040205080304" pitchFamily="18" charset="-128"/>
              </a:rPr>
              <a:t>月理事会会合、決定</a:t>
            </a:r>
            <a:r>
              <a:rPr lang="en-US" altLang="ja-JP" sz="2400" dirty="0">
                <a:solidFill>
                  <a:srgbClr val="000000"/>
                </a:solidFill>
                <a:effectLst/>
                <a:latin typeface="游明朝" panose="02020400000000000000" pitchFamily="18" charset="-128"/>
                <a:ea typeface="游明朝" panose="02020400000000000000" pitchFamily="18" charset="-128"/>
              </a:rPr>
              <a:t>104</a:t>
            </a:r>
            <a:r>
              <a:rPr lang="ja-JP" altLang="ja-JP" sz="2400" dirty="0">
                <a:solidFill>
                  <a:srgbClr val="000000"/>
                </a:solidFill>
                <a:effectLst/>
                <a:latin typeface="Times New Roman" panose="02020603050405020304" pitchFamily="18" charset="0"/>
                <a:ea typeface="游明朝" panose="02020400000000000000" pitchFamily="18" charset="-128"/>
                <a:cs typeface="ＭＳ Ｐ明朝" panose="02020600040205080304" pitchFamily="18" charset="-128"/>
              </a:rPr>
              <a:t>号、</a:t>
            </a:r>
            <a:r>
              <a:rPr lang="en-US" altLang="ja-JP" sz="2400" dirty="0">
                <a:solidFill>
                  <a:srgbClr val="000000"/>
                </a:solidFill>
                <a:effectLst/>
                <a:latin typeface="游明朝" panose="02020400000000000000" pitchFamily="18" charset="-128"/>
                <a:ea typeface="游明朝" panose="02020400000000000000" pitchFamily="18" charset="-128"/>
              </a:rPr>
              <a:t>2008</a:t>
            </a:r>
            <a:r>
              <a:rPr lang="ja-JP" altLang="ja-JP" sz="2400" dirty="0">
                <a:solidFill>
                  <a:srgbClr val="000000"/>
                </a:solidFill>
                <a:effectLst/>
                <a:latin typeface="Times New Roman" panose="02020603050405020304" pitchFamily="18" charset="0"/>
                <a:ea typeface="游明朝" panose="02020400000000000000" pitchFamily="18" charset="-128"/>
                <a:cs typeface="ＭＳ Ｐ明朝" panose="02020600040205080304" pitchFamily="18" charset="-128"/>
              </a:rPr>
              <a:t>年</a:t>
            </a:r>
            <a:r>
              <a:rPr lang="en-US" altLang="ja-JP" sz="2400" dirty="0">
                <a:solidFill>
                  <a:srgbClr val="000000"/>
                </a:solidFill>
                <a:effectLst/>
                <a:latin typeface="游明朝" panose="02020400000000000000" pitchFamily="18" charset="-128"/>
                <a:ea typeface="游明朝" panose="02020400000000000000" pitchFamily="18" charset="-128"/>
              </a:rPr>
              <a:t>1</a:t>
            </a:r>
            <a:r>
              <a:rPr lang="ja-JP" altLang="ja-JP" sz="2400" dirty="0">
                <a:solidFill>
                  <a:srgbClr val="000000"/>
                </a:solidFill>
                <a:effectLst/>
                <a:latin typeface="Times New Roman" panose="02020603050405020304" pitchFamily="18" charset="0"/>
                <a:ea typeface="游明朝" panose="02020400000000000000" pitchFamily="18" charset="-128"/>
                <a:cs typeface="ＭＳ Ｐ明朝" panose="02020600040205080304" pitchFamily="18" charset="-128"/>
              </a:rPr>
              <a:t>月理事会会合、決定</a:t>
            </a:r>
            <a:r>
              <a:rPr lang="en-US" altLang="ja-JP" sz="2400" dirty="0">
                <a:solidFill>
                  <a:srgbClr val="000000"/>
                </a:solidFill>
                <a:effectLst/>
                <a:latin typeface="游明朝" panose="02020400000000000000" pitchFamily="18" charset="-128"/>
                <a:ea typeface="游明朝" panose="02020400000000000000" pitchFamily="18" charset="-128"/>
              </a:rPr>
              <a:t>142</a:t>
            </a:r>
            <a:r>
              <a:rPr lang="ja-JP" altLang="ja-JP" sz="2400" dirty="0">
                <a:solidFill>
                  <a:srgbClr val="000000"/>
                </a:solidFill>
                <a:effectLst/>
                <a:latin typeface="Times New Roman" panose="02020603050405020304" pitchFamily="18" charset="0"/>
                <a:ea typeface="游明朝" panose="02020400000000000000" pitchFamily="18" charset="-128"/>
                <a:cs typeface="ＭＳ Ｐ明朝" panose="02020600040205080304" pitchFamily="18" charset="-128"/>
              </a:rPr>
              <a:t>号、</a:t>
            </a:r>
            <a:r>
              <a:rPr lang="en-US" altLang="ja-JP" sz="2400" dirty="0">
                <a:solidFill>
                  <a:srgbClr val="000000"/>
                </a:solidFill>
                <a:effectLst/>
                <a:latin typeface="游明朝" panose="02020400000000000000" pitchFamily="18" charset="-128"/>
                <a:ea typeface="游明朝" panose="02020400000000000000" pitchFamily="18" charset="-128"/>
              </a:rPr>
              <a:t>2013</a:t>
            </a:r>
            <a:r>
              <a:rPr lang="ja-JP" altLang="ja-JP" sz="2400" dirty="0">
                <a:solidFill>
                  <a:srgbClr val="000000"/>
                </a:solidFill>
                <a:effectLst/>
                <a:latin typeface="Times New Roman" panose="02020603050405020304" pitchFamily="18" charset="0"/>
                <a:ea typeface="游明朝" panose="02020400000000000000" pitchFamily="18" charset="-128"/>
                <a:cs typeface="ＭＳ Ｐ明朝" panose="02020600040205080304" pitchFamily="18" charset="-128"/>
              </a:rPr>
              <a:t>年</a:t>
            </a:r>
            <a:r>
              <a:rPr lang="en-US" altLang="ja-JP" sz="2400" dirty="0">
                <a:solidFill>
                  <a:srgbClr val="000000"/>
                </a:solidFill>
                <a:effectLst/>
                <a:latin typeface="游明朝" panose="02020400000000000000" pitchFamily="18" charset="-128"/>
                <a:ea typeface="游明朝" panose="02020400000000000000" pitchFamily="18" charset="-128"/>
              </a:rPr>
              <a:t>10</a:t>
            </a:r>
            <a:r>
              <a:rPr lang="ja-JP" altLang="ja-JP" sz="2400" dirty="0">
                <a:solidFill>
                  <a:srgbClr val="000000"/>
                </a:solidFill>
                <a:effectLst/>
                <a:latin typeface="Times New Roman" panose="02020603050405020304" pitchFamily="18" charset="0"/>
                <a:ea typeface="游明朝" panose="02020400000000000000" pitchFamily="18" charset="-128"/>
                <a:cs typeface="ＭＳ Ｐ明朝" panose="02020600040205080304" pitchFamily="18" charset="-128"/>
              </a:rPr>
              <a:t>月理事会会合、決定</a:t>
            </a:r>
            <a:r>
              <a:rPr lang="en-US" altLang="ja-JP" sz="2400" dirty="0">
                <a:solidFill>
                  <a:srgbClr val="000000"/>
                </a:solidFill>
                <a:effectLst/>
                <a:latin typeface="游明朝" panose="02020400000000000000" pitchFamily="18" charset="-128"/>
                <a:ea typeface="游明朝" panose="02020400000000000000" pitchFamily="18" charset="-128"/>
              </a:rPr>
              <a:t>31</a:t>
            </a:r>
            <a:r>
              <a:rPr lang="ja-JP" altLang="ja-JP" sz="2400" dirty="0">
                <a:solidFill>
                  <a:srgbClr val="000000"/>
                </a:solidFill>
                <a:effectLst/>
                <a:latin typeface="Times New Roman" panose="02020603050405020304" pitchFamily="18" charset="0"/>
                <a:ea typeface="游明朝" panose="02020400000000000000" pitchFamily="18" charset="-128"/>
                <a:cs typeface="ＭＳ Ｐ明朝" panose="02020600040205080304" pitchFamily="18" charset="-128"/>
              </a:rPr>
              <a:t>号により改正。</a:t>
            </a:r>
            <a:r>
              <a:rPr lang="en-US" altLang="ja-JP" sz="2400" dirty="0">
                <a:solidFill>
                  <a:srgbClr val="000000"/>
                </a:solidFill>
                <a:effectLst/>
                <a:latin typeface="游明朝" panose="02020400000000000000" pitchFamily="18" charset="-128"/>
                <a:ea typeface="游明朝" panose="02020400000000000000" pitchFamily="18" charset="-128"/>
              </a:rPr>
              <a:t>1951</a:t>
            </a:r>
            <a:r>
              <a:rPr lang="ja-JP" altLang="ja-JP" sz="2400" dirty="0">
                <a:solidFill>
                  <a:srgbClr val="000000"/>
                </a:solidFill>
                <a:effectLst/>
                <a:latin typeface="Times New Roman" panose="02020603050405020304" pitchFamily="18" charset="0"/>
                <a:ea typeface="游明朝" panose="02020400000000000000" pitchFamily="18" charset="-128"/>
                <a:cs typeface="ＭＳ Ｐ明朝" panose="02020600040205080304" pitchFamily="18" charset="-128"/>
              </a:rPr>
              <a:t>年</a:t>
            </a:r>
            <a:r>
              <a:rPr lang="en-US" altLang="ja-JP" sz="2400" dirty="0">
                <a:solidFill>
                  <a:srgbClr val="000000"/>
                </a:solidFill>
                <a:effectLst/>
                <a:latin typeface="游明朝" panose="02020400000000000000" pitchFamily="18" charset="-128"/>
                <a:ea typeface="游明朝" panose="02020400000000000000" pitchFamily="18" charset="-128"/>
              </a:rPr>
              <a:t>1</a:t>
            </a:r>
            <a:r>
              <a:rPr lang="ja-JP" altLang="ja-JP" sz="2400" dirty="0">
                <a:solidFill>
                  <a:srgbClr val="000000"/>
                </a:solidFill>
                <a:effectLst/>
                <a:latin typeface="Times New Roman" panose="02020603050405020304" pitchFamily="18" charset="0"/>
                <a:ea typeface="游明朝" panose="02020400000000000000" pitchFamily="18" charset="-128"/>
                <a:cs typeface="ＭＳ Ｐ明朝" panose="02020600040205080304" pitchFamily="18" charset="-128"/>
              </a:rPr>
              <a:t>月理事会会合、決定</a:t>
            </a:r>
            <a:r>
              <a:rPr lang="en-US" altLang="ja-JP" sz="2400" dirty="0">
                <a:solidFill>
                  <a:srgbClr val="000000"/>
                </a:solidFill>
                <a:effectLst/>
                <a:latin typeface="游明朝" panose="02020400000000000000" pitchFamily="18" charset="-128"/>
                <a:ea typeface="游明朝" panose="02020400000000000000" pitchFamily="18" charset="-128"/>
              </a:rPr>
              <a:t>53</a:t>
            </a:r>
            <a:r>
              <a:rPr lang="ja-JP" altLang="ja-JP" sz="2400" dirty="0">
                <a:solidFill>
                  <a:srgbClr val="000000"/>
                </a:solidFill>
                <a:effectLst/>
                <a:latin typeface="Times New Roman" panose="02020603050405020304" pitchFamily="18" charset="0"/>
                <a:ea typeface="游明朝" panose="02020400000000000000" pitchFamily="18" charset="-128"/>
                <a:cs typeface="ＭＳ Ｐ明朝" panose="02020600040205080304" pitchFamily="18" charset="-128"/>
              </a:rPr>
              <a:t>号および</a:t>
            </a:r>
            <a:r>
              <a:rPr lang="en-US" altLang="ja-JP" sz="2400" dirty="0">
                <a:solidFill>
                  <a:srgbClr val="000000"/>
                </a:solidFill>
                <a:effectLst/>
                <a:latin typeface="游明朝" panose="02020400000000000000" pitchFamily="18" charset="-128"/>
                <a:ea typeface="游明朝" panose="02020400000000000000" pitchFamily="18" charset="-128"/>
              </a:rPr>
              <a:t>1923</a:t>
            </a:r>
            <a:r>
              <a:rPr lang="ja-JP" altLang="ja-JP" sz="2400" dirty="0">
                <a:solidFill>
                  <a:srgbClr val="000000"/>
                </a:solidFill>
                <a:effectLst/>
                <a:latin typeface="Times New Roman" panose="02020603050405020304" pitchFamily="18" charset="0"/>
                <a:ea typeface="游明朝" panose="02020400000000000000" pitchFamily="18" charset="-128"/>
                <a:cs typeface="ＭＳ Ｐ明朝" panose="02020600040205080304" pitchFamily="18" charset="-128"/>
              </a:rPr>
              <a:t>年</a:t>
            </a:r>
            <a:r>
              <a:rPr lang="en-US" altLang="ja-JP" sz="2400" dirty="0">
                <a:solidFill>
                  <a:srgbClr val="000000"/>
                </a:solidFill>
                <a:effectLst/>
                <a:latin typeface="游明朝" panose="02020400000000000000" pitchFamily="18" charset="-128"/>
                <a:ea typeface="游明朝" panose="02020400000000000000" pitchFamily="18" charset="-128"/>
              </a:rPr>
              <a:t>2</a:t>
            </a:r>
            <a:r>
              <a:rPr lang="ja-JP" altLang="ja-JP" sz="2400" dirty="0">
                <a:solidFill>
                  <a:srgbClr val="000000"/>
                </a:solidFill>
                <a:effectLst/>
                <a:latin typeface="Times New Roman" panose="02020603050405020304" pitchFamily="18" charset="0"/>
                <a:ea typeface="游明朝" panose="02020400000000000000" pitchFamily="18" charset="-128"/>
                <a:cs typeface="ＭＳ Ｐ明朝" panose="02020600040205080304" pitchFamily="18" charset="-128"/>
              </a:rPr>
              <a:t>月理事会会合、決定</a:t>
            </a:r>
            <a:r>
              <a:rPr lang="en-US" altLang="ja-JP" sz="2400" dirty="0">
                <a:solidFill>
                  <a:srgbClr val="000000"/>
                </a:solidFill>
                <a:effectLst/>
                <a:latin typeface="游明朝" panose="02020400000000000000" pitchFamily="18" charset="-128"/>
                <a:ea typeface="游明朝" panose="02020400000000000000" pitchFamily="18" charset="-128"/>
              </a:rPr>
              <a:t>VIII</a:t>
            </a:r>
            <a:r>
              <a:rPr lang="ja-JP" altLang="ja-JP" sz="2400" dirty="0">
                <a:solidFill>
                  <a:srgbClr val="000000"/>
                </a:solidFill>
                <a:effectLst/>
                <a:latin typeface="Times New Roman" panose="02020603050405020304" pitchFamily="18" charset="0"/>
                <a:ea typeface="游明朝" panose="02020400000000000000" pitchFamily="18" charset="-128"/>
                <a:cs typeface="ＭＳ Ｐ明朝" panose="02020600040205080304" pitchFamily="18" charset="-128"/>
              </a:rPr>
              <a:t>（</a:t>
            </a:r>
            <a:r>
              <a:rPr lang="en-US" altLang="ja-JP" sz="2400" dirty="0">
                <a:solidFill>
                  <a:srgbClr val="000000"/>
                </a:solidFill>
                <a:effectLst/>
                <a:latin typeface="游明朝" panose="02020400000000000000" pitchFamily="18" charset="-128"/>
                <a:ea typeface="游明朝" panose="02020400000000000000" pitchFamily="18" charset="-128"/>
              </a:rPr>
              <a:t>z</a:t>
            </a:r>
            <a:r>
              <a:rPr lang="ja-JP" altLang="ja-JP" sz="2400" dirty="0">
                <a:solidFill>
                  <a:srgbClr val="000000"/>
                </a:solidFill>
                <a:effectLst/>
                <a:latin typeface="Times New Roman" panose="02020603050405020304" pitchFamily="18" charset="0"/>
                <a:ea typeface="游明朝" panose="02020400000000000000" pitchFamily="18" charset="-128"/>
                <a:cs typeface="ＭＳ Ｐ明朝" panose="02020600040205080304" pitchFamily="18" charset="-128"/>
              </a:rPr>
              <a:t>）も参照のこと </a:t>
            </a:r>
            <a:endParaRPr lang="ja-JP" altLang="ja-JP" sz="2400" dirty="0">
              <a:solidFill>
                <a:srgbClr val="000000"/>
              </a:solidFill>
              <a:effectLst/>
              <a:latin typeface="Times New Roman" panose="02020603050405020304" pitchFamily="18" charset="0"/>
              <a:ea typeface="游明朝" panose="02020400000000000000" pitchFamily="18" charset="-128"/>
            </a:endParaRPr>
          </a:p>
        </p:txBody>
      </p:sp>
    </p:spTree>
    <p:extLst>
      <p:ext uri="{BB962C8B-B14F-4D97-AF65-F5344CB8AC3E}">
        <p14:creationId xmlns:p14="http://schemas.microsoft.com/office/powerpoint/2010/main" val="12953325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6FDAEF-EA8C-47CA-8E5D-C315090A3728}"/>
              </a:ext>
            </a:extLst>
          </p:cNvPr>
          <p:cNvSpPr>
            <a:spLocks noGrp="1"/>
          </p:cNvSpPr>
          <p:nvPr>
            <p:ph type="ctrTitle"/>
          </p:nvPr>
        </p:nvSpPr>
        <p:spPr>
          <a:xfrm>
            <a:off x="1524000" y="1460500"/>
            <a:ext cx="9144000" cy="1131406"/>
          </a:xfrm>
        </p:spPr>
        <p:txBody>
          <a:bodyPr>
            <a:normAutofit/>
          </a:bodyPr>
          <a:lstStyle/>
          <a:p>
            <a:r>
              <a:rPr kumimoji="1" lang="ja-JP" altLang="en-US" b="1" dirty="0">
                <a:solidFill>
                  <a:schemeClr val="accent1"/>
                </a:solidFill>
                <a:latin typeface="BIZ UDPゴシック" panose="020B0400000000000000" pitchFamily="50" charset="-128"/>
                <a:ea typeface="BIZ UDPゴシック" panose="020B0400000000000000" pitchFamily="50" charset="-128"/>
              </a:rPr>
              <a:t>留意すべきポイント</a:t>
            </a:r>
          </a:p>
        </p:txBody>
      </p:sp>
      <p:sp>
        <p:nvSpPr>
          <p:cNvPr id="3" name="字幕 2">
            <a:extLst>
              <a:ext uri="{FF2B5EF4-FFF2-40B4-BE49-F238E27FC236}">
                <a16:creationId xmlns:a16="http://schemas.microsoft.com/office/drawing/2014/main" id="{4D4269FA-DE0B-4FCF-B9EE-A28FF30B8C9F}"/>
              </a:ext>
            </a:extLst>
          </p:cNvPr>
          <p:cNvSpPr>
            <a:spLocks noGrp="1"/>
          </p:cNvSpPr>
          <p:nvPr>
            <p:ph type="subTitle" idx="1"/>
          </p:nvPr>
        </p:nvSpPr>
        <p:spPr>
          <a:xfrm>
            <a:off x="1524000" y="3429000"/>
            <a:ext cx="9842500" cy="2768600"/>
          </a:xfrm>
        </p:spPr>
        <p:txBody>
          <a:bodyPr>
            <a:normAutofit/>
          </a:bodyPr>
          <a:lstStyle/>
          <a:p>
            <a:pPr algn="l"/>
            <a:r>
              <a:rPr lang="ja-JP" altLang="en-US" sz="5400" dirty="0">
                <a:latin typeface="BIZ UDPゴシック" panose="020B0400000000000000" pitchFamily="50" charset="-128"/>
                <a:ea typeface="BIZ UDPゴシック" panose="020B0400000000000000" pitchFamily="50" charset="-128"/>
              </a:rPr>
              <a:t>ロータリー章典</a:t>
            </a:r>
            <a:endParaRPr lang="en-US" altLang="ja-JP" sz="5400" dirty="0">
              <a:latin typeface="BIZ UDPゴシック" panose="020B0400000000000000" pitchFamily="50" charset="-128"/>
              <a:ea typeface="BIZ UDPゴシック" panose="020B0400000000000000" pitchFamily="50" charset="-128"/>
            </a:endParaRPr>
          </a:p>
          <a:p>
            <a:pPr algn="l"/>
            <a:r>
              <a:rPr lang="en-US" altLang="ja-JP" sz="5400" dirty="0">
                <a:latin typeface="BIZ UDPゴシック" panose="020B0400000000000000" pitchFamily="50" charset="-128"/>
                <a:ea typeface="BIZ UDPゴシック" panose="020B0400000000000000" pitchFamily="50" charset="-128"/>
              </a:rPr>
              <a:t>10.040. </a:t>
            </a:r>
            <a:r>
              <a:rPr lang="ja-JP" altLang="en-US" sz="5400" dirty="0">
                <a:latin typeface="BIZ UDPゴシック" panose="020B0400000000000000" pitchFamily="50" charset="-128"/>
                <a:ea typeface="BIZ UDPゴシック" panose="020B0400000000000000" pitchFamily="50" charset="-128"/>
              </a:rPr>
              <a:t>クラブ会長エレクトの任務</a:t>
            </a:r>
            <a:endParaRPr lang="en-US" altLang="ja-JP" sz="5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1357624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61FFF943-8DF2-476D-A16D-8573FEBA76B6}"/>
              </a:ext>
            </a:extLst>
          </p:cNvPr>
          <p:cNvSpPr txBox="1"/>
          <p:nvPr/>
        </p:nvSpPr>
        <p:spPr>
          <a:xfrm>
            <a:off x="793750" y="797510"/>
            <a:ext cx="10604500" cy="5262979"/>
          </a:xfrm>
          <a:prstGeom prst="rect">
            <a:avLst/>
          </a:prstGeom>
          <a:noFill/>
        </p:spPr>
        <p:txBody>
          <a:bodyPr wrap="square">
            <a:spAutoFit/>
          </a:bodyPr>
          <a:lstStyle/>
          <a:p>
            <a:r>
              <a:rPr lang="en-US" altLang="ja-JP" sz="2800" dirty="0">
                <a:latin typeface="BIZ UDPゴシック" panose="020B0400000000000000" pitchFamily="50" charset="-128"/>
                <a:ea typeface="BIZ UDPゴシック" panose="020B0400000000000000" pitchFamily="50" charset="-128"/>
              </a:rPr>
              <a:t>1. </a:t>
            </a:r>
            <a:r>
              <a:rPr lang="ja-JP" altLang="en-US" sz="2800" dirty="0">
                <a:latin typeface="BIZ UDPゴシック" panose="020B0400000000000000" pitchFamily="50" charset="-128"/>
                <a:ea typeface="BIZ UDPゴシック" panose="020B0400000000000000" pitchFamily="50" charset="-128"/>
              </a:rPr>
              <a:t>現会長と相談する。</a:t>
            </a:r>
            <a:endParaRPr lang="en-US" altLang="ja-JP" sz="2800" dirty="0">
              <a:latin typeface="BIZ UDPゴシック" panose="020B0400000000000000" pitchFamily="50" charset="-128"/>
              <a:ea typeface="BIZ UDPゴシック" panose="020B0400000000000000" pitchFamily="50" charset="-128"/>
            </a:endParaRPr>
          </a:p>
          <a:p>
            <a:r>
              <a:rPr lang="en-US" altLang="ja-JP" sz="2800" dirty="0">
                <a:latin typeface="BIZ UDPゴシック" panose="020B0400000000000000" pitchFamily="50" charset="-128"/>
                <a:ea typeface="BIZ UDPゴシック" panose="020B0400000000000000" pitchFamily="50" charset="-128"/>
              </a:rPr>
              <a:t>2. </a:t>
            </a:r>
            <a:r>
              <a:rPr lang="ja-JP" altLang="en-US" sz="2800" dirty="0">
                <a:latin typeface="BIZ UDPゴシック" panose="020B0400000000000000" pitchFamily="50" charset="-128"/>
                <a:ea typeface="BIZ UDPゴシック" panose="020B0400000000000000" pitchFamily="50" charset="-128"/>
              </a:rPr>
              <a:t>理事会のメンバーとなる。 </a:t>
            </a:r>
            <a:endParaRPr lang="en-US" altLang="ja-JP" sz="2800" dirty="0">
              <a:latin typeface="BIZ UDPゴシック" panose="020B0400000000000000" pitchFamily="50" charset="-128"/>
              <a:ea typeface="BIZ UDPゴシック" panose="020B0400000000000000" pitchFamily="50" charset="-128"/>
            </a:endParaRPr>
          </a:p>
          <a:p>
            <a:r>
              <a:rPr lang="en-US" altLang="ja-JP" sz="2800" dirty="0">
                <a:latin typeface="BIZ UDPゴシック" panose="020B0400000000000000" pitchFamily="50" charset="-128"/>
                <a:ea typeface="BIZ UDPゴシック" panose="020B0400000000000000" pitchFamily="50" charset="-128"/>
              </a:rPr>
              <a:t>3. </a:t>
            </a:r>
            <a:r>
              <a:rPr lang="ja-JP" altLang="en-US" sz="2800" dirty="0">
                <a:latin typeface="BIZ UDPゴシック" panose="020B0400000000000000" pitchFamily="50" charset="-128"/>
                <a:ea typeface="BIZ UDPゴシック" panose="020B0400000000000000" pitchFamily="50" charset="-128"/>
              </a:rPr>
              <a:t>次年度の委員長および研修リーダーを任命する。</a:t>
            </a:r>
            <a:endParaRPr lang="en-US" altLang="ja-JP" sz="2800" dirty="0">
              <a:latin typeface="BIZ UDPゴシック" panose="020B0400000000000000" pitchFamily="50" charset="-128"/>
              <a:ea typeface="BIZ UDPゴシック" panose="020B0400000000000000" pitchFamily="50" charset="-128"/>
            </a:endParaRPr>
          </a:p>
          <a:p>
            <a:r>
              <a:rPr lang="en-US" altLang="ja-JP" sz="2800" dirty="0">
                <a:latin typeface="BIZ UDPゴシック" panose="020B0400000000000000" pitchFamily="50" charset="-128"/>
                <a:ea typeface="BIZ UDPゴシック" panose="020B0400000000000000" pitchFamily="50" charset="-128"/>
              </a:rPr>
              <a:t>4. </a:t>
            </a:r>
            <a:r>
              <a:rPr lang="ja-JP" altLang="en-US" sz="2800" dirty="0">
                <a:latin typeface="BIZ UDPゴシック" panose="020B0400000000000000" pitchFamily="50" charset="-128"/>
                <a:ea typeface="BIZ UDPゴシック" panose="020B0400000000000000" pitchFamily="50" charset="-128"/>
              </a:rPr>
              <a:t>クラブ予算の作成を監督する。</a:t>
            </a:r>
            <a:endParaRPr lang="en-US" altLang="ja-JP" sz="2800" dirty="0">
              <a:latin typeface="BIZ UDPゴシック" panose="020B0400000000000000" pitchFamily="50" charset="-128"/>
              <a:ea typeface="BIZ UDPゴシック" panose="020B0400000000000000" pitchFamily="50" charset="-128"/>
            </a:endParaRPr>
          </a:p>
          <a:p>
            <a:r>
              <a:rPr lang="en-US" altLang="ja-JP" sz="2800" dirty="0">
                <a:latin typeface="BIZ UDPゴシック" panose="020B0400000000000000" pitchFamily="50" charset="-128"/>
                <a:ea typeface="BIZ UDPゴシック" panose="020B0400000000000000" pitchFamily="50" charset="-128"/>
              </a:rPr>
              <a:t>5. </a:t>
            </a:r>
            <a:r>
              <a:rPr lang="ja-JP" altLang="en-US" sz="2800" dirty="0">
                <a:latin typeface="BIZ UDPゴシック" panose="020B0400000000000000" pitchFamily="50" charset="-128"/>
                <a:ea typeface="BIZ UDPゴシック" panose="020B0400000000000000" pitchFamily="50" charset="-128"/>
              </a:rPr>
              <a:t>次期クラブ役員に地区研修・協議会への出席を奨励する。</a:t>
            </a:r>
            <a:endParaRPr lang="en-US" altLang="ja-JP" sz="2800" dirty="0">
              <a:latin typeface="BIZ UDPゴシック" panose="020B0400000000000000" pitchFamily="50" charset="-128"/>
              <a:ea typeface="BIZ UDPゴシック" panose="020B0400000000000000" pitchFamily="50" charset="-128"/>
            </a:endParaRPr>
          </a:p>
          <a:p>
            <a:r>
              <a:rPr lang="en-US" altLang="ja-JP" sz="2800" dirty="0">
                <a:latin typeface="BIZ UDPゴシック" panose="020B0400000000000000" pitchFamily="50" charset="-128"/>
                <a:ea typeface="BIZ UDPゴシック" panose="020B0400000000000000" pitchFamily="50" charset="-128"/>
              </a:rPr>
              <a:t>6. My ROTARY</a:t>
            </a:r>
            <a:r>
              <a:rPr lang="ja-JP" altLang="en-US" sz="2800" dirty="0">
                <a:latin typeface="BIZ UDPゴシック" panose="020B0400000000000000" pitchFamily="50" charset="-128"/>
                <a:ea typeface="BIZ UDPゴシック" panose="020B0400000000000000" pitchFamily="50" charset="-128"/>
              </a:rPr>
              <a:t>のアカウントをつくる。</a:t>
            </a:r>
            <a:endParaRPr lang="en-US" altLang="ja-JP" sz="2800" dirty="0">
              <a:latin typeface="BIZ UDPゴシック" panose="020B0400000000000000" pitchFamily="50" charset="-128"/>
              <a:ea typeface="BIZ UDPゴシック" panose="020B0400000000000000" pitchFamily="50" charset="-128"/>
            </a:endParaRPr>
          </a:p>
          <a:p>
            <a:r>
              <a:rPr lang="en-US" altLang="ja-JP" sz="2800" dirty="0">
                <a:latin typeface="BIZ UDPゴシック" panose="020B0400000000000000" pitchFamily="50" charset="-128"/>
                <a:ea typeface="BIZ UDPゴシック" panose="020B0400000000000000" pitchFamily="50" charset="-128"/>
              </a:rPr>
              <a:t>7. </a:t>
            </a:r>
            <a:r>
              <a:rPr lang="ja-JP" altLang="en-US" sz="2800" dirty="0">
                <a:latin typeface="BIZ UDPゴシック" panose="020B0400000000000000" pitchFamily="50" charset="-128"/>
                <a:ea typeface="BIZ UDPゴシック" panose="020B0400000000000000" pitchFamily="50" charset="-128"/>
              </a:rPr>
              <a:t>会長エレクト研修セミナー（</a:t>
            </a:r>
            <a:r>
              <a:rPr lang="en-US" altLang="ja-JP" sz="2800" dirty="0">
                <a:latin typeface="BIZ UDPゴシック" panose="020B0400000000000000" pitchFamily="50" charset="-128"/>
                <a:ea typeface="BIZ UDPゴシック" panose="020B0400000000000000" pitchFamily="50" charset="-128"/>
              </a:rPr>
              <a:t>PETS</a:t>
            </a:r>
            <a:r>
              <a:rPr lang="ja-JP" altLang="en-US" sz="2800" dirty="0">
                <a:latin typeface="BIZ UDPゴシック" panose="020B0400000000000000" pitchFamily="50" charset="-128"/>
                <a:ea typeface="BIZ UDPゴシック" panose="020B0400000000000000" pitchFamily="50" charset="-128"/>
              </a:rPr>
              <a:t>）、地区研修・協議会、地区大会　　　　　</a:t>
            </a:r>
            <a:endParaRPr lang="en-US" altLang="ja-JP" sz="2800" dirty="0">
              <a:latin typeface="BIZ UDPゴシック" panose="020B0400000000000000" pitchFamily="50" charset="-128"/>
              <a:ea typeface="BIZ UDPゴシック" panose="020B0400000000000000" pitchFamily="50" charset="-128"/>
            </a:endParaRPr>
          </a:p>
          <a:p>
            <a:r>
              <a:rPr lang="ja-JP" altLang="en-US" sz="2800" dirty="0">
                <a:latin typeface="BIZ UDPゴシック" panose="020B0400000000000000" pitchFamily="50" charset="-128"/>
                <a:ea typeface="BIZ UDPゴシック" panose="020B0400000000000000" pitchFamily="50" charset="-128"/>
              </a:rPr>
              <a:t>　  に出席する。</a:t>
            </a:r>
            <a:endParaRPr lang="en-US" altLang="ja-JP" sz="2800" dirty="0">
              <a:latin typeface="BIZ UDPゴシック" panose="020B0400000000000000" pitchFamily="50" charset="-128"/>
              <a:ea typeface="BIZ UDPゴシック" panose="020B0400000000000000" pitchFamily="50" charset="-128"/>
            </a:endParaRPr>
          </a:p>
          <a:p>
            <a:r>
              <a:rPr lang="en-US" altLang="ja-JP" sz="2800" dirty="0">
                <a:latin typeface="BIZ UDPゴシック" panose="020B0400000000000000" pitchFamily="50" charset="-128"/>
                <a:ea typeface="BIZ UDPゴシック" panose="020B0400000000000000" pitchFamily="50" charset="-128"/>
              </a:rPr>
              <a:t>8. My ROTARY</a:t>
            </a:r>
            <a:r>
              <a:rPr lang="ja-JP" altLang="en-US" sz="2800" dirty="0">
                <a:latin typeface="BIZ UDPゴシック" panose="020B0400000000000000" pitchFamily="50" charset="-128"/>
                <a:ea typeface="BIZ UDPゴシック" panose="020B0400000000000000" pitchFamily="50" charset="-128"/>
              </a:rPr>
              <a:t>から開くことのできるロータリークラブ・セントラ　　</a:t>
            </a:r>
            <a:endParaRPr lang="en-US" altLang="ja-JP" sz="2800" dirty="0">
              <a:latin typeface="BIZ UDPゴシック" panose="020B0400000000000000" pitchFamily="50" charset="-128"/>
              <a:ea typeface="BIZ UDPゴシック" panose="020B0400000000000000" pitchFamily="50" charset="-128"/>
            </a:endParaRPr>
          </a:p>
          <a:p>
            <a:r>
              <a:rPr lang="ja-JP" altLang="en-US" sz="2800" dirty="0">
                <a:latin typeface="BIZ UDPゴシック" panose="020B0400000000000000" pitchFamily="50" charset="-128"/>
                <a:ea typeface="BIZ UDPゴシック" panose="020B0400000000000000" pitchFamily="50" charset="-128"/>
              </a:rPr>
              <a:t>　  ルでクラブの目標を確認し、目標に 向けた活動状況を確認する。</a:t>
            </a:r>
            <a:endParaRPr lang="en-US" altLang="ja-JP" sz="2800" dirty="0">
              <a:latin typeface="BIZ UDPゴシック" panose="020B0400000000000000" pitchFamily="50" charset="-128"/>
              <a:ea typeface="BIZ UDPゴシック" panose="020B0400000000000000" pitchFamily="50" charset="-128"/>
            </a:endParaRPr>
          </a:p>
          <a:p>
            <a:r>
              <a:rPr lang="en-US" altLang="ja-JP" sz="2800" dirty="0">
                <a:latin typeface="BIZ UDPゴシック" panose="020B0400000000000000" pitchFamily="50" charset="-128"/>
                <a:ea typeface="BIZ UDPゴシック" panose="020B0400000000000000" pitchFamily="50" charset="-128"/>
              </a:rPr>
              <a:t>9. </a:t>
            </a:r>
            <a:r>
              <a:rPr lang="ja-JP" altLang="en-US" sz="2800" dirty="0">
                <a:latin typeface="BIZ UDPゴシック" panose="020B0400000000000000" pitchFamily="50" charset="-128"/>
                <a:ea typeface="BIZ UDPゴシック" panose="020B0400000000000000" pitchFamily="50" charset="-128"/>
              </a:rPr>
              <a:t>国際ロータリーからの重要な通知を確実に受け取れるよう、</a:t>
            </a:r>
            <a:r>
              <a:rPr lang="en-US" altLang="ja-JP" sz="2800" dirty="0">
                <a:latin typeface="BIZ UDPゴシック" panose="020B0400000000000000" pitchFamily="50" charset="-128"/>
                <a:ea typeface="BIZ UDPゴシック" panose="020B0400000000000000" pitchFamily="50" charset="-128"/>
              </a:rPr>
              <a:t>My </a:t>
            </a:r>
          </a:p>
          <a:p>
            <a:r>
              <a:rPr lang="ja-JP" altLang="en-US" sz="2800" dirty="0">
                <a:latin typeface="BIZ UDPゴシック" panose="020B0400000000000000" pitchFamily="50" charset="-128"/>
                <a:ea typeface="BIZ UDPゴシック" panose="020B0400000000000000" pitchFamily="50" charset="-128"/>
              </a:rPr>
              <a:t>　  </a:t>
            </a:r>
            <a:r>
              <a:rPr lang="en-US" altLang="ja-JP" sz="2800" dirty="0">
                <a:latin typeface="BIZ UDPゴシック" panose="020B0400000000000000" pitchFamily="50" charset="-128"/>
                <a:ea typeface="BIZ UDPゴシック" panose="020B0400000000000000" pitchFamily="50" charset="-128"/>
              </a:rPr>
              <a:t>ROTARY</a:t>
            </a:r>
            <a:r>
              <a:rPr lang="ja-JP" altLang="en-US" sz="2800" dirty="0">
                <a:latin typeface="BIZ UDPゴシック" panose="020B0400000000000000" pitchFamily="50" charset="-128"/>
                <a:ea typeface="BIZ UDPゴシック" panose="020B0400000000000000" pitchFamily="50" charset="-128"/>
              </a:rPr>
              <a:t>を通じてクラブ役員を 報告する。 </a:t>
            </a:r>
          </a:p>
        </p:txBody>
      </p:sp>
    </p:spTree>
    <p:extLst>
      <p:ext uri="{BB962C8B-B14F-4D97-AF65-F5344CB8AC3E}">
        <p14:creationId xmlns:p14="http://schemas.microsoft.com/office/powerpoint/2010/main" val="37249276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F8F26A15-64D1-4920-BDE4-1C8EEB6A3AEE}"/>
              </a:ext>
            </a:extLst>
          </p:cNvPr>
          <p:cNvSpPr txBox="1"/>
          <p:nvPr/>
        </p:nvSpPr>
        <p:spPr>
          <a:xfrm>
            <a:off x="984250" y="920621"/>
            <a:ext cx="10223500" cy="5032147"/>
          </a:xfrm>
          <a:prstGeom prst="rect">
            <a:avLst/>
          </a:prstGeom>
          <a:noFill/>
        </p:spPr>
        <p:txBody>
          <a:bodyPr wrap="square">
            <a:spAutoFit/>
          </a:bodyPr>
          <a:lstStyle/>
          <a:p>
            <a:endParaRPr lang="ja-JP" altLang="ja-JP" sz="1200" dirty="0">
              <a:solidFill>
                <a:srgbClr val="000000"/>
              </a:solidFill>
              <a:effectLst/>
              <a:latin typeface="BIZ UDPゴシック" panose="020B0400000000000000" pitchFamily="50" charset="-128"/>
              <a:ea typeface="BIZ UDPゴシック" panose="020B0400000000000000" pitchFamily="50" charset="-128"/>
            </a:endParaRPr>
          </a:p>
          <a:p>
            <a:r>
              <a:rPr lang="en-US" altLang="ja-JP" sz="3200" dirty="0">
                <a:solidFill>
                  <a:srgbClr val="000000"/>
                </a:solidFill>
                <a:effectLst/>
                <a:latin typeface="BIZ UDPゴシック" panose="020B0400000000000000" pitchFamily="50" charset="-128"/>
                <a:ea typeface="BIZ UDPゴシック" panose="020B0400000000000000" pitchFamily="50" charset="-128"/>
              </a:rPr>
              <a:t>10.040.1. </a:t>
            </a:r>
            <a:r>
              <a:rPr lang="ja-JP" altLang="ja-JP"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rPr>
              <a:t>クラブ委員会の任命</a:t>
            </a:r>
            <a:r>
              <a:rPr lang="ja-JP" altLang="en-US"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rPr>
              <a:t>　</a:t>
            </a:r>
            <a:endParaRPr lang="en-US" altLang="ja-JP" sz="105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endParaRPr>
          </a:p>
          <a:p>
            <a:endParaRPr lang="en-US" altLang="ja-JP" sz="105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endParaRPr>
          </a:p>
          <a:p>
            <a:r>
              <a:rPr lang="ja-JP" altLang="en-US" sz="3200" dirty="0">
                <a:solidFill>
                  <a:srgbClr val="000000"/>
                </a:solidFill>
                <a:latin typeface="BIZ UDPゴシック" panose="020B0400000000000000" pitchFamily="50" charset="-128"/>
                <a:ea typeface="BIZ UDPゴシック" panose="020B0400000000000000" pitchFamily="50" charset="-128"/>
                <a:cs typeface="ＭＳ Ｐ明朝" panose="02020600040205080304" pitchFamily="18" charset="-128"/>
              </a:rPr>
              <a:t>　</a:t>
            </a:r>
            <a:r>
              <a:rPr lang="ja-JP" altLang="ja-JP"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rPr>
              <a:t>クラブ会長エレクトは、</a:t>
            </a:r>
            <a:r>
              <a:rPr lang="en-US" altLang="ja-JP" sz="3200" dirty="0">
                <a:solidFill>
                  <a:srgbClr val="000000"/>
                </a:solidFill>
                <a:effectLst/>
                <a:latin typeface="BIZ UDPゴシック" panose="020B0400000000000000" pitchFamily="50" charset="-128"/>
                <a:ea typeface="BIZ UDPゴシック" panose="020B0400000000000000" pitchFamily="50" charset="-128"/>
              </a:rPr>
              <a:t>3</a:t>
            </a:r>
            <a:r>
              <a:rPr lang="ja-JP" altLang="ja-JP"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rPr>
              <a:t>月</a:t>
            </a:r>
            <a:r>
              <a:rPr lang="en-US" altLang="ja-JP" sz="3200" dirty="0">
                <a:solidFill>
                  <a:srgbClr val="000000"/>
                </a:solidFill>
                <a:effectLst/>
                <a:latin typeface="BIZ UDPゴシック" panose="020B0400000000000000" pitchFamily="50" charset="-128"/>
                <a:ea typeface="BIZ UDPゴシック" panose="020B0400000000000000" pitchFamily="50" charset="-128"/>
              </a:rPr>
              <a:t>31</a:t>
            </a:r>
            <a:r>
              <a:rPr lang="ja-JP" altLang="ja-JP"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rPr>
              <a:t>日までにクラブ委員会</a:t>
            </a:r>
            <a:endParaRPr lang="en-US" altLang="ja-JP"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endParaRPr>
          </a:p>
          <a:p>
            <a:r>
              <a:rPr lang="ja-JP" altLang="en-US" sz="3200" dirty="0">
                <a:solidFill>
                  <a:srgbClr val="000000"/>
                </a:solidFill>
                <a:latin typeface="BIZ UDPゴシック" panose="020B0400000000000000" pitchFamily="50" charset="-128"/>
                <a:ea typeface="BIZ UDPゴシック" panose="020B0400000000000000" pitchFamily="50" charset="-128"/>
                <a:cs typeface="ＭＳ Ｐ明朝" panose="02020600040205080304" pitchFamily="18" charset="-128"/>
              </a:rPr>
              <a:t>　</a:t>
            </a:r>
            <a:r>
              <a:rPr lang="ja-JP" altLang="ja-JP"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rPr>
              <a:t>委員長をすべて任命するものとする</a:t>
            </a:r>
            <a:r>
              <a:rPr lang="ja-JP" altLang="en-US"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rPr>
              <a:t>。</a:t>
            </a:r>
            <a:endParaRPr lang="en-US" altLang="ja-JP"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endParaRPr>
          </a:p>
          <a:p>
            <a:r>
              <a:rPr lang="ja-JP" altLang="en-US" sz="3200" dirty="0">
                <a:solidFill>
                  <a:srgbClr val="000000"/>
                </a:solidFill>
                <a:latin typeface="BIZ UDPゴシック" panose="020B0400000000000000" pitchFamily="50" charset="-128"/>
                <a:ea typeface="BIZ UDPゴシック" panose="020B0400000000000000" pitchFamily="50" charset="-128"/>
                <a:cs typeface="ＭＳ Ｐ明朝" panose="02020600040205080304" pitchFamily="18" charset="-128"/>
              </a:rPr>
              <a:t>　　</a:t>
            </a:r>
            <a:r>
              <a:rPr lang="ja-JP" altLang="ja-JP"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rPr>
              <a:t>（</a:t>
            </a:r>
            <a:r>
              <a:rPr lang="en-US" altLang="ja-JP" sz="3200" dirty="0">
                <a:solidFill>
                  <a:srgbClr val="000000"/>
                </a:solidFill>
                <a:effectLst/>
                <a:latin typeface="BIZ UDPゴシック" panose="020B0400000000000000" pitchFamily="50" charset="-128"/>
                <a:ea typeface="BIZ UDPゴシック" panose="020B0400000000000000" pitchFamily="50" charset="-128"/>
              </a:rPr>
              <a:t>2004</a:t>
            </a:r>
            <a:r>
              <a:rPr lang="ja-JP" altLang="ja-JP"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rPr>
              <a:t>年</a:t>
            </a:r>
            <a:r>
              <a:rPr lang="en-US" altLang="ja-JP" sz="3200" dirty="0">
                <a:solidFill>
                  <a:srgbClr val="000000"/>
                </a:solidFill>
                <a:effectLst/>
                <a:latin typeface="BIZ UDPゴシック" panose="020B0400000000000000" pitchFamily="50" charset="-128"/>
                <a:ea typeface="BIZ UDPゴシック" panose="020B0400000000000000" pitchFamily="50" charset="-128"/>
              </a:rPr>
              <a:t>11</a:t>
            </a:r>
            <a:r>
              <a:rPr lang="ja-JP" altLang="ja-JP"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rPr>
              <a:t>月理事会会合、決定</a:t>
            </a:r>
            <a:r>
              <a:rPr lang="en-US" altLang="ja-JP" sz="3200" dirty="0">
                <a:solidFill>
                  <a:srgbClr val="000000"/>
                </a:solidFill>
                <a:effectLst/>
                <a:latin typeface="BIZ UDPゴシック" panose="020B0400000000000000" pitchFamily="50" charset="-128"/>
                <a:ea typeface="BIZ UDPゴシック" panose="020B0400000000000000" pitchFamily="50" charset="-128"/>
              </a:rPr>
              <a:t>59</a:t>
            </a:r>
            <a:r>
              <a:rPr lang="ja-JP" altLang="ja-JP"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rPr>
              <a:t>号） </a:t>
            </a:r>
            <a:endParaRPr lang="en-US" altLang="ja-JP"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endParaRPr>
          </a:p>
          <a:p>
            <a:endParaRPr lang="en-US" altLang="ja-JP"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endParaRPr>
          </a:p>
          <a:p>
            <a:r>
              <a:rPr lang="en-US" altLang="ja-JP" sz="3200" dirty="0">
                <a:solidFill>
                  <a:srgbClr val="000000"/>
                </a:solidFill>
                <a:effectLst/>
                <a:latin typeface="BIZ UDPゴシック" panose="020B0400000000000000" pitchFamily="50" charset="-128"/>
                <a:ea typeface="BIZ UDPゴシック" panose="020B0400000000000000" pitchFamily="50" charset="-128"/>
              </a:rPr>
              <a:t>10.040.2. </a:t>
            </a:r>
            <a:r>
              <a:rPr lang="ja-JP" altLang="ja-JP"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rPr>
              <a:t>クラブによる年次基金の目標設定</a:t>
            </a:r>
            <a:r>
              <a:rPr lang="ja-JP" altLang="en-US"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rPr>
              <a:t>　</a:t>
            </a:r>
            <a:endParaRPr lang="en-US" altLang="ja-JP" sz="105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endParaRPr>
          </a:p>
          <a:p>
            <a:endParaRPr lang="en-US" altLang="ja-JP" sz="1050" dirty="0">
              <a:solidFill>
                <a:srgbClr val="000000"/>
              </a:solidFill>
              <a:latin typeface="BIZ UDPゴシック" panose="020B0400000000000000" pitchFamily="50" charset="-128"/>
              <a:ea typeface="BIZ UDPゴシック" panose="020B0400000000000000" pitchFamily="50" charset="-128"/>
              <a:cs typeface="ＭＳ Ｐ明朝" panose="02020600040205080304" pitchFamily="18" charset="-128"/>
            </a:endParaRPr>
          </a:p>
          <a:p>
            <a:r>
              <a:rPr lang="ja-JP" altLang="en-US"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rPr>
              <a:t>　</a:t>
            </a:r>
            <a:r>
              <a:rPr lang="ja-JP" altLang="ja-JP"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rPr>
              <a:t>クラブ会長エレクトは、自らが会長となる年度に</a:t>
            </a:r>
            <a:endParaRPr lang="en-US" altLang="ja-JP"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endParaRPr>
          </a:p>
          <a:p>
            <a:r>
              <a:rPr lang="ja-JP" altLang="en-US" sz="3200" dirty="0">
                <a:solidFill>
                  <a:srgbClr val="000000"/>
                </a:solidFill>
                <a:latin typeface="BIZ UDPゴシック" panose="020B0400000000000000" pitchFamily="50" charset="-128"/>
                <a:ea typeface="BIZ UDPゴシック" panose="020B0400000000000000" pitchFamily="50" charset="-128"/>
                <a:cs typeface="ＭＳ Ｐ明朝" panose="02020600040205080304" pitchFamily="18" charset="-128"/>
              </a:rPr>
              <a:t>　</a:t>
            </a:r>
            <a:r>
              <a:rPr lang="ja-JP" altLang="ja-JP"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rPr>
              <a:t>取り組む</a:t>
            </a:r>
            <a:r>
              <a:rPr lang="ja-JP" altLang="ja-JP" sz="3200" dirty="0">
                <a:solidFill>
                  <a:srgbClr val="FF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rPr>
              <a:t>年次基金目標について監督する</a:t>
            </a:r>
            <a:r>
              <a:rPr lang="ja-JP" altLang="en-US"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rPr>
              <a:t>。</a:t>
            </a:r>
            <a:endParaRPr lang="en-US" altLang="ja-JP"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endParaRPr>
          </a:p>
          <a:p>
            <a:r>
              <a:rPr lang="ja-JP" altLang="en-US" sz="3200" dirty="0">
                <a:solidFill>
                  <a:srgbClr val="000000"/>
                </a:solidFill>
                <a:latin typeface="BIZ UDPゴシック" panose="020B0400000000000000" pitchFamily="50" charset="-128"/>
                <a:ea typeface="BIZ UDPゴシック" panose="020B0400000000000000" pitchFamily="50" charset="-128"/>
                <a:cs typeface="ＭＳ Ｐ明朝" panose="02020600040205080304" pitchFamily="18" charset="-128"/>
              </a:rPr>
              <a:t>　　</a:t>
            </a:r>
            <a:r>
              <a:rPr lang="ja-JP" altLang="ja-JP"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rPr>
              <a:t>（</a:t>
            </a:r>
            <a:r>
              <a:rPr lang="en-US" altLang="ja-JP" sz="3200" dirty="0">
                <a:solidFill>
                  <a:srgbClr val="000000"/>
                </a:solidFill>
                <a:effectLst/>
                <a:latin typeface="BIZ UDPゴシック" panose="020B0400000000000000" pitchFamily="50" charset="-128"/>
                <a:ea typeface="BIZ UDPゴシック" panose="020B0400000000000000" pitchFamily="50" charset="-128"/>
              </a:rPr>
              <a:t>2004</a:t>
            </a:r>
            <a:r>
              <a:rPr lang="ja-JP" altLang="ja-JP"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rPr>
              <a:t>年</a:t>
            </a:r>
            <a:r>
              <a:rPr lang="en-US" altLang="ja-JP" sz="3200" dirty="0">
                <a:solidFill>
                  <a:srgbClr val="000000"/>
                </a:solidFill>
                <a:effectLst/>
                <a:latin typeface="BIZ UDPゴシック" panose="020B0400000000000000" pitchFamily="50" charset="-128"/>
                <a:ea typeface="BIZ UDPゴシック" panose="020B0400000000000000" pitchFamily="50" charset="-128"/>
              </a:rPr>
              <a:t>11</a:t>
            </a:r>
            <a:r>
              <a:rPr lang="ja-JP" altLang="ja-JP"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rPr>
              <a:t>月理事会会合、決定</a:t>
            </a:r>
            <a:r>
              <a:rPr lang="en-US" altLang="ja-JP" sz="3200" dirty="0">
                <a:solidFill>
                  <a:srgbClr val="000000"/>
                </a:solidFill>
                <a:effectLst/>
                <a:latin typeface="BIZ UDPゴシック" panose="020B0400000000000000" pitchFamily="50" charset="-128"/>
                <a:ea typeface="BIZ UDPゴシック" panose="020B0400000000000000" pitchFamily="50" charset="-128"/>
              </a:rPr>
              <a:t>59</a:t>
            </a:r>
            <a:r>
              <a:rPr lang="ja-JP" altLang="ja-JP" sz="3200" dirty="0">
                <a:solidFill>
                  <a:srgbClr val="000000"/>
                </a:solidFill>
                <a:effectLst/>
                <a:latin typeface="BIZ UDPゴシック" panose="020B0400000000000000" pitchFamily="50" charset="-128"/>
                <a:ea typeface="BIZ UDPゴシック" panose="020B0400000000000000" pitchFamily="50" charset="-128"/>
                <a:cs typeface="ＭＳ Ｐ明朝" panose="02020600040205080304" pitchFamily="18" charset="-128"/>
              </a:rPr>
              <a:t>号） </a:t>
            </a:r>
            <a:endParaRPr lang="ja-JP" altLang="ja-JP" sz="3200" dirty="0">
              <a:solidFill>
                <a:srgbClr val="000000"/>
              </a:solidFill>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0311845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8A443C-A0DA-4899-8C80-2D35BA562186}"/>
              </a:ext>
            </a:extLst>
          </p:cNvPr>
          <p:cNvSpPr>
            <a:spLocks noGrp="1"/>
          </p:cNvSpPr>
          <p:nvPr>
            <p:ph type="title"/>
          </p:nvPr>
        </p:nvSpPr>
        <p:spPr/>
        <p:txBody>
          <a:bodyPr/>
          <a:lstStyle/>
          <a:p>
            <a:pPr algn="ctr"/>
            <a:r>
              <a:rPr kumimoji="1" lang="ja-JP" altLang="en-US" b="1" dirty="0">
                <a:latin typeface="游明朝 Demibold" panose="02020600000000000000" pitchFamily="18" charset="-128"/>
                <a:ea typeface="游明朝 Demibold" panose="02020600000000000000" pitchFamily="18" charset="-128"/>
              </a:rPr>
              <a:t>標準ロータリークラブ定款</a:t>
            </a:r>
            <a:br>
              <a:rPr kumimoji="1" lang="en-US" altLang="ja-JP" b="1" dirty="0">
                <a:latin typeface="游明朝 Demibold" panose="02020600000000000000" pitchFamily="18" charset="-128"/>
                <a:ea typeface="游明朝 Demibold" panose="02020600000000000000" pitchFamily="18" charset="-128"/>
              </a:rPr>
            </a:br>
            <a:r>
              <a:rPr kumimoji="1" lang="ja-JP" altLang="en-US" b="1" dirty="0">
                <a:latin typeface="游明朝 Demibold" panose="02020600000000000000" pitchFamily="18" charset="-128"/>
                <a:ea typeface="游明朝 Demibold" panose="02020600000000000000" pitchFamily="18" charset="-128"/>
              </a:rPr>
              <a:t>第</a:t>
            </a:r>
            <a:r>
              <a:rPr kumimoji="1" lang="en-US" altLang="ja-JP" b="1" dirty="0">
                <a:latin typeface="游明朝 Demibold" panose="02020600000000000000" pitchFamily="18" charset="-128"/>
                <a:ea typeface="游明朝 Demibold" panose="02020600000000000000" pitchFamily="18" charset="-128"/>
              </a:rPr>
              <a:t>11</a:t>
            </a:r>
            <a:r>
              <a:rPr kumimoji="1" lang="ja-JP" altLang="en-US" b="1" dirty="0">
                <a:latin typeface="游明朝 Demibold" panose="02020600000000000000" pitchFamily="18" charset="-128"/>
                <a:ea typeface="游明朝 Demibold" panose="02020600000000000000" pitchFamily="18" charset="-128"/>
              </a:rPr>
              <a:t>条第</a:t>
            </a:r>
            <a:r>
              <a:rPr kumimoji="1" lang="en-US" altLang="ja-JP" b="1" dirty="0">
                <a:latin typeface="游明朝 Demibold" panose="02020600000000000000" pitchFamily="18" charset="-128"/>
                <a:ea typeface="游明朝 Demibold" panose="02020600000000000000" pitchFamily="18" charset="-128"/>
              </a:rPr>
              <a:t>5</a:t>
            </a:r>
            <a:r>
              <a:rPr kumimoji="1" lang="ja-JP" altLang="en-US" b="1" dirty="0">
                <a:latin typeface="游明朝 Demibold" panose="02020600000000000000" pitchFamily="18" charset="-128"/>
                <a:ea typeface="游明朝 Demibold" panose="02020600000000000000" pitchFamily="18" charset="-128"/>
              </a:rPr>
              <a:t>節</a:t>
            </a:r>
          </a:p>
        </p:txBody>
      </p:sp>
      <p:sp>
        <p:nvSpPr>
          <p:cNvPr id="3" name="コンテンツ プレースホルダー 2">
            <a:extLst>
              <a:ext uri="{FF2B5EF4-FFF2-40B4-BE49-F238E27FC236}">
                <a16:creationId xmlns:a16="http://schemas.microsoft.com/office/drawing/2014/main" id="{7631AA64-6DC0-410F-929F-99F4EFA69D1C}"/>
              </a:ext>
            </a:extLst>
          </p:cNvPr>
          <p:cNvSpPr>
            <a:spLocks noGrp="1"/>
          </p:cNvSpPr>
          <p:nvPr>
            <p:ph idx="1"/>
          </p:nvPr>
        </p:nvSpPr>
        <p:spPr>
          <a:xfrm>
            <a:off x="838199" y="1802296"/>
            <a:ext cx="10783957" cy="4890051"/>
          </a:xfrm>
        </p:spPr>
        <p:txBody>
          <a:bodyPr>
            <a:noAutofit/>
          </a:bodyPr>
          <a:lstStyle/>
          <a:p>
            <a:pPr marL="0" indent="0">
              <a:buNone/>
            </a:pPr>
            <a:r>
              <a:rPr kumimoji="1" lang="ja-JP" altLang="en-US" sz="4000" b="1" dirty="0"/>
              <a:t>免除された場合は、会長エレクトがクラブから代理の者を派遣するものとする。会長エレクトが、ガバナーエレクトからの免除を受けずに、会長エレクト研修セミナーおよび研修・協議会に出席しない場合、あるいは、免除されてもクラブの代理をこれらの会合に派遣しなかった場合、かかる会長エレクトはクラブ会長に就任しないものとする。</a:t>
            </a:r>
          </a:p>
        </p:txBody>
      </p:sp>
    </p:spTree>
    <p:extLst>
      <p:ext uri="{BB962C8B-B14F-4D97-AF65-F5344CB8AC3E}">
        <p14:creationId xmlns:p14="http://schemas.microsoft.com/office/powerpoint/2010/main" val="22899649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292D2E88-5171-4D78-9926-291093B2031F}"/>
              </a:ext>
            </a:extLst>
          </p:cNvPr>
          <p:cNvSpPr txBox="1"/>
          <p:nvPr/>
        </p:nvSpPr>
        <p:spPr>
          <a:xfrm>
            <a:off x="4711700" y="4121835"/>
            <a:ext cx="6667500" cy="1938992"/>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ＭＳ Ｐ明朝" panose="02020600040205080304" pitchFamily="18" charset="-128"/>
              </a:rPr>
              <a:t>出典：</a:t>
            </a:r>
            <a:r>
              <a:rPr kumimoji="0" lang="en-US" altLang="ja-JP" sz="24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ＭＳ Ｐ明朝" panose="02020600040205080304" pitchFamily="18" charset="-128"/>
              </a:rPr>
              <a:t>1977</a:t>
            </a:r>
            <a:r>
              <a:rPr kumimoji="0" lang="ja-JP" altLang="en-US" sz="24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ＭＳ Ｐ明朝" panose="02020600040205080304" pitchFamily="18" charset="-128"/>
              </a:rPr>
              <a:t>年</a:t>
            </a:r>
            <a:r>
              <a:rPr kumimoji="0" lang="en-US" altLang="ja-JP" sz="24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ＭＳ Ｐ明朝" panose="02020600040205080304" pitchFamily="18" charset="-128"/>
              </a:rPr>
              <a:t>10</a:t>
            </a:r>
            <a:r>
              <a:rPr kumimoji="0" lang="ja-JP" altLang="en-US" sz="24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ＭＳ Ｐ明朝" panose="02020600040205080304" pitchFamily="18" charset="-128"/>
              </a:rPr>
              <a:t>～</a:t>
            </a:r>
            <a:r>
              <a:rPr kumimoji="0" lang="en-US" altLang="ja-JP" sz="24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ＭＳ Ｐ明朝" panose="02020600040205080304" pitchFamily="18" charset="-128"/>
              </a:rPr>
              <a:t>11</a:t>
            </a:r>
            <a:r>
              <a:rPr kumimoji="0" lang="ja-JP" altLang="en-US" sz="24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ＭＳ Ｐ明朝" panose="02020600040205080304" pitchFamily="18" charset="-128"/>
              </a:rPr>
              <a:t>月理事会会合、決定</a:t>
            </a:r>
            <a:r>
              <a:rPr kumimoji="0" lang="en-US" altLang="ja-JP" sz="24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ＭＳ Ｐ明朝" panose="02020600040205080304" pitchFamily="18" charset="-128"/>
              </a:rPr>
              <a:t>123</a:t>
            </a:r>
            <a:r>
              <a:rPr kumimoji="0" lang="ja-JP" altLang="en-US" sz="24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ＭＳ Ｐ明朝" panose="02020600040205080304" pitchFamily="18" charset="-128"/>
              </a:rPr>
              <a:t>号。</a:t>
            </a:r>
            <a:r>
              <a:rPr kumimoji="0" lang="en-US" altLang="ja-JP" sz="24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ＭＳ Ｐ明朝" panose="02020600040205080304" pitchFamily="18" charset="-128"/>
              </a:rPr>
              <a:t>2004</a:t>
            </a:r>
            <a:r>
              <a:rPr kumimoji="0" lang="ja-JP" altLang="en-US" sz="24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ＭＳ Ｐ明朝" panose="02020600040205080304" pitchFamily="18" charset="-128"/>
              </a:rPr>
              <a:t>年</a:t>
            </a:r>
            <a:r>
              <a:rPr kumimoji="0" lang="en-US" altLang="ja-JP" sz="24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ＭＳ Ｐ明朝" panose="02020600040205080304" pitchFamily="18" charset="-128"/>
              </a:rPr>
              <a:t>11</a:t>
            </a:r>
            <a:r>
              <a:rPr kumimoji="0" lang="ja-JP" altLang="en-US" sz="24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ＭＳ Ｐ明朝" panose="02020600040205080304" pitchFamily="18" charset="-128"/>
              </a:rPr>
              <a:t>月理事会会合、決定</a:t>
            </a:r>
            <a:r>
              <a:rPr kumimoji="0" lang="en-US" altLang="ja-JP" sz="24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ＭＳ Ｐ明朝" panose="02020600040205080304" pitchFamily="18" charset="-128"/>
              </a:rPr>
              <a:t>59</a:t>
            </a:r>
            <a:r>
              <a:rPr kumimoji="0" lang="ja-JP" altLang="en-US" sz="24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ＭＳ Ｐ明朝" panose="02020600040205080304" pitchFamily="18" charset="-128"/>
              </a:rPr>
              <a:t>号により改正</a:t>
            </a:r>
            <a:endParaRPr kumimoji="0" lang="en-US" altLang="ja-JP" sz="24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ＭＳ Ｐ明朝" panose="02020600040205080304" pitchFamily="18"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altLang="ja-JP" sz="2400" kern="100" dirty="0">
              <a:solidFill>
                <a:prstClr val="black"/>
              </a:solidFill>
              <a:latin typeface="游明朝" panose="02020400000000000000" pitchFamily="18" charset="-128"/>
              <a:ea typeface="游明朝" panose="02020400000000000000" pitchFamily="18" charset="-128"/>
              <a:cs typeface="ＭＳ Ｐ明朝" panose="02020600040205080304" pitchFamily="18"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ja-JP" sz="24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ＭＳ Ｐ明朝" panose="02020600040205080304" pitchFamily="18" charset="-128"/>
              </a:rPr>
              <a:t>出典：</a:t>
            </a:r>
            <a:r>
              <a:rPr kumimoji="0" lang="en-US" altLang="ja-JP" sz="24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rPr>
              <a:t>2003</a:t>
            </a:r>
            <a:r>
              <a:rPr kumimoji="0" lang="ja-JP" altLang="ja-JP" sz="24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ＭＳ Ｐ明朝" panose="02020600040205080304" pitchFamily="18" charset="-128"/>
              </a:rPr>
              <a:t>年</a:t>
            </a:r>
            <a:r>
              <a:rPr kumimoji="0" lang="en-US" altLang="ja-JP" sz="24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rPr>
              <a:t>5</a:t>
            </a:r>
            <a:r>
              <a:rPr kumimoji="0" lang="ja-JP" altLang="ja-JP" sz="24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ＭＳ Ｐ明朝" panose="02020600040205080304" pitchFamily="18" charset="-128"/>
              </a:rPr>
              <a:t>月理事会会合、決定</a:t>
            </a:r>
            <a:r>
              <a:rPr kumimoji="0" lang="en-US" altLang="ja-JP" sz="24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rPr>
              <a:t>321</a:t>
            </a:r>
            <a:r>
              <a:rPr kumimoji="0" lang="ja-JP" altLang="ja-JP" sz="24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ＭＳ Ｐ明朝" panose="02020600040205080304" pitchFamily="18" charset="-128"/>
              </a:rPr>
              <a:t>号。</a:t>
            </a:r>
            <a:r>
              <a:rPr kumimoji="0" lang="en-US" altLang="ja-JP" sz="24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rPr>
              <a:t>2004</a:t>
            </a:r>
            <a:r>
              <a:rPr kumimoji="0" lang="ja-JP" altLang="ja-JP" sz="24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ＭＳ Ｐ明朝" panose="02020600040205080304" pitchFamily="18" charset="-128"/>
              </a:rPr>
              <a:t>年</a:t>
            </a:r>
            <a:r>
              <a:rPr kumimoji="0" lang="en-US" altLang="ja-JP" sz="24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rPr>
              <a:t>11</a:t>
            </a:r>
            <a:r>
              <a:rPr kumimoji="0" lang="ja-JP" altLang="ja-JP" sz="24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ＭＳ Ｐ明朝" panose="02020600040205080304" pitchFamily="18" charset="-128"/>
              </a:rPr>
              <a:t>月理事会会合、決定</a:t>
            </a:r>
            <a:r>
              <a:rPr kumimoji="0" lang="en-US" altLang="ja-JP" sz="24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rPr>
              <a:t>59</a:t>
            </a:r>
            <a:r>
              <a:rPr kumimoji="0" lang="ja-JP" altLang="ja-JP" sz="24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ＭＳ Ｐ明朝" panose="02020600040205080304" pitchFamily="18" charset="-128"/>
              </a:rPr>
              <a:t>号により改正</a:t>
            </a:r>
            <a:endParaRPr kumimoji="0" lang="ja-JP" altLang="ja-JP" sz="24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213660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073C50-7D69-44FA-BAEC-55C50AEF7710}"/>
              </a:ext>
            </a:extLst>
          </p:cNvPr>
          <p:cNvSpPr>
            <a:spLocks noGrp="1"/>
          </p:cNvSpPr>
          <p:nvPr>
            <p:ph type="ctrTitle"/>
          </p:nvPr>
        </p:nvSpPr>
        <p:spPr>
          <a:xfrm>
            <a:off x="5321300" y="1760538"/>
            <a:ext cx="6019800" cy="2387600"/>
          </a:xfrm>
        </p:spPr>
        <p:txBody>
          <a:bodyPr>
            <a:normAutofit/>
          </a:bodyPr>
          <a:lstStyle/>
          <a:p>
            <a:pPr algn="r"/>
            <a:r>
              <a:rPr kumimoji="1" lang="ja-JP" altLang="en-US" sz="3600" b="1" dirty="0">
                <a:latin typeface="BIZ UDPゴシック" panose="020B0400000000000000" pitchFamily="50" charset="-128"/>
                <a:ea typeface="BIZ UDPゴシック" panose="020B0400000000000000" pitchFamily="50" charset="-128"/>
              </a:rPr>
              <a:t>第</a:t>
            </a:r>
            <a:r>
              <a:rPr kumimoji="1" lang="en-US" altLang="ja-JP" sz="3600" b="1" dirty="0">
                <a:latin typeface="BIZ UDPゴシック" panose="020B0400000000000000" pitchFamily="50" charset="-128"/>
                <a:ea typeface="BIZ UDPゴシック" panose="020B0400000000000000" pitchFamily="50" charset="-128"/>
              </a:rPr>
              <a:t>2640</a:t>
            </a:r>
            <a:r>
              <a:rPr kumimoji="1" lang="ja-JP" altLang="en-US" sz="3600" b="1" dirty="0">
                <a:latin typeface="BIZ UDPゴシック" panose="020B0400000000000000" pitchFamily="50" charset="-128"/>
                <a:ea typeface="BIZ UDPゴシック" panose="020B0400000000000000" pitchFamily="50" charset="-128"/>
              </a:rPr>
              <a:t>地区</a:t>
            </a:r>
            <a:br>
              <a:rPr kumimoji="1" lang="en-US" altLang="ja-JP" sz="3600" b="1" dirty="0">
                <a:latin typeface="BIZ UDPゴシック" panose="020B0400000000000000" pitchFamily="50" charset="-128"/>
                <a:ea typeface="BIZ UDPゴシック" panose="020B0400000000000000" pitchFamily="50" charset="-128"/>
              </a:rPr>
            </a:br>
            <a:r>
              <a:rPr lang="ja-JP" altLang="en-US" sz="3600" b="1" dirty="0">
                <a:latin typeface="BIZ UDPゴシック" panose="020B0400000000000000" pitchFamily="50" charset="-128"/>
                <a:ea typeface="BIZ UDPゴシック" panose="020B0400000000000000" pitchFamily="50" charset="-128"/>
              </a:rPr>
              <a:t>ロータリー財団寄付関係資料</a:t>
            </a:r>
            <a:br>
              <a:rPr lang="en-US" altLang="ja-JP" dirty="0">
                <a:latin typeface="BIZ UDPゴシック" panose="020B0400000000000000" pitchFamily="50" charset="-128"/>
                <a:ea typeface="BIZ UDPゴシック" panose="020B0400000000000000" pitchFamily="50" charset="-128"/>
              </a:rPr>
            </a:br>
            <a:r>
              <a:rPr lang="ja-JP" altLang="en-US" sz="3600" dirty="0">
                <a:latin typeface="BIZ UDPゴシック" panose="020B0400000000000000" pitchFamily="50" charset="-128"/>
                <a:ea typeface="BIZ UDPゴシック" panose="020B0400000000000000" pitchFamily="50" charset="-128"/>
              </a:rPr>
              <a:t>（</a:t>
            </a:r>
            <a:r>
              <a:rPr lang="en-US" altLang="ja-JP" sz="3600" dirty="0">
                <a:latin typeface="BIZ UDPゴシック" panose="020B0400000000000000" pitchFamily="50" charset="-128"/>
                <a:ea typeface="BIZ UDPゴシック" panose="020B0400000000000000" pitchFamily="50" charset="-128"/>
              </a:rPr>
              <a:t>2016-17</a:t>
            </a:r>
            <a:r>
              <a:rPr lang="ja-JP" altLang="en-US" sz="3600" dirty="0">
                <a:latin typeface="BIZ UDPゴシック" panose="020B0400000000000000" pitchFamily="50" charset="-128"/>
                <a:ea typeface="BIZ UDPゴシック" panose="020B0400000000000000" pitchFamily="50" charset="-128"/>
              </a:rPr>
              <a:t>以降）</a:t>
            </a:r>
            <a:endParaRPr kumimoji="1" lang="ja-JP" altLang="en-US" sz="3600" dirty="0">
              <a:latin typeface="BIZ UDPゴシック" panose="020B0400000000000000" pitchFamily="50" charset="-128"/>
              <a:ea typeface="BIZ UDPゴシック" panose="020B0400000000000000" pitchFamily="50" charset="-128"/>
            </a:endParaRPr>
          </a:p>
        </p:txBody>
      </p:sp>
      <p:sp>
        <p:nvSpPr>
          <p:cNvPr id="3" name="字幕 2">
            <a:extLst>
              <a:ext uri="{FF2B5EF4-FFF2-40B4-BE49-F238E27FC236}">
                <a16:creationId xmlns:a16="http://schemas.microsoft.com/office/drawing/2014/main" id="{52223D6F-BDED-482F-B9F5-F4A4C7CDBB3F}"/>
              </a:ext>
            </a:extLst>
          </p:cNvPr>
          <p:cNvSpPr>
            <a:spLocks noGrp="1"/>
          </p:cNvSpPr>
          <p:nvPr>
            <p:ph type="subTitle" idx="1"/>
          </p:nvPr>
        </p:nvSpPr>
        <p:spPr>
          <a:xfrm>
            <a:off x="1524000" y="4338638"/>
            <a:ext cx="9817100" cy="1655762"/>
          </a:xfrm>
        </p:spPr>
        <p:txBody>
          <a:bodyPr/>
          <a:lstStyle/>
          <a:p>
            <a:pPr algn="r"/>
            <a:endParaRPr kumimoji="1" lang="en-US" altLang="ja-JP" dirty="0"/>
          </a:p>
          <a:p>
            <a:pPr algn="r"/>
            <a:r>
              <a:rPr kumimoji="1" lang="ja-JP" altLang="en-US" sz="2800" dirty="0"/>
              <a:t>第</a:t>
            </a:r>
            <a:r>
              <a:rPr kumimoji="1" lang="en-US" altLang="ja-JP" sz="2800" dirty="0"/>
              <a:t>2640</a:t>
            </a:r>
            <a:r>
              <a:rPr kumimoji="1" lang="ja-JP" altLang="en-US" sz="2800" dirty="0"/>
              <a:t>地区</a:t>
            </a:r>
            <a:endParaRPr kumimoji="1" lang="en-US" altLang="ja-JP" sz="2800" dirty="0"/>
          </a:p>
          <a:p>
            <a:pPr algn="r"/>
            <a:r>
              <a:rPr kumimoji="1" lang="ja-JP" altLang="en-US" sz="2800" dirty="0"/>
              <a:t>　</a:t>
            </a:r>
            <a:r>
              <a:rPr kumimoji="1" lang="en-US" altLang="ja-JP" sz="2800" dirty="0"/>
              <a:t>PDG</a:t>
            </a:r>
            <a:r>
              <a:rPr kumimoji="1" lang="ja-JP" altLang="en-US" sz="2800" dirty="0"/>
              <a:t>　樫畑直尚</a:t>
            </a:r>
          </a:p>
        </p:txBody>
      </p:sp>
      <p:pic>
        <p:nvPicPr>
          <p:cNvPr id="4" name="図 3">
            <a:extLst>
              <a:ext uri="{FF2B5EF4-FFF2-40B4-BE49-F238E27FC236}">
                <a16:creationId xmlns:a16="http://schemas.microsoft.com/office/drawing/2014/main" id="{DA9982E4-189B-4DBD-B607-50F1CA4D3C1B}"/>
              </a:ext>
            </a:extLst>
          </p:cNvPr>
          <p:cNvPicPr>
            <a:picLocks noChangeAspect="1"/>
          </p:cNvPicPr>
          <p:nvPr/>
        </p:nvPicPr>
        <p:blipFill>
          <a:blip r:embed="rId2"/>
          <a:stretch>
            <a:fillRect/>
          </a:stretch>
        </p:blipFill>
        <p:spPr>
          <a:xfrm>
            <a:off x="5981700" y="4778482"/>
            <a:ext cx="2536156" cy="957155"/>
          </a:xfrm>
          <a:prstGeom prst="rect">
            <a:avLst/>
          </a:prstGeom>
        </p:spPr>
      </p:pic>
    </p:spTree>
    <p:extLst>
      <p:ext uri="{BB962C8B-B14F-4D97-AF65-F5344CB8AC3E}">
        <p14:creationId xmlns:p14="http://schemas.microsoft.com/office/powerpoint/2010/main" val="9927959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コンテンツ プレースホルダー 7">
            <a:extLst>
              <a:ext uri="{FF2B5EF4-FFF2-40B4-BE49-F238E27FC236}">
                <a16:creationId xmlns:a16="http://schemas.microsoft.com/office/drawing/2014/main" id="{0B7FB58E-55AF-4965-B36E-7BF5E00B5D86}"/>
              </a:ext>
            </a:extLst>
          </p:cNvPr>
          <p:cNvGraphicFramePr>
            <a:graphicFrameLocks noGrp="1"/>
          </p:cNvGraphicFramePr>
          <p:nvPr>
            <p:ph idx="1"/>
            <p:extLst>
              <p:ext uri="{D42A27DB-BD31-4B8C-83A1-F6EECF244321}">
                <p14:modId xmlns:p14="http://schemas.microsoft.com/office/powerpoint/2010/main" val="2785344102"/>
              </p:ext>
            </p:extLst>
          </p:nvPr>
        </p:nvGraphicFramePr>
        <p:xfrm>
          <a:off x="508000" y="342900"/>
          <a:ext cx="11087100" cy="6273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15789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コンテンツ プレースホルダー 5">
            <a:extLst>
              <a:ext uri="{FF2B5EF4-FFF2-40B4-BE49-F238E27FC236}">
                <a16:creationId xmlns:a16="http://schemas.microsoft.com/office/drawing/2014/main" id="{000A8F65-BD04-4913-9564-397FE608EDAA}"/>
              </a:ext>
            </a:extLst>
          </p:cNvPr>
          <p:cNvGraphicFramePr>
            <a:graphicFrameLocks noGrp="1"/>
          </p:cNvGraphicFramePr>
          <p:nvPr>
            <p:ph idx="1"/>
          </p:nvPr>
        </p:nvGraphicFramePr>
        <p:xfrm>
          <a:off x="838200" y="330200"/>
          <a:ext cx="10515600" cy="61595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430220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コンテンツ プレースホルダー 5">
            <a:extLst>
              <a:ext uri="{FF2B5EF4-FFF2-40B4-BE49-F238E27FC236}">
                <a16:creationId xmlns:a16="http://schemas.microsoft.com/office/drawing/2014/main" id="{000A8F65-BD04-4913-9564-397FE608EDAA}"/>
              </a:ext>
            </a:extLst>
          </p:cNvPr>
          <p:cNvGraphicFramePr>
            <a:graphicFrameLocks noGrp="1"/>
          </p:cNvGraphicFramePr>
          <p:nvPr>
            <p:ph idx="1"/>
          </p:nvPr>
        </p:nvGraphicFramePr>
        <p:xfrm>
          <a:off x="838200" y="330200"/>
          <a:ext cx="10515600" cy="61595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228097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コンテンツ プレースホルダー 5">
            <a:extLst>
              <a:ext uri="{FF2B5EF4-FFF2-40B4-BE49-F238E27FC236}">
                <a16:creationId xmlns:a16="http://schemas.microsoft.com/office/drawing/2014/main" id="{000A8F65-BD04-4913-9564-397FE608EDAA}"/>
              </a:ext>
            </a:extLst>
          </p:cNvPr>
          <p:cNvGraphicFramePr>
            <a:graphicFrameLocks noGrp="1"/>
          </p:cNvGraphicFramePr>
          <p:nvPr>
            <p:ph idx="1"/>
          </p:nvPr>
        </p:nvGraphicFramePr>
        <p:xfrm>
          <a:off x="838200" y="330200"/>
          <a:ext cx="10515600" cy="61595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568446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BB641C-63C0-49F7-85EB-8562945056FE}"/>
              </a:ext>
            </a:extLst>
          </p:cNvPr>
          <p:cNvSpPr>
            <a:spLocks noGrp="1"/>
          </p:cNvSpPr>
          <p:nvPr>
            <p:ph type="title"/>
          </p:nvPr>
        </p:nvSpPr>
        <p:spPr/>
        <p:txBody>
          <a:bodyPr>
            <a:normAutofit/>
          </a:bodyPr>
          <a:lstStyle/>
          <a:p>
            <a:pPr algn="ctr"/>
            <a:r>
              <a:rPr lang="ja-JP" altLang="en-US" sz="3200" b="1" dirty="0">
                <a:latin typeface="游ゴシック" panose="020B0400000000000000" pitchFamily="50" charset="-128"/>
                <a:ea typeface="游ゴシック" panose="020B0400000000000000" pitchFamily="50" charset="-128"/>
              </a:rPr>
              <a:t>１</a:t>
            </a:r>
            <a:r>
              <a:rPr kumimoji="1" lang="ja-JP" altLang="en-US" sz="3200" b="1" dirty="0">
                <a:latin typeface="游ゴシック" panose="020B0400000000000000" pitchFamily="50" charset="-128"/>
                <a:ea typeface="游ゴシック" panose="020B0400000000000000" pitchFamily="50" charset="-128"/>
              </a:rPr>
              <a:t>人当り財団寄付金額目標</a:t>
            </a:r>
          </a:p>
        </p:txBody>
      </p:sp>
      <p:graphicFrame>
        <p:nvGraphicFramePr>
          <p:cNvPr id="6" name="表 6">
            <a:extLst>
              <a:ext uri="{FF2B5EF4-FFF2-40B4-BE49-F238E27FC236}">
                <a16:creationId xmlns:a16="http://schemas.microsoft.com/office/drawing/2014/main" id="{790D1C89-1FED-43E2-B222-25AAA32E9656}"/>
              </a:ext>
            </a:extLst>
          </p:cNvPr>
          <p:cNvGraphicFramePr>
            <a:graphicFrameLocks noGrp="1"/>
          </p:cNvGraphicFramePr>
          <p:nvPr>
            <p:ph idx="1"/>
          </p:nvPr>
        </p:nvGraphicFramePr>
        <p:xfrm>
          <a:off x="1276350" y="2186939"/>
          <a:ext cx="9639299" cy="1432560"/>
        </p:xfrm>
        <a:graphic>
          <a:graphicData uri="http://schemas.openxmlformats.org/drawingml/2006/table">
            <a:tbl>
              <a:tblPr firstRow="1" bandRow="1">
                <a:tableStyleId>{5C22544A-7EE6-4342-B048-85BDC9FD1C3A}</a:tableStyleId>
              </a:tblPr>
              <a:tblGrid>
                <a:gridCol w="2095499">
                  <a:extLst>
                    <a:ext uri="{9D8B030D-6E8A-4147-A177-3AD203B41FA5}">
                      <a16:colId xmlns:a16="http://schemas.microsoft.com/office/drawing/2014/main" val="1654897324"/>
                    </a:ext>
                  </a:extLst>
                </a:gridCol>
                <a:gridCol w="1244600">
                  <a:extLst>
                    <a:ext uri="{9D8B030D-6E8A-4147-A177-3AD203B41FA5}">
                      <a16:colId xmlns:a16="http://schemas.microsoft.com/office/drawing/2014/main" val="2367191870"/>
                    </a:ext>
                  </a:extLst>
                </a:gridCol>
                <a:gridCol w="1270000">
                  <a:extLst>
                    <a:ext uri="{9D8B030D-6E8A-4147-A177-3AD203B41FA5}">
                      <a16:colId xmlns:a16="http://schemas.microsoft.com/office/drawing/2014/main" val="684543751"/>
                    </a:ext>
                  </a:extLst>
                </a:gridCol>
                <a:gridCol w="1219200">
                  <a:extLst>
                    <a:ext uri="{9D8B030D-6E8A-4147-A177-3AD203B41FA5}">
                      <a16:colId xmlns:a16="http://schemas.microsoft.com/office/drawing/2014/main" val="3206872664"/>
                    </a:ext>
                  </a:extLst>
                </a:gridCol>
                <a:gridCol w="1219200">
                  <a:extLst>
                    <a:ext uri="{9D8B030D-6E8A-4147-A177-3AD203B41FA5}">
                      <a16:colId xmlns:a16="http://schemas.microsoft.com/office/drawing/2014/main" val="3106328782"/>
                    </a:ext>
                  </a:extLst>
                </a:gridCol>
                <a:gridCol w="1308100">
                  <a:extLst>
                    <a:ext uri="{9D8B030D-6E8A-4147-A177-3AD203B41FA5}">
                      <a16:colId xmlns:a16="http://schemas.microsoft.com/office/drawing/2014/main" val="1763996405"/>
                    </a:ext>
                  </a:extLst>
                </a:gridCol>
                <a:gridCol w="1282700">
                  <a:extLst>
                    <a:ext uri="{9D8B030D-6E8A-4147-A177-3AD203B41FA5}">
                      <a16:colId xmlns:a16="http://schemas.microsoft.com/office/drawing/2014/main" val="892798258"/>
                    </a:ext>
                  </a:extLst>
                </a:gridCol>
              </a:tblGrid>
              <a:tr h="366645">
                <a:tc>
                  <a:txBody>
                    <a:bodyPr/>
                    <a:lstStyle/>
                    <a:p>
                      <a:r>
                        <a:rPr kumimoji="1" lang="ja-JP" altLang="en-US" sz="2000" dirty="0"/>
                        <a:t>一人当り目標</a:t>
                      </a:r>
                    </a:p>
                  </a:txBody>
                  <a:tcPr/>
                </a:tc>
                <a:tc>
                  <a:txBody>
                    <a:bodyPr/>
                    <a:lstStyle/>
                    <a:p>
                      <a:r>
                        <a:rPr kumimoji="1" lang="en-US" altLang="ja-JP" sz="2000" dirty="0"/>
                        <a:t>2016-17</a:t>
                      </a:r>
                      <a:endParaRPr kumimoji="1" lang="ja-JP" altLang="en-US" sz="2000" dirty="0"/>
                    </a:p>
                  </a:txBody>
                  <a:tcPr/>
                </a:tc>
                <a:tc>
                  <a:txBody>
                    <a:bodyPr/>
                    <a:lstStyle/>
                    <a:p>
                      <a:r>
                        <a:rPr kumimoji="1" lang="en-US" altLang="ja-JP" sz="2000" dirty="0"/>
                        <a:t>2017-18</a:t>
                      </a:r>
                      <a:endParaRPr kumimoji="1" lang="ja-JP" altLang="en-US" sz="2000" dirty="0"/>
                    </a:p>
                  </a:txBody>
                  <a:tcPr/>
                </a:tc>
                <a:tc>
                  <a:txBody>
                    <a:bodyPr/>
                    <a:lstStyle/>
                    <a:p>
                      <a:r>
                        <a:rPr kumimoji="1" lang="en-US" altLang="ja-JP" sz="2000" dirty="0"/>
                        <a:t>2018-19</a:t>
                      </a:r>
                      <a:endParaRPr kumimoji="1" lang="ja-JP" altLang="en-US" sz="2000" dirty="0"/>
                    </a:p>
                  </a:txBody>
                  <a:tcPr/>
                </a:tc>
                <a:tc>
                  <a:txBody>
                    <a:bodyPr/>
                    <a:lstStyle/>
                    <a:p>
                      <a:r>
                        <a:rPr kumimoji="1" lang="en-US" altLang="ja-JP" sz="2000" dirty="0"/>
                        <a:t>2019-20</a:t>
                      </a:r>
                      <a:endParaRPr kumimoji="1" lang="ja-JP" altLang="en-US" sz="2000" dirty="0"/>
                    </a:p>
                  </a:txBody>
                  <a:tcPr/>
                </a:tc>
                <a:tc>
                  <a:txBody>
                    <a:bodyPr/>
                    <a:lstStyle/>
                    <a:p>
                      <a:r>
                        <a:rPr kumimoji="1" lang="en-US" altLang="ja-JP" sz="2000" dirty="0"/>
                        <a:t>2020-21</a:t>
                      </a:r>
                      <a:endParaRPr kumimoji="1" lang="ja-JP" altLang="en-US" sz="2000" dirty="0"/>
                    </a:p>
                  </a:txBody>
                  <a:tcPr/>
                </a:tc>
                <a:tc>
                  <a:txBody>
                    <a:bodyPr/>
                    <a:lstStyle/>
                    <a:p>
                      <a:r>
                        <a:rPr kumimoji="1" lang="en-US" altLang="ja-JP" sz="2000" dirty="0"/>
                        <a:t>2021-22</a:t>
                      </a:r>
                      <a:endParaRPr kumimoji="1" lang="ja-JP" altLang="en-US" sz="2000" dirty="0"/>
                    </a:p>
                  </a:txBody>
                  <a:tcPr/>
                </a:tc>
                <a:extLst>
                  <a:ext uri="{0D108BD9-81ED-4DB2-BD59-A6C34878D82A}">
                    <a16:rowId xmlns:a16="http://schemas.microsoft.com/office/drawing/2014/main" val="1077314294"/>
                  </a:ext>
                </a:extLst>
              </a:tr>
              <a:tr h="479459">
                <a:tc>
                  <a:txBody>
                    <a:bodyPr/>
                    <a:lstStyle/>
                    <a:p>
                      <a:r>
                        <a:rPr kumimoji="1" lang="ja-JP" altLang="en-US" sz="2800" dirty="0"/>
                        <a:t>年次基金</a:t>
                      </a:r>
                    </a:p>
                  </a:txBody>
                  <a:tcPr/>
                </a:tc>
                <a:tc>
                  <a:txBody>
                    <a:bodyPr/>
                    <a:lstStyle/>
                    <a:p>
                      <a:r>
                        <a:rPr kumimoji="1" lang="en-US" altLang="ja-JP" sz="2800" dirty="0"/>
                        <a:t>200</a:t>
                      </a:r>
                      <a:endParaRPr kumimoji="1" lang="ja-JP" altLang="en-US" sz="2800" dirty="0"/>
                    </a:p>
                  </a:txBody>
                  <a:tcPr/>
                </a:tc>
                <a:tc>
                  <a:txBody>
                    <a:bodyPr/>
                    <a:lstStyle/>
                    <a:p>
                      <a:r>
                        <a:rPr kumimoji="1" lang="en-US" altLang="ja-JP" sz="2800" dirty="0"/>
                        <a:t>200</a:t>
                      </a:r>
                      <a:endParaRPr kumimoji="1" lang="ja-JP" altLang="en-US" sz="2800" dirty="0"/>
                    </a:p>
                  </a:txBody>
                  <a:tcPr/>
                </a:tc>
                <a:tc>
                  <a:txBody>
                    <a:bodyPr/>
                    <a:lstStyle/>
                    <a:p>
                      <a:r>
                        <a:rPr kumimoji="1" lang="en-US" altLang="ja-JP" sz="2800" dirty="0"/>
                        <a:t>200</a:t>
                      </a:r>
                      <a:endParaRPr kumimoji="1" lang="ja-JP" altLang="en-US" sz="2800" dirty="0"/>
                    </a:p>
                  </a:txBody>
                  <a:tcPr/>
                </a:tc>
                <a:tc>
                  <a:txBody>
                    <a:bodyPr/>
                    <a:lstStyle/>
                    <a:p>
                      <a:r>
                        <a:rPr kumimoji="1" lang="en-US" altLang="ja-JP" sz="2800" dirty="0"/>
                        <a:t>200</a:t>
                      </a:r>
                      <a:endParaRPr kumimoji="1" lang="ja-JP" altLang="en-US" sz="2800" dirty="0"/>
                    </a:p>
                  </a:txBody>
                  <a:tcPr/>
                </a:tc>
                <a:tc>
                  <a:txBody>
                    <a:bodyPr/>
                    <a:lstStyle/>
                    <a:p>
                      <a:r>
                        <a:rPr kumimoji="1" lang="en-US" altLang="ja-JP" sz="2800" dirty="0"/>
                        <a:t>180</a:t>
                      </a:r>
                      <a:endParaRPr kumimoji="1" lang="ja-JP" altLang="en-US" sz="2800" dirty="0"/>
                    </a:p>
                  </a:txBody>
                  <a:tcPr/>
                </a:tc>
                <a:tc>
                  <a:txBody>
                    <a:bodyPr/>
                    <a:lstStyle/>
                    <a:p>
                      <a:r>
                        <a:rPr kumimoji="1" lang="en-US" altLang="ja-JP" sz="2800" dirty="0"/>
                        <a:t>180</a:t>
                      </a:r>
                      <a:endParaRPr kumimoji="1" lang="ja-JP" altLang="en-US" sz="2800" dirty="0"/>
                    </a:p>
                  </a:txBody>
                  <a:tcPr/>
                </a:tc>
                <a:extLst>
                  <a:ext uri="{0D108BD9-81ED-4DB2-BD59-A6C34878D82A}">
                    <a16:rowId xmlns:a16="http://schemas.microsoft.com/office/drawing/2014/main" val="3614695691"/>
                  </a:ext>
                </a:extLst>
              </a:tr>
              <a:tr h="479459">
                <a:tc>
                  <a:txBody>
                    <a:bodyPr/>
                    <a:lstStyle/>
                    <a:p>
                      <a:r>
                        <a:rPr kumimoji="1" lang="ja-JP" altLang="en-US" sz="2400" dirty="0"/>
                        <a:t>ポリオプラス</a:t>
                      </a:r>
                    </a:p>
                  </a:txBody>
                  <a:tcPr/>
                </a:tc>
                <a:tc>
                  <a:txBody>
                    <a:bodyPr/>
                    <a:lstStyle/>
                    <a:p>
                      <a:r>
                        <a:rPr kumimoji="1" lang="en-US" altLang="ja-JP" sz="2800" dirty="0"/>
                        <a:t>10</a:t>
                      </a:r>
                      <a:endParaRPr kumimoji="1" lang="ja-JP" altLang="en-US" sz="2800" dirty="0"/>
                    </a:p>
                  </a:txBody>
                  <a:tcPr/>
                </a:tc>
                <a:tc>
                  <a:txBody>
                    <a:bodyPr/>
                    <a:lstStyle/>
                    <a:p>
                      <a:r>
                        <a:rPr kumimoji="1" lang="en-US" altLang="ja-JP" sz="2800" dirty="0"/>
                        <a:t>10</a:t>
                      </a:r>
                      <a:endParaRPr kumimoji="1" lang="ja-JP" altLang="en-US" sz="2800" dirty="0"/>
                    </a:p>
                  </a:txBody>
                  <a:tcPr/>
                </a:tc>
                <a:tc>
                  <a:txBody>
                    <a:bodyPr/>
                    <a:lstStyle/>
                    <a:p>
                      <a:r>
                        <a:rPr kumimoji="1" lang="en-US" altLang="ja-JP" sz="2800" dirty="0"/>
                        <a:t>10</a:t>
                      </a:r>
                      <a:endParaRPr kumimoji="1" lang="ja-JP" altLang="en-US" sz="2800" dirty="0"/>
                    </a:p>
                  </a:txBody>
                  <a:tcPr/>
                </a:tc>
                <a:tc>
                  <a:txBody>
                    <a:bodyPr/>
                    <a:lstStyle/>
                    <a:p>
                      <a:r>
                        <a:rPr kumimoji="1" lang="en-US" altLang="ja-JP" sz="2800" dirty="0"/>
                        <a:t>10</a:t>
                      </a:r>
                      <a:endParaRPr kumimoji="1" lang="ja-JP" altLang="en-US" sz="2800" dirty="0"/>
                    </a:p>
                  </a:txBody>
                  <a:tcPr/>
                </a:tc>
                <a:tc>
                  <a:txBody>
                    <a:bodyPr/>
                    <a:lstStyle/>
                    <a:p>
                      <a:r>
                        <a:rPr kumimoji="1" lang="en-US" altLang="ja-JP" sz="2800" dirty="0"/>
                        <a:t>30</a:t>
                      </a:r>
                      <a:endParaRPr kumimoji="1" lang="ja-JP" altLang="en-US" sz="2800" dirty="0"/>
                    </a:p>
                  </a:txBody>
                  <a:tcPr/>
                </a:tc>
                <a:tc>
                  <a:txBody>
                    <a:bodyPr/>
                    <a:lstStyle/>
                    <a:p>
                      <a:r>
                        <a:rPr kumimoji="1" lang="en-US" altLang="ja-JP" sz="2800" dirty="0"/>
                        <a:t>30</a:t>
                      </a:r>
                      <a:endParaRPr kumimoji="1" lang="ja-JP" altLang="en-US" sz="2800" dirty="0"/>
                    </a:p>
                  </a:txBody>
                  <a:tcPr/>
                </a:tc>
                <a:extLst>
                  <a:ext uri="{0D108BD9-81ED-4DB2-BD59-A6C34878D82A}">
                    <a16:rowId xmlns:a16="http://schemas.microsoft.com/office/drawing/2014/main" val="619019398"/>
                  </a:ext>
                </a:extLst>
              </a:tr>
            </a:tbl>
          </a:graphicData>
        </a:graphic>
      </p:graphicFrame>
    </p:spTree>
    <p:extLst>
      <p:ext uri="{BB962C8B-B14F-4D97-AF65-F5344CB8AC3E}">
        <p14:creationId xmlns:p14="http://schemas.microsoft.com/office/powerpoint/2010/main" val="32915634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コンテンツ プレースホルダー 7">
            <a:extLst>
              <a:ext uri="{FF2B5EF4-FFF2-40B4-BE49-F238E27FC236}">
                <a16:creationId xmlns:a16="http://schemas.microsoft.com/office/drawing/2014/main" id="{EDF5634C-CFB4-4B64-A46B-5C3089913EA6}"/>
              </a:ext>
            </a:extLst>
          </p:cNvPr>
          <p:cNvGraphicFramePr>
            <a:graphicFrameLocks noGrp="1"/>
          </p:cNvGraphicFramePr>
          <p:nvPr>
            <p:ph idx="1"/>
          </p:nvPr>
        </p:nvGraphicFramePr>
        <p:xfrm>
          <a:off x="838200" y="330200"/>
          <a:ext cx="10515600" cy="6223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074606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コンテンツ プレースホルダー 5">
            <a:extLst>
              <a:ext uri="{FF2B5EF4-FFF2-40B4-BE49-F238E27FC236}">
                <a16:creationId xmlns:a16="http://schemas.microsoft.com/office/drawing/2014/main" id="{000A8F65-BD04-4913-9564-397FE608EDAA}"/>
              </a:ext>
            </a:extLst>
          </p:cNvPr>
          <p:cNvGraphicFramePr>
            <a:graphicFrameLocks noGrp="1"/>
          </p:cNvGraphicFramePr>
          <p:nvPr>
            <p:ph idx="1"/>
          </p:nvPr>
        </p:nvGraphicFramePr>
        <p:xfrm>
          <a:off x="838200" y="330200"/>
          <a:ext cx="10515600" cy="61595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316262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コンテンツ プレースホルダー 5">
            <a:extLst>
              <a:ext uri="{FF2B5EF4-FFF2-40B4-BE49-F238E27FC236}">
                <a16:creationId xmlns:a16="http://schemas.microsoft.com/office/drawing/2014/main" id="{000A8F65-BD04-4913-9564-397FE608EDAA}"/>
              </a:ext>
            </a:extLst>
          </p:cNvPr>
          <p:cNvGraphicFramePr>
            <a:graphicFrameLocks noGrp="1"/>
          </p:cNvGraphicFramePr>
          <p:nvPr>
            <p:ph idx="1"/>
          </p:nvPr>
        </p:nvGraphicFramePr>
        <p:xfrm>
          <a:off x="838200" y="330200"/>
          <a:ext cx="10515600" cy="61595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115857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9DB4B88-8633-4770-83A4-D2CAD64160F3}"/>
              </a:ext>
            </a:extLst>
          </p:cNvPr>
          <p:cNvPicPr>
            <a:picLocks noChangeAspect="1"/>
          </p:cNvPicPr>
          <p:nvPr/>
        </p:nvPicPr>
        <p:blipFill>
          <a:blip r:embed="rId2"/>
          <a:stretch>
            <a:fillRect/>
          </a:stretch>
        </p:blipFill>
        <p:spPr>
          <a:xfrm>
            <a:off x="1681059" y="266700"/>
            <a:ext cx="8295280" cy="5955268"/>
          </a:xfrm>
          <a:prstGeom prst="rect">
            <a:avLst/>
          </a:prstGeom>
        </p:spPr>
      </p:pic>
      <p:sp>
        <p:nvSpPr>
          <p:cNvPr id="3" name="正方形/長方形 2">
            <a:extLst>
              <a:ext uri="{FF2B5EF4-FFF2-40B4-BE49-F238E27FC236}">
                <a16:creationId xmlns:a16="http://schemas.microsoft.com/office/drawing/2014/main" id="{1D0C832C-26C0-4768-A0D1-6CE7331DD094}"/>
              </a:ext>
            </a:extLst>
          </p:cNvPr>
          <p:cNvSpPr/>
          <p:nvPr/>
        </p:nvSpPr>
        <p:spPr>
          <a:xfrm>
            <a:off x="7074878" y="6221968"/>
            <a:ext cx="4431322" cy="369332"/>
          </a:xfrm>
          <a:prstGeom prst="rect">
            <a:avLst/>
          </a:prstGeom>
        </p:spPr>
        <p:txBody>
          <a:bodyPr wrap="square">
            <a:spAutoFit/>
          </a:bodyPr>
          <a:lstStyle/>
          <a:p>
            <a:r>
              <a:rPr lang="ja-JP" altLang="en-US" dirty="0">
                <a:latin typeface="BIZ UDPゴシック" panose="020B0400000000000000" pitchFamily="50" charset="-128"/>
                <a:ea typeface="BIZ UDPゴシック" panose="020B0400000000000000" pitchFamily="50" charset="-128"/>
              </a:rPr>
              <a:t>（ロータリー章典</a:t>
            </a:r>
            <a:r>
              <a:rPr lang="en-US" altLang="ja-JP" dirty="0">
                <a:latin typeface="BIZ UDPゴシック" panose="020B0400000000000000" pitchFamily="50" charset="-128"/>
                <a:ea typeface="BIZ UDPゴシック" panose="020B0400000000000000" pitchFamily="50" charset="-128"/>
              </a:rPr>
              <a:t>2020</a:t>
            </a:r>
            <a:r>
              <a:rPr lang="ja-JP" altLang="en-US" dirty="0">
                <a:latin typeface="BIZ UDPゴシック" panose="020B0400000000000000" pitchFamily="50" charset="-128"/>
                <a:ea typeface="BIZ UDPゴシック" panose="020B0400000000000000" pitchFamily="50" charset="-128"/>
              </a:rPr>
              <a:t>年</a:t>
            </a:r>
            <a:r>
              <a:rPr lang="en-US" altLang="ja-JP" dirty="0">
                <a:latin typeface="BIZ UDPゴシック" panose="020B0400000000000000" pitchFamily="50" charset="-128"/>
                <a:ea typeface="BIZ UDPゴシック" panose="020B0400000000000000" pitchFamily="50" charset="-128"/>
              </a:rPr>
              <a:t>1</a:t>
            </a:r>
            <a:r>
              <a:rPr lang="ja-JP" altLang="en-US" dirty="0">
                <a:latin typeface="BIZ UDPゴシック" panose="020B0400000000000000" pitchFamily="50" charset="-128"/>
                <a:ea typeface="BIZ UDPゴシック" panose="020B0400000000000000" pitchFamily="50" charset="-128"/>
              </a:rPr>
              <a:t>月版に準拠）</a:t>
            </a:r>
          </a:p>
        </p:txBody>
      </p:sp>
    </p:spTree>
    <p:extLst>
      <p:ext uri="{BB962C8B-B14F-4D97-AF65-F5344CB8AC3E}">
        <p14:creationId xmlns:p14="http://schemas.microsoft.com/office/powerpoint/2010/main" val="26053192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コンテンツ プレースホルダー 5">
            <a:extLst>
              <a:ext uri="{FF2B5EF4-FFF2-40B4-BE49-F238E27FC236}">
                <a16:creationId xmlns:a16="http://schemas.microsoft.com/office/drawing/2014/main" id="{000A8F65-BD04-4913-9564-397FE608EDAA}"/>
              </a:ext>
            </a:extLst>
          </p:cNvPr>
          <p:cNvGraphicFramePr>
            <a:graphicFrameLocks noGrp="1"/>
          </p:cNvGraphicFramePr>
          <p:nvPr>
            <p:ph idx="1"/>
          </p:nvPr>
        </p:nvGraphicFramePr>
        <p:xfrm>
          <a:off x="838200" y="330200"/>
          <a:ext cx="10515600" cy="61595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628997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コンテンツ プレースホルダー 10">
            <a:extLst>
              <a:ext uri="{FF2B5EF4-FFF2-40B4-BE49-F238E27FC236}">
                <a16:creationId xmlns:a16="http://schemas.microsoft.com/office/drawing/2014/main" id="{9CFEAD04-CE3B-4F87-A94E-784BCB1ED0A7}"/>
              </a:ext>
            </a:extLst>
          </p:cNvPr>
          <p:cNvGraphicFramePr>
            <a:graphicFrameLocks noGrp="1"/>
          </p:cNvGraphicFramePr>
          <p:nvPr>
            <p:ph idx="1"/>
          </p:nvPr>
        </p:nvGraphicFramePr>
        <p:xfrm>
          <a:off x="838200" y="444500"/>
          <a:ext cx="10515600" cy="6121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829509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17455" y="382801"/>
            <a:ext cx="9836345" cy="1226222"/>
          </a:xfrm>
        </p:spPr>
        <p:txBody>
          <a:bodyPr>
            <a:normAutofit/>
          </a:bodyPr>
          <a:lstStyle/>
          <a:p>
            <a:pPr algn="ctr"/>
            <a:r>
              <a:rPr lang="ja-JP" altLang="en-US" sz="2800" b="1" dirty="0">
                <a:latin typeface="游ゴシック" panose="020B0400000000000000" pitchFamily="50" charset="-128"/>
                <a:ea typeface="游ゴシック" panose="020B0400000000000000" pitchFamily="50" charset="-128"/>
              </a:rPr>
              <a:t>日本の会員数と地区の会員数推移</a:t>
            </a:r>
            <a:r>
              <a:rPr lang="ja-JP" altLang="en-US" sz="2000" dirty="0">
                <a:latin typeface="Yu Gothic UI Semibold" panose="020B0700000000000000" pitchFamily="50" charset="-128"/>
                <a:ea typeface="Yu Gothic UI Semibold" panose="020B0700000000000000" pitchFamily="50" charset="-128"/>
              </a:rPr>
              <a:t>（</a:t>
            </a:r>
            <a:r>
              <a:rPr lang="en-US" altLang="ja-JP" sz="2000" dirty="0">
                <a:latin typeface="Yu Gothic UI Semibold" panose="020B0700000000000000" pitchFamily="50" charset="-128"/>
                <a:ea typeface="Yu Gothic UI Semibold" panose="020B0700000000000000" pitchFamily="50" charset="-128"/>
              </a:rPr>
              <a:t>6</a:t>
            </a:r>
            <a:r>
              <a:rPr lang="ja-JP" altLang="en-US" sz="2000" dirty="0">
                <a:latin typeface="Yu Gothic UI Semibold" panose="020B0700000000000000" pitchFamily="50" charset="-128"/>
                <a:ea typeface="Yu Gothic UI Semibold" panose="020B0700000000000000" pitchFamily="50" charset="-128"/>
              </a:rPr>
              <a:t>月末）</a:t>
            </a:r>
            <a:endParaRPr kumimoji="1" lang="ja-JP" altLang="en-US" sz="2000" dirty="0">
              <a:latin typeface="Yu Gothic UI Semibold" panose="020B0700000000000000" pitchFamily="50" charset="-128"/>
              <a:ea typeface="Yu Gothic UI Semibold" panose="020B0700000000000000" pitchFamily="50" charset="-128"/>
            </a:endParaRPr>
          </a:p>
        </p:txBody>
      </p:sp>
      <p:graphicFrame>
        <p:nvGraphicFramePr>
          <p:cNvPr id="7" name="コンテンツ プレースホルダー 6"/>
          <p:cNvGraphicFramePr>
            <a:graphicFrameLocks noGrp="1"/>
          </p:cNvGraphicFramePr>
          <p:nvPr>
            <p:ph idx="1"/>
          </p:nvPr>
        </p:nvGraphicFramePr>
        <p:xfrm>
          <a:off x="516194" y="1812472"/>
          <a:ext cx="11240377" cy="470555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018618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3"/>
          <p:cNvPicPr>
            <a:picLocks noGrp="1" noChangeAspect="1"/>
          </p:cNvPicPr>
          <p:nvPr>
            <p:ph idx="1"/>
          </p:nvPr>
        </p:nvPicPr>
        <p:blipFill rotWithShape="1">
          <a:blip r:embed="rId2"/>
          <a:srcRect r="1" b="319"/>
          <a:stretch/>
        </p:blipFill>
        <p:spPr>
          <a:xfrm>
            <a:off x="643467" y="643467"/>
            <a:ext cx="10905066" cy="5571066"/>
          </a:xfrm>
          <a:prstGeom prst="rect">
            <a:avLst/>
          </a:prstGeom>
        </p:spPr>
      </p:pic>
    </p:spTree>
    <p:extLst>
      <p:ext uri="{BB962C8B-B14F-4D97-AF65-F5344CB8AC3E}">
        <p14:creationId xmlns:p14="http://schemas.microsoft.com/office/powerpoint/2010/main" val="31761377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E12A34DE-4F1F-485A-A8FE-4ABAC2D90C8C}"/>
              </a:ext>
            </a:extLst>
          </p:cNvPr>
          <p:cNvPicPr>
            <a:picLocks noChangeAspect="1"/>
          </p:cNvPicPr>
          <p:nvPr/>
        </p:nvPicPr>
        <p:blipFill>
          <a:blip r:embed="rId2"/>
          <a:stretch>
            <a:fillRect/>
          </a:stretch>
        </p:blipFill>
        <p:spPr>
          <a:xfrm>
            <a:off x="395968" y="201096"/>
            <a:ext cx="11400064" cy="6429374"/>
          </a:xfrm>
          <a:prstGeom prst="rect">
            <a:avLst/>
          </a:prstGeom>
        </p:spPr>
      </p:pic>
      <p:sp>
        <p:nvSpPr>
          <p:cNvPr id="5" name="矢印: 右 4">
            <a:extLst>
              <a:ext uri="{FF2B5EF4-FFF2-40B4-BE49-F238E27FC236}">
                <a16:creationId xmlns:a16="http://schemas.microsoft.com/office/drawing/2014/main" id="{B288745E-1689-4EA6-964A-F201DFE7B9CD}"/>
              </a:ext>
            </a:extLst>
          </p:cNvPr>
          <p:cNvSpPr/>
          <p:nvPr/>
        </p:nvSpPr>
        <p:spPr>
          <a:xfrm>
            <a:off x="201386" y="1193800"/>
            <a:ext cx="571500" cy="762000"/>
          </a:xfrm>
          <a:prstGeom prst="rightArrow">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 name="矢印: 左 1">
            <a:extLst>
              <a:ext uri="{FF2B5EF4-FFF2-40B4-BE49-F238E27FC236}">
                <a16:creationId xmlns:a16="http://schemas.microsoft.com/office/drawing/2014/main" id="{56E27949-2DA1-4DB2-BDC6-FA75B68189B6}"/>
              </a:ext>
            </a:extLst>
          </p:cNvPr>
          <p:cNvSpPr/>
          <p:nvPr/>
        </p:nvSpPr>
        <p:spPr>
          <a:xfrm>
            <a:off x="6604000" y="2855468"/>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 name="矢印: 左 2">
            <a:extLst>
              <a:ext uri="{FF2B5EF4-FFF2-40B4-BE49-F238E27FC236}">
                <a16:creationId xmlns:a16="http://schemas.microsoft.com/office/drawing/2014/main" id="{F676598B-3448-4B63-BE9E-4A16A9A88CCF}"/>
              </a:ext>
            </a:extLst>
          </p:cNvPr>
          <p:cNvSpPr/>
          <p:nvPr/>
        </p:nvSpPr>
        <p:spPr>
          <a:xfrm>
            <a:off x="4610100" y="238125"/>
            <a:ext cx="584200" cy="295275"/>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0000"/>
              </a:solidFill>
              <a:effectLst/>
              <a:uLnTx/>
              <a:uFillTx/>
              <a:latin typeface="游ゴシック" panose="020F0502020204030204"/>
              <a:ea typeface="游ゴシック" panose="020B0400000000000000" pitchFamily="50" charset="-128"/>
              <a:cs typeface="+mn-cs"/>
            </a:endParaRPr>
          </a:p>
        </p:txBody>
      </p:sp>
      <p:sp>
        <p:nvSpPr>
          <p:cNvPr id="6" name="矢印: 左 5">
            <a:extLst>
              <a:ext uri="{FF2B5EF4-FFF2-40B4-BE49-F238E27FC236}">
                <a16:creationId xmlns:a16="http://schemas.microsoft.com/office/drawing/2014/main" id="{0B4CF270-BB3C-4D6E-BABA-BEF2306EC7EC}"/>
              </a:ext>
            </a:extLst>
          </p:cNvPr>
          <p:cNvSpPr/>
          <p:nvPr/>
        </p:nvSpPr>
        <p:spPr>
          <a:xfrm>
            <a:off x="8597900" y="5003800"/>
            <a:ext cx="571500" cy="2921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9" name="図 8">
            <a:extLst>
              <a:ext uri="{FF2B5EF4-FFF2-40B4-BE49-F238E27FC236}">
                <a16:creationId xmlns:a16="http://schemas.microsoft.com/office/drawing/2014/main" id="{078EECFA-A87E-4755-BD1C-671124C59A30}"/>
              </a:ext>
            </a:extLst>
          </p:cNvPr>
          <p:cNvPicPr>
            <a:picLocks noChangeAspect="1"/>
          </p:cNvPicPr>
          <p:nvPr/>
        </p:nvPicPr>
        <p:blipFill>
          <a:blip r:embed="rId3"/>
          <a:stretch>
            <a:fillRect/>
          </a:stretch>
        </p:blipFill>
        <p:spPr>
          <a:xfrm>
            <a:off x="7463946" y="2768028"/>
            <a:ext cx="1133954" cy="749873"/>
          </a:xfrm>
          <a:prstGeom prst="rect">
            <a:avLst/>
          </a:prstGeom>
        </p:spPr>
      </p:pic>
      <p:sp>
        <p:nvSpPr>
          <p:cNvPr id="10" name="テキスト ボックス 9">
            <a:extLst>
              <a:ext uri="{FF2B5EF4-FFF2-40B4-BE49-F238E27FC236}">
                <a16:creationId xmlns:a16="http://schemas.microsoft.com/office/drawing/2014/main" id="{CA790FC5-99B5-43EA-820E-49C8336AE66F}"/>
              </a:ext>
            </a:extLst>
          </p:cNvPr>
          <p:cNvSpPr txBox="1"/>
          <p:nvPr/>
        </p:nvSpPr>
        <p:spPr>
          <a:xfrm>
            <a:off x="5388882" y="124152"/>
            <a:ext cx="262481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大阪府南部</a:t>
            </a:r>
          </a:p>
        </p:txBody>
      </p:sp>
      <p:sp>
        <p:nvSpPr>
          <p:cNvPr id="11" name="テキスト ボックス 10">
            <a:extLst>
              <a:ext uri="{FF2B5EF4-FFF2-40B4-BE49-F238E27FC236}">
                <a16:creationId xmlns:a16="http://schemas.microsoft.com/office/drawing/2014/main" id="{98AC3AC0-3240-45F0-B988-2BDC8F281142}"/>
              </a:ext>
            </a:extLst>
          </p:cNvPr>
          <p:cNvSpPr txBox="1"/>
          <p:nvPr/>
        </p:nvSpPr>
        <p:spPr>
          <a:xfrm>
            <a:off x="9283700" y="4888240"/>
            <a:ext cx="16764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和歌山県</a:t>
            </a:r>
          </a:p>
        </p:txBody>
      </p:sp>
    </p:spTree>
    <p:extLst>
      <p:ext uri="{BB962C8B-B14F-4D97-AF65-F5344CB8AC3E}">
        <p14:creationId xmlns:p14="http://schemas.microsoft.com/office/powerpoint/2010/main" val="254937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6FDAEF-EA8C-47CA-8E5D-C315090A3728}"/>
              </a:ext>
            </a:extLst>
          </p:cNvPr>
          <p:cNvSpPr>
            <a:spLocks noGrp="1"/>
          </p:cNvSpPr>
          <p:nvPr>
            <p:ph type="ctrTitle"/>
          </p:nvPr>
        </p:nvSpPr>
        <p:spPr>
          <a:xfrm>
            <a:off x="1524000" y="1460500"/>
            <a:ext cx="9144000" cy="1131406"/>
          </a:xfrm>
        </p:spPr>
        <p:txBody>
          <a:bodyPr>
            <a:normAutofit/>
          </a:bodyPr>
          <a:lstStyle/>
          <a:p>
            <a:r>
              <a:rPr kumimoji="1" lang="ja-JP" altLang="en-US" b="1" dirty="0">
                <a:solidFill>
                  <a:schemeClr val="accent1"/>
                </a:solidFill>
                <a:latin typeface="BIZ UDPゴシック" panose="020B0400000000000000" pitchFamily="50" charset="-128"/>
                <a:ea typeface="BIZ UDPゴシック" panose="020B0400000000000000" pitchFamily="50" charset="-128"/>
              </a:rPr>
              <a:t>留意すべきポイント</a:t>
            </a:r>
          </a:p>
        </p:txBody>
      </p:sp>
      <p:sp>
        <p:nvSpPr>
          <p:cNvPr id="3" name="字幕 2">
            <a:extLst>
              <a:ext uri="{FF2B5EF4-FFF2-40B4-BE49-F238E27FC236}">
                <a16:creationId xmlns:a16="http://schemas.microsoft.com/office/drawing/2014/main" id="{4D4269FA-DE0B-4FCF-B9EE-A28FF30B8C9F}"/>
              </a:ext>
            </a:extLst>
          </p:cNvPr>
          <p:cNvSpPr>
            <a:spLocks noGrp="1"/>
          </p:cNvSpPr>
          <p:nvPr>
            <p:ph type="subTitle" idx="1"/>
          </p:nvPr>
        </p:nvSpPr>
        <p:spPr>
          <a:xfrm>
            <a:off x="1524000" y="3429000"/>
            <a:ext cx="9842500" cy="2768600"/>
          </a:xfrm>
        </p:spPr>
        <p:txBody>
          <a:bodyPr>
            <a:normAutofit/>
          </a:bodyPr>
          <a:lstStyle/>
          <a:p>
            <a:pPr algn="l"/>
            <a:r>
              <a:rPr lang="ja-JP" altLang="en-US" sz="5400" dirty="0">
                <a:latin typeface="BIZ UDPゴシック" panose="020B0400000000000000" pitchFamily="50" charset="-128"/>
                <a:ea typeface="BIZ UDPゴシック" panose="020B0400000000000000" pitchFamily="50" charset="-128"/>
              </a:rPr>
              <a:t>ロータリー章典</a:t>
            </a:r>
            <a:endParaRPr lang="en-US" altLang="ja-JP" sz="5400" dirty="0">
              <a:latin typeface="BIZ UDPゴシック" panose="020B0400000000000000" pitchFamily="50" charset="-128"/>
              <a:ea typeface="BIZ UDPゴシック" panose="020B0400000000000000" pitchFamily="50" charset="-128"/>
            </a:endParaRPr>
          </a:p>
          <a:p>
            <a:pPr algn="l"/>
            <a:r>
              <a:rPr lang="en-US" altLang="ja-JP" sz="5400" dirty="0">
                <a:latin typeface="BIZ UDPゴシック" panose="020B0400000000000000" pitchFamily="50" charset="-128"/>
                <a:ea typeface="BIZ UDPゴシック" panose="020B0400000000000000" pitchFamily="50" charset="-128"/>
              </a:rPr>
              <a:t>10.040.2. </a:t>
            </a:r>
            <a:r>
              <a:rPr lang="ja-JP" altLang="en-US" sz="5400" dirty="0">
                <a:latin typeface="BIZ UDPゴシック" panose="020B0400000000000000" pitchFamily="50" charset="-128"/>
                <a:ea typeface="BIZ UDPゴシック" panose="020B0400000000000000" pitchFamily="50" charset="-128"/>
              </a:rPr>
              <a:t>クラブ会長エレクトの任務　</a:t>
            </a:r>
            <a:r>
              <a:rPr lang="ja-JP" altLang="en-US" sz="5400" dirty="0">
                <a:solidFill>
                  <a:srgbClr val="FF0000"/>
                </a:solidFill>
                <a:latin typeface="BIZ UDPゴシック" panose="020B0400000000000000" pitchFamily="50" charset="-128"/>
                <a:ea typeface="BIZ UDPゴシック" panose="020B0400000000000000" pitchFamily="50" charset="-128"/>
              </a:rPr>
              <a:t>年次基金</a:t>
            </a:r>
            <a:endParaRPr lang="en-US" altLang="ja-JP" sz="5400" dirty="0">
              <a:solidFill>
                <a:srgbClr val="FF0000"/>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4601059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6FDAEF-EA8C-47CA-8E5D-C315090A3728}"/>
              </a:ext>
            </a:extLst>
          </p:cNvPr>
          <p:cNvSpPr>
            <a:spLocks noGrp="1"/>
          </p:cNvSpPr>
          <p:nvPr>
            <p:ph type="ctrTitle"/>
          </p:nvPr>
        </p:nvSpPr>
        <p:spPr>
          <a:xfrm>
            <a:off x="1524000" y="1104901"/>
            <a:ext cx="9144000" cy="2070100"/>
          </a:xfrm>
        </p:spPr>
        <p:txBody>
          <a:bodyPr>
            <a:normAutofit/>
          </a:bodyPr>
          <a:lstStyle/>
          <a:p>
            <a:r>
              <a:rPr kumimoji="1" lang="ja-JP" altLang="en-US" b="1" dirty="0">
                <a:solidFill>
                  <a:schemeClr val="accent1"/>
                </a:solidFill>
              </a:rPr>
              <a:t>ガバナーとガバナー補佐が留意すべきポイント</a:t>
            </a:r>
          </a:p>
        </p:txBody>
      </p:sp>
      <p:sp>
        <p:nvSpPr>
          <p:cNvPr id="3" name="字幕 2">
            <a:extLst>
              <a:ext uri="{FF2B5EF4-FFF2-40B4-BE49-F238E27FC236}">
                <a16:creationId xmlns:a16="http://schemas.microsoft.com/office/drawing/2014/main" id="{4D4269FA-DE0B-4FCF-B9EE-A28FF30B8C9F}"/>
              </a:ext>
            </a:extLst>
          </p:cNvPr>
          <p:cNvSpPr>
            <a:spLocks noGrp="1"/>
          </p:cNvSpPr>
          <p:nvPr>
            <p:ph type="subTitle" idx="1"/>
          </p:nvPr>
        </p:nvSpPr>
        <p:spPr>
          <a:xfrm>
            <a:off x="1524000" y="4000500"/>
            <a:ext cx="9842500" cy="2857500"/>
          </a:xfrm>
        </p:spPr>
        <p:txBody>
          <a:bodyPr>
            <a:normAutofit fontScale="92500" lnSpcReduction="20000"/>
          </a:bodyPr>
          <a:lstStyle/>
          <a:p>
            <a:pPr algn="l"/>
            <a:r>
              <a:rPr lang="en-US" altLang="ja-JP" sz="6000" dirty="0"/>
              <a:t>2.010. RI</a:t>
            </a:r>
            <a:r>
              <a:rPr lang="ja-JP" altLang="en-US" sz="6000" dirty="0"/>
              <a:t>へのクラブの加盟</a:t>
            </a:r>
            <a:endParaRPr lang="en-US" altLang="ja-JP" sz="6000" dirty="0"/>
          </a:p>
          <a:p>
            <a:pPr algn="l"/>
            <a:r>
              <a:rPr lang="en-US" altLang="ja-JP" sz="6000" dirty="0">
                <a:solidFill>
                  <a:srgbClr val="FF0000"/>
                </a:solidFill>
              </a:rPr>
              <a:t>2.010.2.</a:t>
            </a:r>
            <a:r>
              <a:rPr lang="ja-JP" altLang="en-US" sz="6000" dirty="0">
                <a:solidFill>
                  <a:srgbClr val="FF0000"/>
                </a:solidFill>
              </a:rPr>
              <a:t>すべてのロータリークラブにおいて最低基準を満たすための計画 </a:t>
            </a:r>
            <a:endParaRPr kumimoji="1" lang="ja-JP" altLang="en-US" sz="6000" dirty="0">
              <a:solidFill>
                <a:srgbClr val="FF0000"/>
              </a:solidFill>
            </a:endParaRPr>
          </a:p>
        </p:txBody>
      </p:sp>
    </p:spTree>
    <p:extLst>
      <p:ext uri="{BB962C8B-B14F-4D97-AF65-F5344CB8AC3E}">
        <p14:creationId xmlns:p14="http://schemas.microsoft.com/office/powerpoint/2010/main" val="41302464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6FDAEF-EA8C-47CA-8E5D-C315090A3728}"/>
              </a:ext>
            </a:extLst>
          </p:cNvPr>
          <p:cNvSpPr>
            <a:spLocks noGrp="1"/>
          </p:cNvSpPr>
          <p:nvPr>
            <p:ph type="ctrTitle"/>
          </p:nvPr>
        </p:nvSpPr>
        <p:spPr>
          <a:xfrm>
            <a:off x="1524000" y="1104901"/>
            <a:ext cx="9144000" cy="2070100"/>
          </a:xfrm>
        </p:spPr>
        <p:txBody>
          <a:bodyPr>
            <a:normAutofit/>
          </a:bodyPr>
          <a:lstStyle/>
          <a:p>
            <a:r>
              <a:rPr kumimoji="1" lang="ja-JP" altLang="en-US" b="1" dirty="0">
                <a:solidFill>
                  <a:schemeClr val="accent1"/>
                </a:solidFill>
              </a:rPr>
              <a:t>ガバナーとガバナー補佐が留意すべきポイント</a:t>
            </a:r>
          </a:p>
        </p:txBody>
      </p:sp>
      <p:sp>
        <p:nvSpPr>
          <p:cNvPr id="3" name="字幕 2">
            <a:extLst>
              <a:ext uri="{FF2B5EF4-FFF2-40B4-BE49-F238E27FC236}">
                <a16:creationId xmlns:a16="http://schemas.microsoft.com/office/drawing/2014/main" id="{4D4269FA-DE0B-4FCF-B9EE-A28FF30B8C9F}"/>
              </a:ext>
            </a:extLst>
          </p:cNvPr>
          <p:cNvSpPr>
            <a:spLocks noGrp="1"/>
          </p:cNvSpPr>
          <p:nvPr>
            <p:ph type="subTitle" idx="1"/>
          </p:nvPr>
        </p:nvSpPr>
        <p:spPr>
          <a:xfrm>
            <a:off x="1524000" y="4000500"/>
            <a:ext cx="9842500" cy="2298700"/>
          </a:xfrm>
        </p:spPr>
        <p:txBody>
          <a:bodyPr>
            <a:normAutofit fontScale="92500" lnSpcReduction="20000"/>
          </a:bodyPr>
          <a:lstStyle/>
          <a:p>
            <a:pPr algn="l"/>
            <a:r>
              <a:rPr lang="en-US" altLang="ja-JP" sz="6000" dirty="0"/>
              <a:t>2.010. RI</a:t>
            </a:r>
            <a:r>
              <a:rPr lang="ja-JP" altLang="en-US" sz="6000" dirty="0"/>
              <a:t>へのクラブの加盟</a:t>
            </a:r>
            <a:endParaRPr lang="en-US" altLang="ja-JP" sz="6000" dirty="0"/>
          </a:p>
          <a:p>
            <a:pPr algn="l"/>
            <a:r>
              <a:rPr lang="en-US" altLang="ja-JP" sz="6000" dirty="0">
                <a:solidFill>
                  <a:srgbClr val="FF0000"/>
                </a:solidFill>
              </a:rPr>
              <a:t>2.010.3.</a:t>
            </a:r>
            <a:r>
              <a:rPr lang="ja-JP" altLang="en-US" sz="6000" dirty="0">
                <a:solidFill>
                  <a:srgbClr val="FF0000"/>
                </a:solidFill>
              </a:rPr>
              <a:t> ロータリークラブの</a:t>
            </a:r>
            <a:endParaRPr lang="en-US" altLang="ja-JP" sz="6000" dirty="0">
              <a:solidFill>
                <a:srgbClr val="FF0000"/>
              </a:solidFill>
            </a:endParaRPr>
          </a:p>
          <a:p>
            <a:pPr algn="l"/>
            <a:r>
              <a:rPr lang="ja-JP" altLang="en-US" sz="6000" dirty="0">
                <a:solidFill>
                  <a:srgbClr val="FF0000"/>
                </a:solidFill>
              </a:rPr>
              <a:t>脱会 </a:t>
            </a:r>
            <a:endParaRPr kumimoji="1" lang="ja-JP" altLang="en-US" sz="6000" dirty="0">
              <a:solidFill>
                <a:srgbClr val="FF0000"/>
              </a:solidFill>
            </a:endParaRPr>
          </a:p>
        </p:txBody>
      </p:sp>
    </p:spTree>
    <p:extLst>
      <p:ext uri="{BB962C8B-B14F-4D97-AF65-F5344CB8AC3E}">
        <p14:creationId xmlns:p14="http://schemas.microsoft.com/office/powerpoint/2010/main" val="41061224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6FDAEF-EA8C-47CA-8E5D-C315090A3728}"/>
              </a:ext>
            </a:extLst>
          </p:cNvPr>
          <p:cNvSpPr>
            <a:spLocks noGrp="1"/>
          </p:cNvSpPr>
          <p:nvPr>
            <p:ph type="ctrTitle"/>
          </p:nvPr>
        </p:nvSpPr>
        <p:spPr>
          <a:xfrm>
            <a:off x="1524000" y="1104901"/>
            <a:ext cx="9144000" cy="2070100"/>
          </a:xfrm>
        </p:spPr>
        <p:txBody>
          <a:bodyPr>
            <a:normAutofit/>
          </a:bodyPr>
          <a:lstStyle/>
          <a:p>
            <a:r>
              <a:rPr kumimoji="1" lang="ja-JP" altLang="en-US" b="1" dirty="0">
                <a:solidFill>
                  <a:schemeClr val="accent1"/>
                </a:solidFill>
              </a:rPr>
              <a:t>ガバナーとガバナー補佐が留意すべきポイント</a:t>
            </a:r>
          </a:p>
        </p:txBody>
      </p:sp>
      <p:sp>
        <p:nvSpPr>
          <p:cNvPr id="3" name="字幕 2">
            <a:extLst>
              <a:ext uri="{FF2B5EF4-FFF2-40B4-BE49-F238E27FC236}">
                <a16:creationId xmlns:a16="http://schemas.microsoft.com/office/drawing/2014/main" id="{4D4269FA-DE0B-4FCF-B9EE-A28FF30B8C9F}"/>
              </a:ext>
            </a:extLst>
          </p:cNvPr>
          <p:cNvSpPr>
            <a:spLocks noGrp="1"/>
          </p:cNvSpPr>
          <p:nvPr>
            <p:ph type="subTitle" idx="1"/>
          </p:nvPr>
        </p:nvSpPr>
        <p:spPr>
          <a:xfrm>
            <a:off x="1041400" y="4000500"/>
            <a:ext cx="10325100" cy="2298700"/>
          </a:xfrm>
        </p:spPr>
        <p:txBody>
          <a:bodyPr>
            <a:normAutofit/>
          </a:bodyPr>
          <a:lstStyle/>
          <a:p>
            <a:pPr algn="l"/>
            <a:r>
              <a:rPr lang="en-US" altLang="ja-JP" sz="6000" dirty="0"/>
              <a:t> </a:t>
            </a:r>
          </a:p>
          <a:p>
            <a:pPr algn="l"/>
            <a:r>
              <a:rPr lang="ja-JP" altLang="en-US" sz="5200" dirty="0">
                <a:solidFill>
                  <a:srgbClr val="FF0000"/>
                </a:solidFill>
              </a:rPr>
              <a:t>クラブ・リーダーシップ・プラン</a:t>
            </a:r>
            <a:endParaRPr kumimoji="1" lang="ja-JP" altLang="en-US" sz="5200" dirty="0">
              <a:solidFill>
                <a:srgbClr val="FF0000"/>
              </a:solidFill>
            </a:endParaRPr>
          </a:p>
        </p:txBody>
      </p:sp>
    </p:spTree>
    <p:extLst>
      <p:ext uri="{BB962C8B-B14F-4D97-AF65-F5344CB8AC3E}">
        <p14:creationId xmlns:p14="http://schemas.microsoft.com/office/powerpoint/2010/main" val="42506631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F1A040F-DFD0-4C8C-827D-1C3E71A15608}"/>
              </a:ext>
            </a:extLst>
          </p:cNvPr>
          <p:cNvSpPr>
            <a:spLocks noGrp="1"/>
          </p:cNvSpPr>
          <p:nvPr>
            <p:ph type="title" idx="4294967295"/>
          </p:nvPr>
        </p:nvSpPr>
        <p:spPr>
          <a:xfrm>
            <a:off x="2152650" y="631825"/>
            <a:ext cx="7886700" cy="1325563"/>
          </a:xfrm>
        </p:spPr>
        <p:txBody>
          <a:bodyPr/>
          <a:lstStyle/>
          <a:p>
            <a:r>
              <a:rPr lang="ja-JP" altLang="en-US" b="1" dirty="0">
                <a:solidFill>
                  <a:srgbClr val="FF0000"/>
                </a:solidFill>
                <a:latin typeface="BIZ UDPゴシック" panose="020B0400000000000000" pitchFamily="50" charset="-128"/>
                <a:ea typeface="BIZ UDPゴシック" panose="020B0400000000000000" pitchFamily="50" charset="-128"/>
              </a:rPr>
              <a:t>クラブ・リーダーシップ・プラン</a:t>
            </a: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p:txBody>
      </p:sp>
      <p:sp>
        <p:nvSpPr>
          <p:cNvPr id="4" name="コンテンツ プレースホルダー 3">
            <a:extLst>
              <a:ext uri="{FF2B5EF4-FFF2-40B4-BE49-F238E27FC236}">
                <a16:creationId xmlns:a16="http://schemas.microsoft.com/office/drawing/2014/main" id="{FBE2CCB7-6B9A-4D51-8F33-0C5787744406}"/>
              </a:ext>
            </a:extLst>
          </p:cNvPr>
          <p:cNvSpPr>
            <a:spLocks noGrp="1"/>
          </p:cNvSpPr>
          <p:nvPr>
            <p:ph idx="4294967295"/>
          </p:nvPr>
        </p:nvSpPr>
        <p:spPr>
          <a:xfrm>
            <a:off x="1587500" y="2282825"/>
            <a:ext cx="9017000" cy="3330575"/>
          </a:xfrm>
        </p:spPr>
        <p:txBody>
          <a:bodyPr>
            <a:normAutofit/>
          </a:bodyPr>
          <a:lstStyle/>
          <a:p>
            <a:pPr marL="0" indent="0">
              <a:buNone/>
            </a:pPr>
            <a:r>
              <a:rPr lang="ja-JP" altLang="en-US" sz="4400" dirty="0"/>
              <a:t>クラブ・リーダーシップ・プランの目的は、効果的なクラブの管理の枠組みを提供することにより、ロータリークラブの強化を図ることである。</a:t>
            </a:r>
            <a:endParaRPr kumimoji="1" lang="ja-JP" altLang="en-US" sz="4400" dirty="0"/>
          </a:p>
        </p:txBody>
      </p:sp>
    </p:spTree>
    <p:extLst>
      <p:ext uri="{BB962C8B-B14F-4D97-AF65-F5344CB8AC3E}">
        <p14:creationId xmlns:p14="http://schemas.microsoft.com/office/powerpoint/2010/main" val="2153562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6FDAEF-EA8C-47CA-8E5D-C315090A3728}"/>
              </a:ext>
            </a:extLst>
          </p:cNvPr>
          <p:cNvSpPr>
            <a:spLocks noGrp="1"/>
          </p:cNvSpPr>
          <p:nvPr>
            <p:ph type="ctrTitle"/>
          </p:nvPr>
        </p:nvSpPr>
        <p:spPr>
          <a:xfrm>
            <a:off x="1524000" y="1460500"/>
            <a:ext cx="9144000" cy="1131406"/>
          </a:xfrm>
        </p:spPr>
        <p:txBody>
          <a:bodyPr>
            <a:normAutofit/>
          </a:bodyPr>
          <a:lstStyle/>
          <a:p>
            <a:r>
              <a:rPr kumimoji="1" lang="ja-JP" altLang="en-US" b="1" dirty="0">
                <a:solidFill>
                  <a:schemeClr val="accent1"/>
                </a:solidFill>
                <a:latin typeface="BIZ UDPゴシック" panose="020B0400000000000000" pitchFamily="50" charset="-128"/>
                <a:ea typeface="BIZ UDPゴシック" panose="020B0400000000000000" pitchFamily="50" charset="-128"/>
              </a:rPr>
              <a:t>留意すべきポイント</a:t>
            </a:r>
          </a:p>
        </p:txBody>
      </p:sp>
      <p:sp>
        <p:nvSpPr>
          <p:cNvPr id="3" name="字幕 2">
            <a:extLst>
              <a:ext uri="{FF2B5EF4-FFF2-40B4-BE49-F238E27FC236}">
                <a16:creationId xmlns:a16="http://schemas.microsoft.com/office/drawing/2014/main" id="{4D4269FA-DE0B-4FCF-B9EE-A28FF30B8C9F}"/>
              </a:ext>
            </a:extLst>
          </p:cNvPr>
          <p:cNvSpPr>
            <a:spLocks noGrp="1"/>
          </p:cNvSpPr>
          <p:nvPr>
            <p:ph type="subTitle" idx="1"/>
          </p:nvPr>
        </p:nvSpPr>
        <p:spPr>
          <a:xfrm>
            <a:off x="1524000" y="3429000"/>
            <a:ext cx="9842500" cy="2768600"/>
          </a:xfrm>
        </p:spPr>
        <p:txBody>
          <a:bodyPr>
            <a:normAutofit/>
          </a:bodyPr>
          <a:lstStyle/>
          <a:p>
            <a:pPr algn="l"/>
            <a:r>
              <a:rPr lang="ja-JP" altLang="en-US" sz="5400" dirty="0">
                <a:latin typeface="BIZ UDPゴシック" panose="020B0400000000000000" pitchFamily="50" charset="-128"/>
                <a:ea typeface="BIZ UDPゴシック" panose="020B0400000000000000" pitchFamily="50" charset="-128"/>
              </a:rPr>
              <a:t>ロータリー章典</a:t>
            </a:r>
            <a:endParaRPr lang="en-US" altLang="ja-JP" sz="5400" dirty="0">
              <a:latin typeface="BIZ UDPゴシック" panose="020B0400000000000000" pitchFamily="50" charset="-128"/>
              <a:ea typeface="BIZ UDPゴシック" panose="020B0400000000000000" pitchFamily="50" charset="-128"/>
            </a:endParaRPr>
          </a:p>
          <a:p>
            <a:pPr algn="l"/>
            <a:r>
              <a:rPr lang="en-US" altLang="ja-JP" sz="5400" dirty="0">
                <a:latin typeface="BIZ UDPゴシック" panose="020B0400000000000000" pitchFamily="50" charset="-128"/>
                <a:ea typeface="BIZ UDPゴシック" panose="020B0400000000000000" pitchFamily="50" charset="-128"/>
              </a:rPr>
              <a:t>2.010. RI</a:t>
            </a:r>
            <a:r>
              <a:rPr lang="ja-JP" altLang="en-US" sz="5400" dirty="0">
                <a:latin typeface="BIZ UDPゴシック" panose="020B0400000000000000" pitchFamily="50" charset="-128"/>
                <a:ea typeface="BIZ UDPゴシック" panose="020B0400000000000000" pitchFamily="50" charset="-128"/>
              </a:rPr>
              <a:t>へのクラブの加盟</a:t>
            </a:r>
            <a:endParaRPr lang="en-US" altLang="ja-JP" sz="5400" dirty="0">
              <a:latin typeface="BIZ UDPゴシック" panose="020B0400000000000000" pitchFamily="50" charset="-128"/>
              <a:ea typeface="BIZ UDPゴシック" panose="020B0400000000000000" pitchFamily="50" charset="-128"/>
            </a:endParaRPr>
          </a:p>
          <a:p>
            <a:pPr algn="l"/>
            <a:r>
              <a:rPr lang="en-US" altLang="ja-JP" sz="5400" dirty="0">
                <a:solidFill>
                  <a:srgbClr val="FF0000"/>
                </a:solidFill>
                <a:latin typeface="BIZ UDPゴシック" panose="020B0400000000000000" pitchFamily="50" charset="-128"/>
                <a:ea typeface="BIZ UDPゴシック" panose="020B0400000000000000" pitchFamily="50" charset="-128"/>
              </a:rPr>
              <a:t>2.010.1. </a:t>
            </a:r>
            <a:r>
              <a:rPr lang="ja-JP" altLang="en-US" sz="5400" dirty="0">
                <a:solidFill>
                  <a:srgbClr val="FF0000"/>
                </a:solidFill>
                <a:latin typeface="BIZ UDPゴシック" panose="020B0400000000000000" pitchFamily="50" charset="-128"/>
                <a:ea typeface="BIZ UDPゴシック" panose="020B0400000000000000" pitchFamily="50" charset="-128"/>
              </a:rPr>
              <a:t>機能の喪失</a:t>
            </a:r>
            <a:endParaRPr kumimoji="1" lang="ja-JP" altLang="en-US" sz="5400" dirty="0">
              <a:solidFill>
                <a:srgbClr val="FF0000"/>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0330811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A1CAD2B7-D0F8-4BB4-B3A3-88D990ABF925}"/>
              </a:ext>
            </a:extLst>
          </p:cNvPr>
          <p:cNvPicPr>
            <a:picLocks noChangeAspect="1"/>
          </p:cNvPicPr>
          <p:nvPr/>
        </p:nvPicPr>
        <p:blipFill>
          <a:blip r:embed="rId2"/>
          <a:stretch>
            <a:fillRect/>
          </a:stretch>
        </p:blipFill>
        <p:spPr>
          <a:xfrm>
            <a:off x="455396" y="404985"/>
            <a:ext cx="7543151" cy="4967115"/>
          </a:xfrm>
          <a:prstGeom prst="rect">
            <a:avLst/>
          </a:prstGeom>
        </p:spPr>
      </p:pic>
      <p:pic>
        <p:nvPicPr>
          <p:cNvPr id="5" name="図 4">
            <a:extLst>
              <a:ext uri="{FF2B5EF4-FFF2-40B4-BE49-F238E27FC236}">
                <a16:creationId xmlns:a16="http://schemas.microsoft.com/office/drawing/2014/main" id="{469812DA-6140-46B6-B199-A53279F6B3C5}"/>
              </a:ext>
            </a:extLst>
          </p:cNvPr>
          <p:cNvPicPr>
            <a:picLocks noChangeAspect="1"/>
          </p:cNvPicPr>
          <p:nvPr/>
        </p:nvPicPr>
        <p:blipFill>
          <a:blip r:embed="rId3"/>
          <a:stretch>
            <a:fillRect/>
          </a:stretch>
        </p:blipFill>
        <p:spPr>
          <a:xfrm>
            <a:off x="5118259" y="1169815"/>
            <a:ext cx="5785976" cy="5461000"/>
          </a:xfrm>
          <a:prstGeom prst="rect">
            <a:avLst/>
          </a:prstGeom>
        </p:spPr>
      </p:pic>
    </p:spTree>
    <p:extLst>
      <p:ext uri="{BB962C8B-B14F-4D97-AF65-F5344CB8AC3E}">
        <p14:creationId xmlns:p14="http://schemas.microsoft.com/office/powerpoint/2010/main" val="15008561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2ADAA46F-21D6-45B3-A5D1-97FC46BAA182}"/>
              </a:ext>
            </a:extLst>
          </p:cNvPr>
          <p:cNvSpPr txBox="1"/>
          <p:nvPr/>
        </p:nvSpPr>
        <p:spPr>
          <a:xfrm>
            <a:off x="3746500" y="373062"/>
            <a:ext cx="4368800" cy="523220"/>
          </a:xfrm>
          <a:prstGeom prst="rect">
            <a:avLst/>
          </a:prstGeom>
          <a:noFill/>
        </p:spPr>
        <p:txBody>
          <a:bodyPr wrap="square">
            <a:spAutoFit/>
          </a:bodyPr>
          <a:lstStyle/>
          <a:p>
            <a:r>
              <a:rPr lang="ja-JP" altLang="en-US" sz="2800" dirty="0">
                <a:latin typeface="BIZ UDPゴシック" panose="020B0400000000000000" pitchFamily="50" charset="-128"/>
                <a:ea typeface="BIZ UDPゴシック" panose="020B0400000000000000" pitchFamily="50" charset="-128"/>
              </a:rPr>
              <a:t>例会における会長挨拶　例</a:t>
            </a:r>
          </a:p>
        </p:txBody>
      </p:sp>
      <p:sp>
        <p:nvSpPr>
          <p:cNvPr id="5" name="テキスト ボックス 4">
            <a:extLst>
              <a:ext uri="{FF2B5EF4-FFF2-40B4-BE49-F238E27FC236}">
                <a16:creationId xmlns:a16="http://schemas.microsoft.com/office/drawing/2014/main" id="{14AD0771-E020-40C8-8DF5-1310683212AF}"/>
              </a:ext>
            </a:extLst>
          </p:cNvPr>
          <p:cNvSpPr txBox="1"/>
          <p:nvPr/>
        </p:nvSpPr>
        <p:spPr>
          <a:xfrm>
            <a:off x="1092200" y="1221959"/>
            <a:ext cx="10414000" cy="5262979"/>
          </a:xfrm>
          <a:prstGeom prst="rect">
            <a:avLst/>
          </a:prstGeom>
          <a:noFill/>
        </p:spPr>
        <p:txBody>
          <a:bodyPr wrap="square">
            <a:spAutoFit/>
          </a:bodyPr>
          <a:lstStyle/>
          <a:p>
            <a:r>
              <a:rPr lang="ja-JP" altLang="en-US" sz="2800" dirty="0">
                <a:latin typeface="BIZ UDPゴシック" panose="020B0400000000000000" pitchFamily="50" charset="-128"/>
                <a:ea typeface="BIZ UDPゴシック" panose="020B0400000000000000" pitchFamily="50" charset="-128"/>
              </a:rPr>
              <a:t>特別月間</a:t>
            </a:r>
            <a:endParaRPr lang="en-US" altLang="ja-JP" sz="2800" dirty="0">
              <a:latin typeface="BIZ UDPゴシック" panose="020B0400000000000000" pitchFamily="50" charset="-128"/>
              <a:ea typeface="BIZ UDPゴシック" panose="020B0400000000000000" pitchFamily="50" charset="-128"/>
            </a:endParaRPr>
          </a:p>
          <a:p>
            <a:r>
              <a:rPr lang="en-US" altLang="ja-JP" sz="2800" dirty="0">
                <a:latin typeface="BIZ UDPゴシック" panose="020B0400000000000000" pitchFamily="50" charset="-128"/>
                <a:ea typeface="BIZ UDPゴシック" panose="020B0400000000000000" pitchFamily="50" charset="-128"/>
              </a:rPr>
              <a:t>8</a:t>
            </a:r>
            <a:r>
              <a:rPr lang="ja-JP" altLang="en-US" sz="2800" dirty="0">
                <a:latin typeface="BIZ UDPゴシック" panose="020B0400000000000000" pitchFamily="50" charset="-128"/>
                <a:ea typeface="BIZ UDPゴシック" panose="020B0400000000000000" pitchFamily="50" charset="-128"/>
              </a:rPr>
              <a:t>月	　会員増強・新クラブ結成推進月間	</a:t>
            </a:r>
          </a:p>
          <a:p>
            <a:r>
              <a:rPr lang="en-US" altLang="ja-JP" sz="2800" dirty="0">
                <a:latin typeface="BIZ UDPゴシック" panose="020B0400000000000000" pitchFamily="50" charset="-128"/>
                <a:ea typeface="BIZ UDPゴシック" panose="020B0400000000000000" pitchFamily="50" charset="-128"/>
              </a:rPr>
              <a:t>9</a:t>
            </a:r>
            <a:r>
              <a:rPr lang="ja-JP" altLang="en-US" sz="2800" dirty="0">
                <a:latin typeface="BIZ UDPゴシック" panose="020B0400000000000000" pitchFamily="50" charset="-128"/>
                <a:ea typeface="BIZ UDPゴシック" panose="020B0400000000000000" pitchFamily="50" charset="-128"/>
              </a:rPr>
              <a:t>月	　基本的教育と識字率向上月間	　ロータリーの友月間</a:t>
            </a:r>
          </a:p>
          <a:p>
            <a:r>
              <a:rPr lang="en-US" altLang="ja-JP" sz="2800" dirty="0">
                <a:latin typeface="BIZ UDPゴシック" panose="020B0400000000000000" pitchFamily="50" charset="-128"/>
                <a:ea typeface="BIZ UDPゴシック" panose="020B0400000000000000" pitchFamily="50" charset="-128"/>
              </a:rPr>
              <a:t>10</a:t>
            </a:r>
            <a:r>
              <a:rPr lang="ja-JP" altLang="en-US" sz="2800" dirty="0">
                <a:latin typeface="BIZ UDPゴシック" panose="020B0400000000000000" pitchFamily="50" charset="-128"/>
                <a:ea typeface="BIZ UDPゴシック" panose="020B0400000000000000" pitchFamily="50" charset="-128"/>
              </a:rPr>
              <a:t>月   地域社会の経済発展月間」	　　　米山月間</a:t>
            </a:r>
          </a:p>
          <a:p>
            <a:r>
              <a:rPr lang="en-US" altLang="ja-JP" sz="2800" dirty="0">
                <a:latin typeface="BIZ UDPゴシック" panose="020B0400000000000000" pitchFamily="50" charset="-128"/>
                <a:ea typeface="BIZ UDPゴシック" panose="020B0400000000000000" pitchFamily="50" charset="-128"/>
              </a:rPr>
              <a:t>11</a:t>
            </a:r>
            <a:r>
              <a:rPr lang="ja-JP" altLang="en-US" sz="2800" dirty="0">
                <a:latin typeface="BIZ UDPゴシック" panose="020B0400000000000000" pitchFamily="50" charset="-128"/>
                <a:ea typeface="BIZ UDPゴシック" panose="020B0400000000000000" pitchFamily="50" charset="-128"/>
              </a:rPr>
              <a:t>月   ロータリー財団月間	</a:t>
            </a:r>
          </a:p>
          <a:p>
            <a:r>
              <a:rPr lang="en-US" altLang="ja-JP" sz="2800" dirty="0">
                <a:latin typeface="BIZ UDPゴシック" panose="020B0400000000000000" pitchFamily="50" charset="-128"/>
                <a:ea typeface="BIZ UDPゴシック" panose="020B0400000000000000" pitchFamily="50" charset="-128"/>
              </a:rPr>
              <a:t>12</a:t>
            </a:r>
            <a:r>
              <a:rPr lang="ja-JP" altLang="en-US" sz="2800" dirty="0">
                <a:latin typeface="BIZ UDPゴシック" panose="020B0400000000000000" pitchFamily="50" charset="-128"/>
                <a:ea typeface="BIZ UDPゴシック" panose="020B0400000000000000" pitchFamily="50" charset="-128"/>
              </a:rPr>
              <a:t>月   疾病予防と治療月間	</a:t>
            </a:r>
          </a:p>
          <a:p>
            <a:r>
              <a:rPr lang="en-US" altLang="ja-JP" sz="2800" dirty="0">
                <a:latin typeface="BIZ UDPゴシック" panose="020B0400000000000000" pitchFamily="50" charset="-128"/>
                <a:ea typeface="BIZ UDPゴシック" panose="020B0400000000000000" pitchFamily="50" charset="-128"/>
              </a:rPr>
              <a:t>1</a:t>
            </a:r>
            <a:r>
              <a:rPr lang="ja-JP" altLang="en-US" sz="2800" dirty="0">
                <a:latin typeface="BIZ UDPゴシック" panose="020B0400000000000000" pitchFamily="50" charset="-128"/>
                <a:ea typeface="BIZ UDPゴシック" panose="020B0400000000000000" pitchFamily="50" charset="-128"/>
              </a:rPr>
              <a:t>月	　職業奉仕月間</a:t>
            </a:r>
          </a:p>
          <a:p>
            <a:r>
              <a:rPr lang="en-US" altLang="ja-JP" sz="2800" dirty="0">
                <a:latin typeface="BIZ UDPゴシック" panose="020B0400000000000000" pitchFamily="50" charset="-128"/>
                <a:ea typeface="BIZ UDPゴシック" panose="020B0400000000000000" pitchFamily="50" charset="-128"/>
              </a:rPr>
              <a:t>2</a:t>
            </a:r>
            <a:r>
              <a:rPr lang="ja-JP" altLang="en-US" sz="2800" dirty="0">
                <a:latin typeface="BIZ UDPゴシック" panose="020B0400000000000000" pitchFamily="50" charset="-128"/>
                <a:ea typeface="BIZ UDPゴシック" panose="020B0400000000000000" pitchFamily="50" charset="-128"/>
              </a:rPr>
              <a:t>月	　平和構築と紛争予防月間	</a:t>
            </a:r>
          </a:p>
          <a:p>
            <a:r>
              <a:rPr lang="en-US" altLang="ja-JP" sz="2800" dirty="0">
                <a:latin typeface="BIZ UDPゴシック" panose="020B0400000000000000" pitchFamily="50" charset="-128"/>
                <a:ea typeface="BIZ UDPゴシック" panose="020B0400000000000000" pitchFamily="50" charset="-128"/>
              </a:rPr>
              <a:t>3</a:t>
            </a:r>
            <a:r>
              <a:rPr lang="ja-JP" altLang="en-US" sz="2800" dirty="0">
                <a:latin typeface="BIZ UDPゴシック" panose="020B0400000000000000" pitchFamily="50" charset="-128"/>
                <a:ea typeface="BIZ UDPゴシック" panose="020B0400000000000000" pitchFamily="50" charset="-128"/>
              </a:rPr>
              <a:t>月	　水と衛生月間	</a:t>
            </a:r>
          </a:p>
          <a:p>
            <a:r>
              <a:rPr lang="en-US" altLang="ja-JP" sz="2800" dirty="0">
                <a:latin typeface="BIZ UDPゴシック" panose="020B0400000000000000" pitchFamily="50" charset="-128"/>
                <a:ea typeface="BIZ UDPゴシック" panose="020B0400000000000000" pitchFamily="50" charset="-128"/>
              </a:rPr>
              <a:t>4</a:t>
            </a:r>
            <a:r>
              <a:rPr lang="ja-JP" altLang="en-US" sz="2800" dirty="0">
                <a:latin typeface="BIZ UDPゴシック" panose="020B0400000000000000" pitchFamily="50" charset="-128"/>
                <a:ea typeface="BIZ UDPゴシック" panose="020B0400000000000000" pitchFamily="50" charset="-128"/>
              </a:rPr>
              <a:t>月	　母子の健康月間	</a:t>
            </a:r>
          </a:p>
          <a:p>
            <a:r>
              <a:rPr lang="en-US" altLang="ja-JP" sz="2800" dirty="0">
                <a:latin typeface="BIZ UDPゴシック" panose="020B0400000000000000" pitchFamily="50" charset="-128"/>
                <a:ea typeface="BIZ UDPゴシック" panose="020B0400000000000000" pitchFamily="50" charset="-128"/>
              </a:rPr>
              <a:t>5</a:t>
            </a:r>
            <a:r>
              <a:rPr lang="ja-JP" altLang="en-US" sz="2800" dirty="0">
                <a:latin typeface="BIZ UDPゴシック" panose="020B0400000000000000" pitchFamily="50" charset="-128"/>
                <a:ea typeface="BIZ UDPゴシック" panose="020B0400000000000000" pitchFamily="50" charset="-128"/>
              </a:rPr>
              <a:t>月	　青少年奉仕月間	</a:t>
            </a:r>
          </a:p>
          <a:p>
            <a:r>
              <a:rPr lang="en-US" altLang="ja-JP" sz="2800" dirty="0">
                <a:latin typeface="BIZ UDPゴシック" panose="020B0400000000000000" pitchFamily="50" charset="-128"/>
                <a:ea typeface="BIZ UDPゴシック" panose="020B0400000000000000" pitchFamily="50" charset="-128"/>
              </a:rPr>
              <a:t>6</a:t>
            </a:r>
            <a:r>
              <a:rPr lang="ja-JP" altLang="en-US" sz="2800" dirty="0">
                <a:latin typeface="BIZ UDPゴシック" panose="020B0400000000000000" pitchFamily="50" charset="-128"/>
                <a:ea typeface="BIZ UDPゴシック" panose="020B0400000000000000" pitchFamily="50" charset="-128"/>
              </a:rPr>
              <a:t>月	　ロータリー親睦活動月間	</a:t>
            </a:r>
          </a:p>
        </p:txBody>
      </p:sp>
    </p:spTree>
    <p:extLst>
      <p:ext uri="{BB962C8B-B14F-4D97-AF65-F5344CB8AC3E}">
        <p14:creationId xmlns:p14="http://schemas.microsoft.com/office/powerpoint/2010/main" val="35427475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A7411FC6-4042-4037-A7EC-F265E1827660}"/>
              </a:ext>
            </a:extLst>
          </p:cNvPr>
          <p:cNvSpPr>
            <a:spLocks noChangeArrowheads="1"/>
          </p:cNvSpPr>
          <p:nvPr/>
        </p:nvSpPr>
        <p:spPr bwMode="auto">
          <a:xfrm>
            <a:off x="1435100" y="1414418"/>
            <a:ext cx="9321800" cy="45117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147591"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800" b="1" i="0" u="none" strike="noStrike" cap="none" normalizeH="0" baseline="0" dirty="0">
                <a:ln>
                  <a:noFill/>
                </a:ln>
                <a:solidFill>
                  <a:srgbClr val="333333"/>
                </a:solidFill>
                <a:effectLst/>
                <a:latin typeface="BIZ UDPゴシック" panose="020B0400000000000000" pitchFamily="50" charset="-128"/>
                <a:ea typeface="BIZ UDPゴシック" panose="020B0400000000000000" pitchFamily="50" charset="-128"/>
              </a:rPr>
              <a:t>「ロータリー学友参加推進週間</a:t>
            </a:r>
            <a:r>
              <a:rPr kumimoji="0" lang="ja-JP" altLang="en-US" sz="2800" b="1" i="0" u="none" strike="noStrike" cap="none" normalizeH="0" baseline="0" dirty="0">
                <a:ln>
                  <a:noFill/>
                </a:ln>
                <a:solidFill>
                  <a:srgbClr val="333333"/>
                </a:solidFill>
                <a:effectLst/>
                <a:latin typeface="BIZ UDPゴシック" panose="020B0400000000000000" pitchFamily="50" charset="-128"/>
                <a:ea typeface="BIZ UDPゴシック" panose="020B0400000000000000" pitchFamily="50" charset="-128"/>
              </a:rPr>
              <a:t>（</a:t>
            </a:r>
            <a:r>
              <a:rPr kumimoji="0" lang="en-US" altLang="ja-JP" sz="2800" b="1" i="0" u="none" strike="noStrike" cap="none" normalizeH="0" baseline="0" dirty="0">
                <a:ln>
                  <a:noFill/>
                </a:ln>
                <a:solidFill>
                  <a:srgbClr val="333333"/>
                </a:solidFill>
                <a:effectLst/>
                <a:latin typeface="BIZ UDPゴシック" panose="020B0400000000000000" pitchFamily="50" charset="-128"/>
                <a:ea typeface="BIZ UDPゴシック" panose="020B0400000000000000" pitchFamily="50" charset="-128"/>
              </a:rPr>
              <a:t>10</a:t>
            </a:r>
            <a:r>
              <a:rPr kumimoji="0" lang="ja-JP" altLang="en-US" sz="2800" b="1" i="0" u="none" strike="noStrike" cap="none" normalizeH="0" baseline="0" dirty="0">
                <a:ln>
                  <a:noFill/>
                </a:ln>
                <a:solidFill>
                  <a:srgbClr val="333333"/>
                </a:solidFill>
                <a:effectLst/>
                <a:latin typeface="BIZ UDPゴシック" panose="020B0400000000000000" pitchFamily="50" charset="-128"/>
                <a:ea typeface="BIZ UDPゴシック" panose="020B0400000000000000" pitchFamily="50" charset="-128"/>
              </a:rPr>
              <a:t>月</a:t>
            </a:r>
            <a:r>
              <a:rPr kumimoji="0" lang="en-US" altLang="ja-JP" sz="2800" b="1" i="0" u="none" strike="noStrike" cap="none" normalizeH="0" baseline="0" dirty="0">
                <a:ln>
                  <a:noFill/>
                </a:ln>
                <a:solidFill>
                  <a:srgbClr val="333333"/>
                </a:solidFill>
                <a:effectLst/>
                <a:latin typeface="BIZ UDPゴシック" panose="020B0400000000000000" pitchFamily="50" charset="-128"/>
                <a:ea typeface="BIZ UDPゴシック" panose="020B0400000000000000" pitchFamily="50" charset="-128"/>
              </a:rPr>
              <a:t>7</a:t>
            </a:r>
            <a:r>
              <a:rPr kumimoji="0" lang="ja-JP" altLang="en-US" sz="2800" b="1" i="0" u="none" strike="noStrike" cap="none" normalizeH="0" baseline="0" dirty="0">
                <a:ln>
                  <a:noFill/>
                </a:ln>
                <a:solidFill>
                  <a:srgbClr val="333333"/>
                </a:solidFill>
                <a:effectLst/>
                <a:latin typeface="BIZ UDPゴシック" panose="020B0400000000000000" pitchFamily="50" charset="-128"/>
                <a:ea typeface="BIZ UDPゴシック" panose="020B0400000000000000" pitchFamily="50" charset="-128"/>
              </a:rPr>
              <a:t>日を含む</a:t>
            </a:r>
            <a:r>
              <a:rPr kumimoji="0" lang="en-US" altLang="ja-JP" sz="2800" b="1" i="0" u="none" strike="noStrike" cap="none" normalizeH="0" baseline="0" dirty="0">
                <a:ln>
                  <a:noFill/>
                </a:ln>
                <a:solidFill>
                  <a:srgbClr val="333333"/>
                </a:solidFill>
                <a:effectLst/>
                <a:latin typeface="BIZ UDPゴシック" panose="020B0400000000000000" pitchFamily="50" charset="-128"/>
                <a:ea typeface="BIZ UDPゴシック" panose="020B0400000000000000" pitchFamily="50" charset="-128"/>
              </a:rPr>
              <a:t>1</a:t>
            </a:r>
            <a:r>
              <a:rPr kumimoji="0" lang="ja-JP" altLang="en-US" sz="2800" b="1" i="0" u="none" strike="noStrike" cap="none" normalizeH="0" baseline="0" dirty="0">
                <a:ln>
                  <a:noFill/>
                </a:ln>
                <a:solidFill>
                  <a:srgbClr val="333333"/>
                </a:solidFill>
                <a:effectLst/>
                <a:latin typeface="BIZ UDPゴシック" panose="020B0400000000000000" pitchFamily="50" charset="-128"/>
                <a:ea typeface="BIZ UDPゴシック" panose="020B0400000000000000" pitchFamily="50" charset="-128"/>
              </a:rPr>
              <a:t>週間）</a:t>
            </a:r>
            <a:r>
              <a:rPr kumimoji="0" lang="ja-JP" altLang="ja-JP" sz="2800" b="1" i="0" u="none" strike="noStrike" cap="none" normalizeH="0" baseline="0" dirty="0">
                <a:ln>
                  <a:noFill/>
                </a:ln>
                <a:solidFill>
                  <a:srgbClr val="333333"/>
                </a:solidFill>
                <a:effectLst/>
                <a:latin typeface="BIZ UDPゴシック" panose="020B0400000000000000" pitchFamily="50" charset="-128"/>
                <a:ea typeface="BIZ UDPゴシック" panose="020B0400000000000000" pitchFamily="50" charset="-128"/>
              </a:rPr>
              <a:t>」</a:t>
            </a:r>
            <a:endParaRPr kumimoji="0" lang="en-US" altLang="ja-JP" sz="2800" b="1" i="0" u="none" strike="noStrike" cap="none" normalizeH="0" baseline="0" dirty="0">
              <a:ln>
                <a:noFill/>
              </a:ln>
              <a:solidFill>
                <a:srgbClr val="333333"/>
              </a:solidFill>
              <a:effectLst/>
              <a:latin typeface="BIZ UDPゴシック" panose="020B0400000000000000" pitchFamily="50" charset="-128"/>
              <a:ea typeface="BIZ UDP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800" b="1" i="0" u="none" strike="noStrike" cap="none" normalizeH="0" baseline="0" dirty="0">
                <a:ln>
                  <a:noFill/>
                </a:ln>
                <a:solidFill>
                  <a:srgbClr val="333333"/>
                </a:solidFill>
                <a:effectLst/>
                <a:latin typeface="BIZ UDPゴシック" panose="020B0400000000000000" pitchFamily="50" charset="-128"/>
                <a:ea typeface="BIZ UDPゴシック" panose="020B0400000000000000" pitchFamily="50" charset="-128"/>
              </a:rPr>
              <a:t>「世界インターアクト週間（11月5日を含む1週間）」</a:t>
            </a:r>
            <a:endParaRPr kumimoji="0" lang="en-US" altLang="ja-JP" sz="2800" b="1" i="0" u="none" strike="noStrike" cap="none" normalizeH="0" baseline="0" dirty="0">
              <a:ln>
                <a:noFill/>
              </a:ln>
              <a:solidFill>
                <a:srgbClr val="333333"/>
              </a:solidFill>
              <a:effectLst/>
              <a:latin typeface="BIZ UDPゴシック" panose="020B0400000000000000" pitchFamily="50" charset="-128"/>
              <a:ea typeface="BIZ UDP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2800" b="0" i="0" u="none" strike="noStrike" cap="none" normalizeH="0" baseline="0" dirty="0">
                <a:ln>
                  <a:noFill/>
                </a:ln>
                <a:solidFill>
                  <a:srgbClr val="333333"/>
                </a:solidFill>
                <a:effectLst/>
                <a:latin typeface="BIZ UDPゴシック" panose="020B0400000000000000" pitchFamily="50" charset="-128"/>
                <a:ea typeface="BIZ UDPゴシック" panose="020B0400000000000000" pitchFamily="50" charset="-128"/>
              </a:rPr>
              <a:t>「</a:t>
            </a:r>
            <a:r>
              <a:rPr kumimoji="0" lang="ja-JP" altLang="ja-JP" sz="2800" b="1" i="0" u="none" strike="noStrike" cap="none" normalizeH="0" baseline="0" dirty="0">
                <a:ln>
                  <a:noFill/>
                </a:ln>
                <a:solidFill>
                  <a:srgbClr val="333333"/>
                </a:solidFill>
                <a:effectLst/>
                <a:latin typeface="BIZ UDPゴシック" panose="020B0400000000000000" pitchFamily="50" charset="-128"/>
                <a:ea typeface="BIZ UDPゴシック" panose="020B0400000000000000" pitchFamily="50" charset="-128"/>
              </a:rPr>
              <a:t>世界理解と平和週間（2月23日～3月1日）」</a:t>
            </a:r>
            <a:endParaRPr kumimoji="0" lang="en-US" altLang="ja-JP" sz="2800" b="1" i="0" u="none" strike="noStrike" cap="none" normalizeH="0" baseline="0" dirty="0">
              <a:ln>
                <a:noFill/>
              </a:ln>
              <a:solidFill>
                <a:srgbClr val="333333"/>
              </a:solidFill>
              <a:effectLst/>
              <a:latin typeface="BIZ UDPゴシック" panose="020B0400000000000000" pitchFamily="50" charset="-128"/>
              <a:ea typeface="BIZ UDP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lang="ja-JP" altLang="en-US" sz="2800" b="1" dirty="0">
                <a:solidFill>
                  <a:srgbClr val="333333"/>
                </a:solidFill>
                <a:latin typeface="BIZ UDPゴシック" panose="020B0400000000000000" pitchFamily="50" charset="-128"/>
                <a:ea typeface="BIZ UDPゴシック" panose="020B0400000000000000" pitchFamily="50" charset="-128"/>
              </a:rPr>
              <a:t>　　　</a:t>
            </a:r>
            <a:r>
              <a:rPr kumimoji="0" lang="en-US" altLang="ja-JP" sz="2800" b="1" i="0" u="none" strike="noStrike" cap="none" normalizeH="0" baseline="0" dirty="0">
                <a:ln>
                  <a:noFill/>
                </a:ln>
                <a:solidFill>
                  <a:srgbClr val="333333"/>
                </a:solidFill>
                <a:effectLst/>
                <a:latin typeface="BIZ UDPゴシック" panose="020B0400000000000000" pitchFamily="50" charset="-128"/>
                <a:ea typeface="BIZ UDPゴシック" panose="020B0400000000000000" pitchFamily="50" charset="-128"/>
              </a:rPr>
              <a:t>2</a:t>
            </a:r>
            <a:r>
              <a:rPr lang="ja-JP" altLang="en-US" sz="2800" b="1" dirty="0">
                <a:solidFill>
                  <a:srgbClr val="333333"/>
                </a:solidFill>
                <a:latin typeface="BIZ UDPゴシック" panose="020B0400000000000000" pitchFamily="50" charset="-128"/>
                <a:ea typeface="BIZ UDPゴシック" panose="020B0400000000000000" pitchFamily="50" charset="-128"/>
              </a:rPr>
              <a:t>月</a:t>
            </a:r>
            <a:r>
              <a:rPr kumimoji="0" lang="en-US" altLang="ja-JP" sz="2800" b="1" i="0" u="none" strike="noStrike" cap="none" normalizeH="0" baseline="0" dirty="0">
                <a:ln>
                  <a:noFill/>
                </a:ln>
                <a:solidFill>
                  <a:srgbClr val="333333"/>
                </a:solidFill>
                <a:effectLst/>
                <a:latin typeface="BIZ UDPゴシック" panose="020B0400000000000000" pitchFamily="50" charset="-128"/>
                <a:ea typeface="BIZ UDPゴシック" panose="020B0400000000000000" pitchFamily="50" charset="-128"/>
              </a:rPr>
              <a:t>23</a:t>
            </a:r>
            <a:r>
              <a:rPr kumimoji="0" lang="ja-JP" altLang="en-US" sz="2800" b="1" i="0" u="none" strike="noStrike" cap="none" normalizeH="0" baseline="0" dirty="0">
                <a:ln>
                  <a:noFill/>
                </a:ln>
                <a:solidFill>
                  <a:srgbClr val="333333"/>
                </a:solidFill>
                <a:effectLst/>
                <a:latin typeface="BIZ UDPゴシック" panose="020B0400000000000000" pitchFamily="50" charset="-128"/>
                <a:ea typeface="BIZ UDPゴシック" panose="020B0400000000000000" pitchFamily="50" charset="-128"/>
              </a:rPr>
              <a:t>日はロータリー創立記念日</a:t>
            </a:r>
            <a:endParaRPr kumimoji="0" lang="ja-JP" altLang="ja-JP" sz="2800" b="1" i="0" u="none" strike="noStrike" cap="none" normalizeH="0" baseline="0" dirty="0">
              <a:ln>
                <a:noFill/>
              </a:ln>
              <a:solidFill>
                <a:srgbClr val="333333"/>
              </a:solidFill>
              <a:effectLst/>
              <a:latin typeface="BIZ UDPゴシック" panose="020B0400000000000000" pitchFamily="50" charset="-128"/>
              <a:ea typeface="BIZ UDPゴシック" panose="020B0400000000000000" pitchFamily="50" charset="-128"/>
            </a:endParaRP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ja-JP" altLang="en-US" sz="2800" b="0" i="0" u="none" strike="noStrike" cap="none" normalizeH="0" baseline="0" dirty="0">
                <a:ln>
                  <a:noFill/>
                </a:ln>
                <a:solidFill>
                  <a:srgbClr val="333333"/>
                </a:solidFill>
                <a:effectLst/>
                <a:latin typeface="BIZ UDPゴシック" panose="020B0400000000000000" pitchFamily="50" charset="-128"/>
                <a:ea typeface="BIZ UDPゴシック" panose="020B0400000000000000" pitchFamily="50" charset="-128"/>
              </a:rPr>
              <a:t>「</a:t>
            </a:r>
            <a:r>
              <a:rPr kumimoji="0" lang="ja-JP" altLang="ja-JP" sz="2800" b="1" i="0" u="none" strike="noStrike" cap="none" normalizeH="0" baseline="0" dirty="0">
                <a:ln>
                  <a:noFill/>
                </a:ln>
                <a:solidFill>
                  <a:srgbClr val="333333"/>
                </a:solidFill>
                <a:effectLst/>
                <a:latin typeface="BIZ UDPゴシック" panose="020B0400000000000000" pitchFamily="50" charset="-128"/>
                <a:ea typeface="BIZ UDPゴシック" panose="020B0400000000000000" pitchFamily="50" charset="-128"/>
              </a:rPr>
              <a:t>世界ローターアクト週間（3月13日を含む1週間）」</a:t>
            </a:r>
            <a:endParaRPr kumimoji="0" lang="en-US" altLang="ja-JP" sz="2800" b="1" i="0" u="none" strike="noStrike" cap="none" normalizeH="0" baseline="0" dirty="0">
              <a:ln>
                <a:noFill/>
              </a:ln>
              <a:solidFill>
                <a:srgbClr val="333333"/>
              </a:solidFill>
              <a:effectLst/>
              <a:latin typeface="BIZ UDPゴシック" panose="020B0400000000000000" pitchFamily="50" charset="-128"/>
              <a:ea typeface="BIZ UDPゴシック" panose="020B0400000000000000" pitchFamily="50" charset="-128"/>
            </a:endParaRPr>
          </a:p>
          <a:p>
            <a:pPr marL="457200" marR="0" lvl="1" indent="-457200" algn="l" defTabSz="914400" rtl="0" eaLnBrk="0" fontAlgn="base" latinLnBrk="0" hangingPunct="0">
              <a:lnSpc>
                <a:spcPct val="100000"/>
              </a:lnSpc>
              <a:spcBef>
                <a:spcPct val="0"/>
              </a:spcBef>
              <a:spcAft>
                <a:spcPct val="0"/>
              </a:spcAft>
              <a:buClrTx/>
              <a:buSzTx/>
              <a:buFontTx/>
              <a:buNone/>
              <a:tabLst/>
            </a:pPr>
            <a:endParaRPr kumimoji="0" lang="en-US" altLang="ja-JP" sz="1050" b="1" i="0" u="none" strike="noStrike" cap="none" normalizeH="0" baseline="0" dirty="0">
              <a:ln>
                <a:noFill/>
              </a:ln>
              <a:solidFill>
                <a:srgbClr val="333333"/>
              </a:solidFill>
              <a:effectLst/>
              <a:latin typeface="BIZ UDPゴシック" panose="020B0400000000000000" pitchFamily="50" charset="-128"/>
              <a:ea typeface="BIZ UDPゴシック" panose="020B0400000000000000" pitchFamily="50" charset="-128"/>
            </a:endParaRPr>
          </a:p>
          <a:p>
            <a:pPr marL="457200" marR="0" lvl="1" indent="-457200" algn="l" defTabSz="914400" rtl="0" eaLnBrk="0" fontAlgn="base" latinLnBrk="0" hangingPunct="0">
              <a:lnSpc>
                <a:spcPct val="100000"/>
              </a:lnSpc>
              <a:spcBef>
                <a:spcPct val="0"/>
              </a:spcBef>
              <a:spcAft>
                <a:spcPct val="0"/>
              </a:spcAft>
              <a:buClrTx/>
              <a:buSzTx/>
              <a:buFontTx/>
              <a:buNone/>
              <a:tabLst/>
            </a:pPr>
            <a:r>
              <a:rPr lang="ja-JP" altLang="en-US" sz="2800" b="1" dirty="0">
                <a:solidFill>
                  <a:srgbClr val="333333"/>
                </a:solidFill>
                <a:latin typeface="BIZ UDPゴシック" panose="020B0400000000000000" pitchFamily="50" charset="-128"/>
                <a:ea typeface="BIZ UDPゴシック" panose="020B0400000000000000" pitchFamily="50" charset="-128"/>
              </a:rPr>
              <a:t>「ポリオ・デー」　</a:t>
            </a:r>
            <a:r>
              <a:rPr lang="ja-JP" altLang="en-US" sz="2800" b="1" dirty="0">
                <a:solidFill>
                  <a:srgbClr val="333333"/>
                </a:solidFill>
                <a:latin typeface="BIZ UDPゴシック" panose="020B0400000000000000" pitchFamily="50" charset="-128"/>
                <a:ea typeface="BIZ UDPゴシック" panose="020B0400000000000000" pitchFamily="50" charset="-128"/>
                <a:cs typeface="Aharoni" panose="02010803020104030203" pitchFamily="2" charset="-79"/>
              </a:rPr>
              <a:t>１０月２４日</a:t>
            </a:r>
            <a:endParaRPr lang="en-US" altLang="ja-JP" sz="2800" b="1" dirty="0">
              <a:solidFill>
                <a:srgbClr val="333333"/>
              </a:solidFill>
              <a:latin typeface="BIZ UDPゴシック" panose="020B0400000000000000" pitchFamily="50" charset="-128"/>
              <a:ea typeface="BIZ UDPゴシック" panose="020B0400000000000000" pitchFamily="50" charset="-128"/>
              <a:cs typeface="Aharoni" panose="02010803020104030203" pitchFamily="2" charset="-79"/>
            </a:endParaRPr>
          </a:p>
          <a:p>
            <a:pPr marL="457200" marR="0" lvl="1" indent="-457200" algn="l" defTabSz="914400" rtl="0" eaLnBrk="0" fontAlgn="base" latinLnBrk="0" hangingPunct="0">
              <a:lnSpc>
                <a:spcPct val="100000"/>
              </a:lnSpc>
              <a:spcBef>
                <a:spcPct val="0"/>
              </a:spcBef>
              <a:spcAft>
                <a:spcPct val="0"/>
              </a:spcAft>
              <a:buClrTx/>
              <a:buSzTx/>
              <a:buFontTx/>
              <a:buNone/>
              <a:tabLst/>
            </a:pPr>
            <a:endParaRPr kumimoji="0" lang="en-US" altLang="ja-JP" sz="1050" b="1"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ja-JP" altLang="en-US" sz="2800" b="1"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「ポール・ハリス」   </a:t>
            </a:r>
            <a:r>
              <a:rPr kumimoji="0" lang="en-US" altLang="ja-JP" sz="2800" b="1"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1868</a:t>
            </a:r>
            <a:r>
              <a:rPr kumimoji="0" lang="ja-JP" altLang="en-US" sz="2800" b="1"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年</a:t>
            </a:r>
            <a:r>
              <a:rPr kumimoji="0" lang="en-US" altLang="ja-JP" sz="2800" b="1"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4</a:t>
            </a:r>
            <a:r>
              <a:rPr kumimoji="0" lang="ja-JP" altLang="en-US" sz="2800" b="1"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月</a:t>
            </a:r>
            <a:r>
              <a:rPr kumimoji="0" lang="en-US" altLang="ja-JP" sz="2800" b="1"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19</a:t>
            </a:r>
            <a:r>
              <a:rPr kumimoji="0" lang="ja-JP" altLang="en-US" sz="2800" b="1"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日</a:t>
            </a:r>
            <a:r>
              <a:rPr kumimoji="0" lang="en-US" altLang="ja-JP" sz="2800" b="1"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-1947</a:t>
            </a:r>
            <a:r>
              <a:rPr kumimoji="0" lang="ja-JP" altLang="en-US" sz="2800" b="1"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年</a:t>
            </a:r>
            <a:r>
              <a:rPr kumimoji="0" lang="en-US" altLang="ja-JP" sz="2800" b="1"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1</a:t>
            </a:r>
            <a:r>
              <a:rPr kumimoji="0" lang="ja-JP" altLang="en-US" sz="2800" b="1"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月</a:t>
            </a:r>
            <a:r>
              <a:rPr kumimoji="0" lang="en-US" altLang="ja-JP" sz="2800" b="1"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27</a:t>
            </a:r>
            <a:r>
              <a:rPr kumimoji="0" lang="ja-JP" altLang="en-US" sz="2800" b="1"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日</a:t>
            </a:r>
            <a:endParaRPr kumimoji="0" lang="en-US" altLang="ja-JP" sz="2800" b="1"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457200" marR="0" lvl="1" indent="-457200" algn="l" defTabSz="914400" rtl="0" eaLnBrk="0" fontAlgn="base" latinLnBrk="0" hangingPunct="0">
              <a:lnSpc>
                <a:spcPct val="100000"/>
              </a:lnSpc>
              <a:spcBef>
                <a:spcPct val="0"/>
              </a:spcBef>
              <a:spcAft>
                <a:spcPct val="0"/>
              </a:spcAft>
              <a:buClrTx/>
              <a:buSzTx/>
              <a:buFontTx/>
              <a:buNone/>
              <a:tabLst/>
            </a:pPr>
            <a:r>
              <a:rPr lang="ja-JP" altLang="en-US" sz="2800" b="1" dirty="0">
                <a:latin typeface="BIZ UDPゴシック" panose="020B0400000000000000" pitchFamily="50" charset="-128"/>
                <a:ea typeface="BIZ UDPゴシック" panose="020B0400000000000000" pitchFamily="50" charset="-128"/>
              </a:rPr>
              <a:t>「米山梅吉」    </a:t>
            </a:r>
            <a:r>
              <a:rPr lang="en-US" altLang="ja-JP" sz="2800" b="1" dirty="0">
                <a:latin typeface="BIZ UDPゴシック" panose="020B0400000000000000" pitchFamily="50" charset="-128"/>
                <a:ea typeface="BIZ UDPゴシック" panose="020B0400000000000000" pitchFamily="50" charset="-128"/>
              </a:rPr>
              <a:t>1868</a:t>
            </a:r>
            <a:r>
              <a:rPr lang="ja-JP" altLang="en-US" sz="2800" b="1" dirty="0">
                <a:latin typeface="BIZ UDPゴシック" panose="020B0400000000000000" pitchFamily="50" charset="-128"/>
                <a:ea typeface="BIZ UDPゴシック" panose="020B0400000000000000" pitchFamily="50" charset="-128"/>
              </a:rPr>
              <a:t>年</a:t>
            </a:r>
            <a:r>
              <a:rPr lang="en-US" altLang="ja-JP" sz="2800" b="1" dirty="0">
                <a:latin typeface="BIZ UDPゴシック" panose="020B0400000000000000" pitchFamily="50" charset="-128"/>
                <a:ea typeface="BIZ UDPゴシック" panose="020B0400000000000000" pitchFamily="50" charset="-128"/>
              </a:rPr>
              <a:t>2</a:t>
            </a:r>
            <a:r>
              <a:rPr lang="ja-JP" altLang="en-US" sz="2800" b="1" dirty="0">
                <a:latin typeface="BIZ UDPゴシック" panose="020B0400000000000000" pitchFamily="50" charset="-128"/>
                <a:ea typeface="BIZ UDPゴシック" panose="020B0400000000000000" pitchFamily="50" charset="-128"/>
              </a:rPr>
              <a:t>月</a:t>
            </a:r>
            <a:r>
              <a:rPr lang="en-US" altLang="ja-JP" sz="2800" b="1" dirty="0">
                <a:latin typeface="BIZ UDPゴシック" panose="020B0400000000000000" pitchFamily="50" charset="-128"/>
                <a:ea typeface="BIZ UDPゴシック" panose="020B0400000000000000" pitchFamily="50" charset="-128"/>
              </a:rPr>
              <a:t>26</a:t>
            </a:r>
            <a:r>
              <a:rPr lang="ja-JP" altLang="en-US" sz="2800" b="1" dirty="0">
                <a:latin typeface="BIZ UDPゴシック" panose="020B0400000000000000" pitchFamily="50" charset="-128"/>
                <a:ea typeface="BIZ UDPゴシック" panose="020B0400000000000000" pitchFamily="50" charset="-128"/>
              </a:rPr>
              <a:t>日</a:t>
            </a:r>
            <a:r>
              <a:rPr lang="en-US" altLang="ja-JP" sz="2800" b="1" dirty="0">
                <a:latin typeface="BIZ UDPゴシック" panose="020B0400000000000000" pitchFamily="50" charset="-128"/>
                <a:ea typeface="BIZ UDPゴシック" panose="020B0400000000000000" pitchFamily="50" charset="-128"/>
              </a:rPr>
              <a:t>-1946</a:t>
            </a:r>
            <a:r>
              <a:rPr lang="ja-JP" altLang="en-US" sz="2800" b="1" dirty="0">
                <a:latin typeface="BIZ UDPゴシック" panose="020B0400000000000000" pitchFamily="50" charset="-128"/>
                <a:ea typeface="BIZ UDPゴシック" panose="020B0400000000000000" pitchFamily="50" charset="-128"/>
              </a:rPr>
              <a:t>年</a:t>
            </a:r>
            <a:r>
              <a:rPr lang="en-US" altLang="ja-JP" sz="2800" b="1" dirty="0">
                <a:latin typeface="BIZ UDPゴシック" panose="020B0400000000000000" pitchFamily="50" charset="-128"/>
                <a:ea typeface="BIZ UDPゴシック" panose="020B0400000000000000" pitchFamily="50" charset="-128"/>
              </a:rPr>
              <a:t>4</a:t>
            </a:r>
            <a:r>
              <a:rPr lang="ja-JP" altLang="en-US" sz="2800" b="1" dirty="0">
                <a:latin typeface="BIZ UDPゴシック" panose="020B0400000000000000" pitchFamily="50" charset="-128"/>
                <a:ea typeface="BIZ UDPゴシック" panose="020B0400000000000000" pitchFamily="50" charset="-128"/>
              </a:rPr>
              <a:t>月</a:t>
            </a:r>
            <a:r>
              <a:rPr lang="en-US" altLang="ja-JP" sz="2800" b="1" dirty="0">
                <a:latin typeface="BIZ UDPゴシック" panose="020B0400000000000000" pitchFamily="50" charset="-128"/>
                <a:ea typeface="BIZ UDPゴシック" panose="020B0400000000000000" pitchFamily="50" charset="-128"/>
              </a:rPr>
              <a:t>28</a:t>
            </a:r>
            <a:r>
              <a:rPr lang="ja-JP" altLang="en-US" sz="2800" b="1" dirty="0">
                <a:latin typeface="BIZ UDPゴシック" panose="020B0400000000000000" pitchFamily="50" charset="-128"/>
                <a:ea typeface="BIZ UDPゴシック" panose="020B0400000000000000" pitchFamily="50" charset="-128"/>
              </a:rPr>
              <a:t>日</a:t>
            </a:r>
            <a:endParaRPr lang="en-US" altLang="ja-JP" sz="2800" b="1" dirty="0">
              <a:latin typeface="BIZ UDPゴシック" panose="020B0400000000000000" pitchFamily="50" charset="-128"/>
              <a:ea typeface="BIZ UDPゴシック" panose="020B0400000000000000" pitchFamily="50" charset="-128"/>
            </a:endParaRPr>
          </a:p>
          <a:p>
            <a:pPr marL="457200" marR="0" lvl="1" indent="-457200" algn="l" defTabSz="914400" rtl="0" eaLnBrk="0" fontAlgn="base" latinLnBrk="0" hangingPunct="0">
              <a:lnSpc>
                <a:spcPct val="100000"/>
              </a:lnSpc>
              <a:spcBef>
                <a:spcPct val="0"/>
              </a:spcBef>
              <a:spcAft>
                <a:spcPct val="0"/>
              </a:spcAft>
              <a:buClrTx/>
              <a:buSzTx/>
              <a:buFontTx/>
              <a:buNone/>
              <a:tabLst/>
            </a:pPr>
            <a:endParaRPr kumimoji="0" lang="en-US" altLang="ja-JP" sz="1050" b="1"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457200" marR="0" lvl="1" indent="-457200" algn="l" defTabSz="914400" rtl="0" eaLnBrk="0" fontAlgn="base" latinLnBrk="0" hangingPunct="0">
              <a:lnSpc>
                <a:spcPct val="100000"/>
              </a:lnSpc>
              <a:spcBef>
                <a:spcPct val="0"/>
              </a:spcBef>
              <a:spcAft>
                <a:spcPct val="0"/>
              </a:spcAft>
              <a:buClrTx/>
              <a:buSzTx/>
              <a:buFontTx/>
              <a:buNone/>
              <a:tabLst/>
            </a:pPr>
            <a:r>
              <a:rPr lang="ja-JP" altLang="en-US" sz="2800" b="1" dirty="0">
                <a:latin typeface="BIZ UDPゴシック" panose="020B0400000000000000" pitchFamily="50" charset="-128"/>
                <a:ea typeface="BIZ UDPゴシック" panose="020B0400000000000000" pitchFamily="50" charset="-128"/>
              </a:rPr>
              <a:t>「クラブ創立記念日」</a:t>
            </a:r>
            <a:endParaRPr kumimoji="0" lang="ja-JP" altLang="ja-JP" sz="2800" b="1"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5413859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4A91ECBF-B7A2-432D-8F8E-F9E1487FDA1B}"/>
              </a:ext>
            </a:extLst>
          </p:cNvPr>
          <p:cNvSpPr>
            <a:spLocks noGrp="1"/>
          </p:cNvSpPr>
          <p:nvPr>
            <p:ph type="ctrTitle"/>
          </p:nvPr>
        </p:nvSpPr>
        <p:spPr>
          <a:xfrm>
            <a:off x="1524000" y="893763"/>
            <a:ext cx="9144000" cy="1316037"/>
          </a:xfrm>
        </p:spPr>
        <p:txBody>
          <a:bodyPr/>
          <a:lstStyle/>
          <a:p>
            <a:r>
              <a:rPr lang="ja-JP" altLang="en-US" b="1" dirty="0">
                <a:solidFill>
                  <a:schemeClr val="accent1">
                    <a:lumMod val="75000"/>
                  </a:schemeClr>
                </a:solidFill>
                <a:latin typeface="BIZ UDPゴシック" panose="020B0400000000000000" pitchFamily="50" charset="-128"/>
                <a:ea typeface="BIZ UDPゴシック" panose="020B0400000000000000" pitchFamily="50" charset="-128"/>
              </a:rPr>
              <a:t>戦略計画とロゴ</a:t>
            </a:r>
          </a:p>
        </p:txBody>
      </p:sp>
      <p:sp>
        <p:nvSpPr>
          <p:cNvPr id="6" name="テキスト ボックス 5">
            <a:extLst>
              <a:ext uri="{FF2B5EF4-FFF2-40B4-BE49-F238E27FC236}">
                <a16:creationId xmlns:a16="http://schemas.microsoft.com/office/drawing/2014/main" id="{6B41D45B-C7D9-444E-AC27-CD90660117A5}"/>
              </a:ext>
            </a:extLst>
          </p:cNvPr>
          <p:cNvSpPr txBox="1"/>
          <p:nvPr/>
        </p:nvSpPr>
        <p:spPr>
          <a:xfrm>
            <a:off x="8255000" y="5346869"/>
            <a:ext cx="2933700" cy="954107"/>
          </a:xfrm>
          <a:prstGeom prst="rect">
            <a:avLst/>
          </a:prstGeom>
          <a:noFill/>
        </p:spPr>
        <p:txBody>
          <a:bodyPr wrap="square">
            <a:spAutoFit/>
          </a:bodyPr>
          <a:lstStyle/>
          <a:p>
            <a:r>
              <a:rPr lang="ja-JP" altLang="en-US" sz="2800" b="1" dirty="0">
                <a:latin typeface="+mn-ea"/>
              </a:rPr>
              <a:t>第</a:t>
            </a:r>
            <a:r>
              <a:rPr lang="en-US" altLang="ja-JP" sz="2800" b="1" dirty="0">
                <a:latin typeface="+mn-ea"/>
              </a:rPr>
              <a:t>2640</a:t>
            </a:r>
            <a:r>
              <a:rPr lang="ja-JP" altLang="en-US" sz="2800" b="1" dirty="0">
                <a:latin typeface="+mn-ea"/>
              </a:rPr>
              <a:t>地区</a:t>
            </a:r>
            <a:endParaRPr lang="en-US" altLang="ja-JP" sz="2800" b="1" dirty="0">
              <a:latin typeface="+mn-ea"/>
            </a:endParaRPr>
          </a:p>
          <a:p>
            <a:r>
              <a:rPr lang="en-US" altLang="ja-JP" sz="2800" b="1" dirty="0">
                <a:latin typeface="+mn-ea"/>
              </a:rPr>
              <a:t>PDG</a:t>
            </a:r>
            <a:r>
              <a:rPr lang="ja-JP" altLang="en-US" sz="2800" b="1" dirty="0">
                <a:latin typeface="+mn-ea"/>
              </a:rPr>
              <a:t>　樫畑直尚</a:t>
            </a:r>
          </a:p>
        </p:txBody>
      </p:sp>
      <p:pic>
        <p:nvPicPr>
          <p:cNvPr id="3" name="図 2">
            <a:extLst>
              <a:ext uri="{FF2B5EF4-FFF2-40B4-BE49-F238E27FC236}">
                <a16:creationId xmlns:a16="http://schemas.microsoft.com/office/drawing/2014/main" id="{B7CC5576-E502-4DB9-B103-ADD18626DE25}"/>
              </a:ext>
            </a:extLst>
          </p:cNvPr>
          <p:cNvPicPr>
            <a:picLocks noChangeAspect="1"/>
          </p:cNvPicPr>
          <p:nvPr/>
        </p:nvPicPr>
        <p:blipFill>
          <a:blip r:embed="rId2"/>
          <a:stretch>
            <a:fillRect/>
          </a:stretch>
        </p:blipFill>
        <p:spPr>
          <a:xfrm>
            <a:off x="5518580" y="5346868"/>
            <a:ext cx="2533529" cy="954108"/>
          </a:xfrm>
          <a:prstGeom prst="rect">
            <a:avLst/>
          </a:prstGeom>
        </p:spPr>
      </p:pic>
      <p:sp>
        <p:nvSpPr>
          <p:cNvPr id="7" name="字幕 6">
            <a:extLst>
              <a:ext uri="{FF2B5EF4-FFF2-40B4-BE49-F238E27FC236}">
                <a16:creationId xmlns:a16="http://schemas.microsoft.com/office/drawing/2014/main" id="{418B91ED-03BD-472A-A038-F2B0CE729A43}"/>
              </a:ext>
            </a:extLst>
          </p:cNvPr>
          <p:cNvSpPr>
            <a:spLocks noGrp="1"/>
          </p:cNvSpPr>
          <p:nvPr>
            <p:ph type="subTitle" idx="1"/>
          </p:nvPr>
        </p:nvSpPr>
        <p:spPr>
          <a:xfrm>
            <a:off x="1524000" y="2413000"/>
            <a:ext cx="9144000" cy="2565400"/>
          </a:xfrm>
        </p:spPr>
        <p:txBody>
          <a:bodyPr>
            <a:normAutofit/>
          </a:bodyPr>
          <a:lstStyle/>
          <a:p>
            <a:endParaRPr lang="en-US" altLang="ja-JP" sz="4000" b="1" dirty="0">
              <a:latin typeface="BIZ UDPゴシック" panose="020B0400000000000000" pitchFamily="50" charset="-128"/>
              <a:ea typeface="BIZ UDPゴシック" panose="020B0400000000000000" pitchFamily="50" charset="-128"/>
            </a:endParaRPr>
          </a:p>
          <a:p>
            <a:r>
              <a:rPr lang="ja-JP" altLang="en-US" sz="4000" b="1" dirty="0">
                <a:latin typeface="BIZ UDPゴシック" panose="020B0400000000000000" pitchFamily="50" charset="-128"/>
                <a:ea typeface="BIZ UDPゴシック" panose="020B0400000000000000" pitchFamily="50" charset="-128"/>
              </a:rPr>
              <a:t>ビジュアルアイデンティティの強化</a:t>
            </a:r>
            <a:endParaRPr lang="en-US" altLang="ja-JP" sz="4000" b="1" dirty="0">
              <a:latin typeface="BIZ UDPゴシック" panose="020B0400000000000000" pitchFamily="50" charset="-128"/>
              <a:ea typeface="BIZ UDPゴシック" panose="020B0400000000000000" pitchFamily="50" charset="-128"/>
            </a:endParaRPr>
          </a:p>
          <a:p>
            <a:r>
              <a:rPr lang="ja-JP" altLang="en-US" sz="4000" b="1" dirty="0">
                <a:latin typeface="BIZ UDPゴシック" panose="020B0400000000000000" pitchFamily="50" charset="-128"/>
                <a:ea typeface="BIZ UDPゴシック" panose="020B0400000000000000" pitchFamily="50" charset="-128"/>
              </a:rPr>
              <a:t>ー公共イメージの向上ー</a:t>
            </a:r>
            <a:endParaRPr lang="ja-JP" altLang="en-US" dirty="0"/>
          </a:p>
        </p:txBody>
      </p:sp>
    </p:spTree>
    <p:extLst>
      <p:ext uri="{BB962C8B-B14F-4D97-AF65-F5344CB8AC3E}">
        <p14:creationId xmlns:p14="http://schemas.microsoft.com/office/powerpoint/2010/main" val="28835667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51C9CECC-5571-4EED-9313-D2EA9A5C7DFF}"/>
              </a:ext>
            </a:extLst>
          </p:cNvPr>
          <p:cNvPicPr>
            <a:picLocks noChangeAspect="1"/>
          </p:cNvPicPr>
          <p:nvPr/>
        </p:nvPicPr>
        <p:blipFill>
          <a:blip r:embed="rId2"/>
          <a:stretch>
            <a:fillRect/>
          </a:stretch>
        </p:blipFill>
        <p:spPr>
          <a:xfrm>
            <a:off x="941399" y="79422"/>
            <a:ext cx="5332401" cy="6669387"/>
          </a:xfrm>
          <a:prstGeom prst="rect">
            <a:avLst/>
          </a:prstGeom>
        </p:spPr>
      </p:pic>
      <p:sp>
        <p:nvSpPr>
          <p:cNvPr id="8" name="テキスト ボックス 7">
            <a:extLst>
              <a:ext uri="{FF2B5EF4-FFF2-40B4-BE49-F238E27FC236}">
                <a16:creationId xmlns:a16="http://schemas.microsoft.com/office/drawing/2014/main" id="{4FD14D16-944B-4702-89B4-EF66D6E21736}"/>
              </a:ext>
            </a:extLst>
          </p:cNvPr>
          <p:cNvSpPr txBox="1"/>
          <p:nvPr/>
        </p:nvSpPr>
        <p:spPr>
          <a:xfrm>
            <a:off x="5751500" y="261035"/>
            <a:ext cx="5983300" cy="2062103"/>
          </a:xfrm>
          <a:prstGeom prst="rect">
            <a:avLst/>
          </a:prstGeom>
          <a:noFill/>
        </p:spPr>
        <p:txBody>
          <a:bodyPr wrap="square">
            <a:spAutoFit/>
          </a:bodyPr>
          <a:lstStyle/>
          <a:p>
            <a:r>
              <a:rPr lang="en-US" altLang="ja-JP" sz="3200" b="1" dirty="0"/>
              <a:t>Charles H.R.H the Prince of Wales, is an Honorary Member, Rotary Club of Banchory-Ternan,D1010 UK.</a:t>
            </a:r>
            <a:endParaRPr lang="ja-JP" altLang="en-US" sz="3200" b="1" dirty="0"/>
          </a:p>
        </p:txBody>
      </p:sp>
      <p:pic>
        <p:nvPicPr>
          <p:cNvPr id="9" name="図 8">
            <a:extLst>
              <a:ext uri="{FF2B5EF4-FFF2-40B4-BE49-F238E27FC236}">
                <a16:creationId xmlns:a16="http://schemas.microsoft.com/office/drawing/2014/main" id="{65D48D0F-E861-4497-A1F0-EEBA47702A52}"/>
              </a:ext>
            </a:extLst>
          </p:cNvPr>
          <p:cNvPicPr>
            <a:picLocks noChangeAspect="1"/>
          </p:cNvPicPr>
          <p:nvPr/>
        </p:nvPicPr>
        <p:blipFill>
          <a:blip r:embed="rId3"/>
          <a:stretch>
            <a:fillRect/>
          </a:stretch>
        </p:blipFill>
        <p:spPr>
          <a:xfrm>
            <a:off x="7300113" y="2584173"/>
            <a:ext cx="3774288" cy="4161174"/>
          </a:xfrm>
          <a:prstGeom prst="rect">
            <a:avLst/>
          </a:prstGeom>
        </p:spPr>
      </p:pic>
    </p:spTree>
    <p:extLst>
      <p:ext uri="{BB962C8B-B14F-4D97-AF65-F5344CB8AC3E}">
        <p14:creationId xmlns:p14="http://schemas.microsoft.com/office/powerpoint/2010/main" val="3801293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D1CC9C76-29E4-4025-9D81-F4D0504B0D21}"/>
              </a:ext>
            </a:extLst>
          </p:cNvPr>
          <p:cNvPicPr>
            <a:picLocks noChangeAspect="1"/>
          </p:cNvPicPr>
          <p:nvPr/>
        </p:nvPicPr>
        <p:blipFill>
          <a:blip r:embed="rId2"/>
          <a:stretch>
            <a:fillRect/>
          </a:stretch>
        </p:blipFill>
        <p:spPr>
          <a:xfrm>
            <a:off x="1027738" y="4128579"/>
            <a:ext cx="2360468" cy="2390886"/>
          </a:xfrm>
          <a:prstGeom prst="rect">
            <a:avLst/>
          </a:prstGeom>
        </p:spPr>
      </p:pic>
      <p:pic>
        <p:nvPicPr>
          <p:cNvPr id="3" name="図 2">
            <a:extLst>
              <a:ext uri="{FF2B5EF4-FFF2-40B4-BE49-F238E27FC236}">
                <a16:creationId xmlns:a16="http://schemas.microsoft.com/office/drawing/2014/main" id="{DAAB1571-ADD1-4170-9B8B-1AE9418EA07D}"/>
              </a:ext>
            </a:extLst>
          </p:cNvPr>
          <p:cNvPicPr>
            <a:picLocks noChangeAspect="1"/>
          </p:cNvPicPr>
          <p:nvPr/>
        </p:nvPicPr>
        <p:blipFill>
          <a:blip r:embed="rId3"/>
          <a:stretch>
            <a:fillRect/>
          </a:stretch>
        </p:blipFill>
        <p:spPr>
          <a:xfrm>
            <a:off x="1027738" y="554037"/>
            <a:ext cx="5207961" cy="3457861"/>
          </a:xfrm>
          <a:prstGeom prst="rect">
            <a:avLst/>
          </a:prstGeom>
        </p:spPr>
      </p:pic>
      <p:pic>
        <p:nvPicPr>
          <p:cNvPr id="4" name="図 3">
            <a:extLst>
              <a:ext uri="{FF2B5EF4-FFF2-40B4-BE49-F238E27FC236}">
                <a16:creationId xmlns:a16="http://schemas.microsoft.com/office/drawing/2014/main" id="{0FC54657-6EF1-4253-8D70-F34405213BE2}"/>
              </a:ext>
            </a:extLst>
          </p:cNvPr>
          <p:cNvPicPr>
            <a:picLocks noChangeAspect="1"/>
          </p:cNvPicPr>
          <p:nvPr/>
        </p:nvPicPr>
        <p:blipFill>
          <a:blip r:embed="rId4"/>
          <a:stretch>
            <a:fillRect/>
          </a:stretch>
        </p:blipFill>
        <p:spPr>
          <a:xfrm>
            <a:off x="6664923" y="554037"/>
            <a:ext cx="4499339" cy="4525963"/>
          </a:xfrm>
          <a:prstGeom prst="rect">
            <a:avLst/>
          </a:prstGeom>
        </p:spPr>
      </p:pic>
      <p:sp>
        <p:nvSpPr>
          <p:cNvPr id="6" name="テキスト ボックス 5">
            <a:extLst>
              <a:ext uri="{FF2B5EF4-FFF2-40B4-BE49-F238E27FC236}">
                <a16:creationId xmlns:a16="http://schemas.microsoft.com/office/drawing/2014/main" id="{38F5A5F3-5946-4C01-8214-D1C5EE74C8EA}"/>
              </a:ext>
            </a:extLst>
          </p:cNvPr>
          <p:cNvSpPr txBox="1"/>
          <p:nvPr/>
        </p:nvSpPr>
        <p:spPr>
          <a:xfrm>
            <a:off x="8914592" y="5324022"/>
            <a:ext cx="2249670" cy="800219"/>
          </a:xfrm>
          <a:prstGeom prst="rect">
            <a:avLst/>
          </a:prstGeom>
          <a:noFill/>
        </p:spPr>
        <p:txBody>
          <a:bodyPr wrap="square">
            <a:spAutoFit/>
          </a:bodyPr>
          <a:lstStyle/>
          <a:p>
            <a:r>
              <a:rPr lang="ja-JP" altLang="en-US" dirty="0"/>
              <a:t>ロータリアン</a:t>
            </a:r>
            <a:endParaRPr lang="en-US" altLang="ja-JP" dirty="0"/>
          </a:p>
          <a:p>
            <a:r>
              <a:rPr lang="ja-JP" altLang="en-US" sz="2800" b="1" dirty="0"/>
              <a:t>松下幸之助</a:t>
            </a:r>
          </a:p>
        </p:txBody>
      </p:sp>
      <p:sp>
        <p:nvSpPr>
          <p:cNvPr id="8" name="テキスト ボックス 7">
            <a:extLst>
              <a:ext uri="{FF2B5EF4-FFF2-40B4-BE49-F238E27FC236}">
                <a16:creationId xmlns:a16="http://schemas.microsoft.com/office/drawing/2014/main" id="{7838192E-9274-4347-8937-E05E45C58132}"/>
              </a:ext>
            </a:extLst>
          </p:cNvPr>
          <p:cNvSpPr txBox="1"/>
          <p:nvPr/>
        </p:nvSpPr>
        <p:spPr>
          <a:xfrm>
            <a:off x="3564239" y="4893135"/>
            <a:ext cx="2247900" cy="123110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ロータリアン</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カーネル・サンダース</a:t>
            </a:r>
          </a:p>
        </p:txBody>
      </p:sp>
    </p:spTree>
    <p:extLst>
      <p:ext uri="{BB962C8B-B14F-4D97-AF65-F5344CB8AC3E}">
        <p14:creationId xmlns:p14="http://schemas.microsoft.com/office/powerpoint/2010/main" val="30967267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F5C3406-A955-4A98-9C74-443349B42D48}"/>
              </a:ext>
            </a:extLst>
          </p:cNvPr>
          <p:cNvSpPr>
            <a:spLocks noGrp="1"/>
          </p:cNvSpPr>
          <p:nvPr>
            <p:ph idx="4294967295"/>
          </p:nvPr>
        </p:nvSpPr>
        <p:spPr>
          <a:xfrm>
            <a:off x="838200" y="1409700"/>
            <a:ext cx="10515600" cy="3632200"/>
          </a:xfrm>
        </p:spPr>
        <p:txBody>
          <a:bodyPr>
            <a:noAutofit/>
          </a:bodyPr>
          <a:lstStyle/>
          <a:p>
            <a:pPr marL="0" indent="0">
              <a:buNone/>
            </a:pPr>
            <a:r>
              <a:rPr kumimoji="1" lang="de-DE" altLang="ja-JP" sz="3600" b="1" dirty="0"/>
              <a:t>RI</a:t>
            </a:r>
            <a:r>
              <a:rPr kumimoji="1" lang="ja-JP" altLang="en-US" sz="3600" b="1" dirty="0"/>
              <a:t>理事会とロータリー財団管理委員会はブランド強化委員会を昨年度発足させ、パートナーとしている</a:t>
            </a:r>
            <a:r>
              <a:rPr kumimoji="1" lang="de-DE" altLang="ja-JP" sz="3600" b="1" dirty="0"/>
              <a:t>Siegel+Gale</a:t>
            </a:r>
            <a:r>
              <a:rPr kumimoji="1" lang="ja-JP" altLang="de-DE" sz="3600" b="1" dirty="0"/>
              <a:t>（</a:t>
            </a:r>
            <a:r>
              <a:rPr kumimoji="1" lang="ja-JP" altLang="en-US" sz="3600" b="1" dirty="0"/>
              <a:t>シーゲル・アンド・ゲール）社と共同で作業し、ロータリーの強化のためにロゴ改定を含み種々の公共イメージと認知度の向上のための施策を講じ最終答申を</a:t>
            </a:r>
            <a:r>
              <a:rPr kumimoji="1" lang="de-DE" altLang="ja-JP" sz="3600" b="1" dirty="0"/>
              <a:t>RI</a:t>
            </a:r>
            <a:r>
              <a:rPr kumimoji="1" lang="ja-JP" altLang="en-US" sz="3600" b="1" dirty="0"/>
              <a:t>理事会に提出し、</a:t>
            </a:r>
            <a:r>
              <a:rPr kumimoji="1" lang="en-US" altLang="ja-JP" sz="3600" b="1" dirty="0"/>
              <a:t>2013</a:t>
            </a:r>
            <a:r>
              <a:rPr kumimoji="1" lang="ja-JP" altLang="en-US" sz="3600" b="1" dirty="0"/>
              <a:t>年</a:t>
            </a:r>
            <a:r>
              <a:rPr kumimoji="1" lang="en-US" altLang="ja-JP" sz="3600" b="1" dirty="0"/>
              <a:t>6</a:t>
            </a:r>
            <a:r>
              <a:rPr kumimoji="1" lang="ja-JP" altLang="en-US" sz="3600" b="1" dirty="0"/>
              <a:t>月の理事会にて承認、決定されています。</a:t>
            </a:r>
          </a:p>
        </p:txBody>
      </p:sp>
    </p:spTree>
    <p:extLst>
      <p:ext uri="{BB962C8B-B14F-4D97-AF65-F5344CB8AC3E}">
        <p14:creationId xmlns:p14="http://schemas.microsoft.com/office/powerpoint/2010/main" val="39509493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D6FAA239-30ED-45FC-BB68-214492EA8779}"/>
              </a:ext>
            </a:extLst>
          </p:cNvPr>
          <p:cNvSpPr txBox="1"/>
          <p:nvPr/>
        </p:nvSpPr>
        <p:spPr>
          <a:xfrm>
            <a:off x="647700" y="1663700"/>
            <a:ext cx="10807700" cy="2308324"/>
          </a:xfrm>
          <a:prstGeom prst="rect">
            <a:avLst/>
          </a:prstGeom>
          <a:noFill/>
        </p:spPr>
        <p:txBody>
          <a:bodyPr wrap="square">
            <a:spAutoFit/>
          </a:bodyPr>
          <a:lstStyle/>
          <a:p>
            <a:r>
              <a:rPr lang="ja-JP" altLang="en-US" sz="3600" b="1" dirty="0"/>
              <a:t>まだまだ不確定な時期で移行期間と捉え、旧ロゴと新ロゴとの併用が認められていますので今すぐにロゴを差し替える必要はありません。新しく製作するものから順次変更をしてください。</a:t>
            </a:r>
          </a:p>
        </p:txBody>
      </p:sp>
    </p:spTree>
    <p:extLst>
      <p:ext uri="{BB962C8B-B14F-4D97-AF65-F5344CB8AC3E}">
        <p14:creationId xmlns:p14="http://schemas.microsoft.com/office/powerpoint/2010/main" val="6314517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985EC2DB-9911-45E9-BC45-9C874CF64CE4}"/>
              </a:ext>
            </a:extLst>
          </p:cNvPr>
          <p:cNvSpPr txBox="1"/>
          <p:nvPr/>
        </p:nvSpPr>
        <p:spPr>
          <a:xfrm>
            <a:off x="1016000" y="963136"/>
            <a:ext cx="10210800" cy="2862322"/>
          </a:xfrm>
          <a:prstGeom prst="rect">
            <a:avLst/>
          </a:prstGeom>
          <a:noFill/>
        </p:spPr>
        <p:txBody>
          <a:bodyPr wrap="square">
            <a:spAutoFit/>
          </a:bodyPr>
          <a:lstStyle/>
          <a:p>
            <a:r>
              <a:rPr kumimoji="1" lang="ja-JP" altLang="en-US" sz="3600" b="1" dirty="0"/>
              <a:t>例えばクラブ旗は、伝統あるクラブ旗をお使いのクラブは多々あると思います。この旗を新調する時期が来ましたら新</a:t>
            </a:r>
            <a:r>
              <a:rPr kumimoji="1" lang="de-DE" altLang="ja-JP" sz="3600" b="1" dirty="0"/>
              <a:t>V.I.</a:t>
            </a:r>
            <a:r>
              <a:rPr kumimoji="1" lang="ja-JP" altLang="en-US" sz="3600" b="1" dirty="0"/>
              <a:t>を導入したクラブ旗をお考えください。それまでは従来のクラブ旗をお使いになる事に何の問題もございません。</a:t>
            </a:r>
            <a:endParaRPr lang="ja-JP" altLang="en-US" sz="3600" b="1" dirty="0"/>
          </a:p>
        </p:txBody>
      </p:sp>
      <p:sp>
        <p:nvSpPr>
          <p:cNvPr id="5" name="テキスト ボックス 4">
            <a:extLst>
              <a:ext uri="{FF2B5EF4-FFF2-40B4-BE49-F238E27FC236}">
                <a16:creationId xmlns:a16="http://schemas.microsoft.com/office/drawing/2014/main" id="{DD62681A-1F9D-4491-8947-00818F94AC12}"/>
              </a:ext>
            </a:extLst>
          </p:cNvPr>
          <p:cNvSpPr txBox="1"/>
          <p:nvPr/>
        </p:nvSpPr>
        <p:spPr>
          <a:xfrm>
            <a:off x="762000" y="3957935"/>
            <a:ext cx="10718800" cy="1569660"/>
          </a:xfrm>
          <a:prstGeom prst="rect">
            <a:avLst/>
          </a:prstGeom>
          <a:noFill/>
        </p:spPr>
        <p:txBody>
          <a:bodyPr wrap="square">
            <a:spAutoFit/>
          </a:bodyPr>
          <a:lstStyle/>
          <a:p>
            <a:r>
              <a:rPr lang="en-US" altLang="ja-JP" sz="3200" dirty="0"/>
              <a:t>2013</a:t>
            </a:r>
            <a:r>
              <a:rPr lang="ja-JP" altLang="en-US" sz="3200" dirty="0"/>
              <a:t>年</a:t>
            </a:r>
            <a:r>
              <a:rPr lang="en-US" altLang="ja-JP" sz="3200" dirty="0"/>
              <a:t>9</a:t>
            </a:r>
            <a:r>
              <a:rPr lang="ja-JP" altLang="en-US" sz="3200" dirty="0"/>
              <a:t>月</a:t>
            </a:r>
            <a:r>
              <a:rPr lang="en-US" altLang="ja-JP" sz="3200" dirty="0"/>
              <a:t>24</a:t>
            </a:r>
            <a:r>
              <a:rPr lang="ja-JP" altLang="en-US" sz="3200" dirty="0"/>
              <a:t>日付け</a:t>
            </a:r>
            <a:r>
              <a:rPr lang="de-DE" altLang="ja-JP" sz="3200" dirty="0"/>
              <a:t>RI</a:t>
            </a:r>
            <a:r>
              <a:rPr lang="ja-JP" altLang="en-US" sz="3200" dirty="0"/>
              <a:t>本部配信のプレスリリース（英文）をご参照下さい。</a:t>
            </a:r>
            <a:r>
              <a:rPr lang="de-DE" altLang="ja-JP" sz="3200" dirty="0"/>
              <a:t>https://www.rotary.org/en/node/67876</a:t>
            </a:r>
          </a:p>
        </p:txBody>
      </p:sp>
    </p:spTree>
    <p:extLst>
      <p:ext uri="{BB962C8B-B14F-4D97-AF65-F5344CB8AC3E}">
        <p14:creationId xmlns:p14="http://schemas.microsoft.com/office/powerpoint/2010/main" val="36486913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1D1079B-D67C-42D8-AE91-7B24B0CCB5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999" y="926585"/>
            <a:ext cx="7108164" cy="5271016"/>
          </a:xfrm>
          <a:prstGeom prst="rect">
            <a:avLst/>
          </a:prstGeom>
        </p:spPr>
      </p:pic>
      <p:sp>
        <p:nvSpPr>
          <p:cNvPr id="5" name="テキスト ボックス 4">
            <a:extLst>
              <a:ext uri="{FF2B5EF4-FFF2-40B4-BE49-F238E27FC236}">
                <a16:creationId xmlns:a16="http://schemas.microsoft.com/office/drawing/2014/main" id="{F235D5CF-6C8B-4C1C-99BD-9B6F41CE89AD}"/>
              </a:ext>
            </a:extLst>
          </p:cNvPr>
          <p:cNvSpPr txBox="1"/>
          <p:nvPr/>
        </p:nvSpPr>
        <p:spPr>
          <a:xfrm>
            <a:off x="7662379" y="926585"/>
            <a:ext cx="4428021" cy="3970318"/>
          </a:xfrm>
          <a:prstGeom prst="rect">
            <a:avLst/>
          </a:prstGeom>
          <a:noFill/>
        </p:spPr>
        <p:txBody>
          <a:bodyPr wrap="square">
            <a:spAutoFit/>
          </a:bodyPr>
          <a:lstStyle/>
          <a:p>
            <a:r>
              <a:rPr lang="en-US" altLang="ja-JP" sz="3600" b="1" dirty="0"/>
              <a:t>2019</a:t>
            </a:r>
            <a:r>
              <a:rPr lang="ja-JP" altLang="en-US" sz="3600" b="1" dirty="0"/>
              <a:t>年</a:t>
            </a:r>
            <a:r>
              <a:rPr lang="en-US" altLang="ja-JP" sz="3600" b="1" dirty="0"/>
              <a:t>12</a:t>
            </a:r>
            <a:r>
              <a:rPr lang="ja-JP" altLang="en-US" sz="3600" b="1" dirty="0"/>
              <a:t>月付けで、日本語版ガイドが</a:t>
            </a:r>
            <a:endParaRPr lang="en-US" altLang="ja-JP" sz="3600" b="1" dirty="0"/>
          </a:p>
          <a:p>
            <a:r>
              <a:rPr lang="ja-JP" altLang="en-US" sz="3600" b="1" dirty="0"/>
              <a:t>発行され、</a:t>
            </a:r>
            <a:endParaRPr lang="en-US" altLang="ja-JP" sz="3600" b="1" dirty="0"/>
          </a:p>
          <a:p>
            <a:endParaRPr lang="en-US" altLang="ja-JP" sz="3600" b="1" dirty="0"/>
          </a:p>
          <a:p>
            <a:r>
              <a:rPr lang="ja-JP" altLang="en-US" sz="3600" b="1" dirty="0"/>
              <a:t>ビジュアルアイデンティティの一層の</a:t>
            </a:r>
            <a:endParaRPr lang="en-US" altLang="ja-JP" sz="3600" b="1" dirty="0"/>
          </a:p>
          <a:p>
            <a:r>
              <a:rPr lang="ja-JP" altLang="en-US" sz="3600" b="1" dirty="0"/>
              <a:t>強化が図られる。</a:t>
            </a:r>
          </a:p>
        </p:txBody>
      </p:sp>
    </p:spTree>
    <p:extLst>
      <p:ext uri="{BB962C8B-B14F-4D97-AF65-F5344CB8AC3E}">
        <p14:creationId xmlns:p14="http://schemas.microsoft.com/office/powerpoint/2010/main" val="39049056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44C57B79-452C-494A-BF5A-AB09816237BB}"/>
              </a:ext>
            </a:extLst>
          </p:cNvPr>
          <p:cNvSpPr>
            <a:spLocks noGrp="1"/>
          </p:cNvSpPr>
          <p:nvPr>
            <p:ph type="title"/>
          </p:nvPr>
        </p:nvSpPr>
        <p:spPr/>
        <p:txBody>
          <a:bodyPr/>
          <a:lstStyle/>
          <a:p>
            <a:r>
              <a:rPr lang="en-US" altLang="ja-JP" dirty="0">
                <a:latin typeface="BIZ UDPゴシック" panose="020B0400000000000000" pitchFamily="50" charset="-128"/>
                <a:ea typeface="BIZ UDPゴシック" panose="020B0400000000000000" pitchFamily="50" charset="-128"/>
              </a:rPr>
              <a:t>2.010.1. </a:t>
            </a:r>
            <a:r>
              <a:rPr lang="ja-JP" altLang="en-US" dirty="0">
                <a:latin typeface="BIZ UDPゴシック" panose="020B0400000000000000" pitchFamily="50" charset="-128"/>
                <a:ea typeface="BIZ UDPゴシック" panose="020B0400000000000000" pitchFamily="50" charset="-128"/>
              </a:rPr>
              <a:t>機能の喪失 </a:t>
            </a:r>
            <a:r>
              <a:rPr lang="en-US" altLang="ja-JP" sz="3600" dirty="0">
                <a:solidFill>
                  <a:srgbClr val="FF0000"/>
                </a:solidFill>
                <a:latin typeface="BIZ UDPゴシック" panose="020B0400000000000000" pitchFamily="50" charset="-128"/>
                <a:ea typeface="BIZ UDPゴシック" panose="020B0400000000000000" pitchFamily="50" charset="-128"/>
              </a:rPr>
              <a:t>(</a:t>
            </a:r>
            <a:r>
              <a:rPr lang="ja-JP" altLang="en-US" sz="3600" dirty="0">
                <a:solidFill>
                  <a:srgbClr val="FF0000"/>
                </a:solidFill>
                <a:latin typeface="BIZ UDPゴシック" panose="020B0400000000000000" pitchFamily="50" charset="-128"/>
                <a:ea typeface="BIZ UDPゴシック" panose="020B0400000000000000" pitchFamily="50" charset="-128"/>
              </a:rPr>
              <a:t>定義</a:t>
            </a:r>
            <a:r>
              <a:rPr lang="en-US" altLang="ja-JP" sz="3600" dirty="0">
                <a:solidFill>
                  <a:srgbClr val="FF0000"/>
                </a:solidFill>
                <a:latin typeface="BIZ UDPゴシック" panose="020B0400000000000000" pitchFamily="50" charset="-128"/>
                <a:ea typeface="BIZ UDPゴシック" panose="020B0400000000000000" pitchFamily="50" charset="-128"/>
              </a:rPr>
              <a:t>)</a:t>
            </a:r>
            <a:endParaRPr kumimoji="1" lang="ja-JP" altLang="en-US" sz="3600" dirty="0">
              <a:solidFill>
                <a:srgbClr val="FF0000"/>
              </a:solidFill>
              <a:latin typeface="BIZ UDPゴシック" panose="020B0400000000000000" pitchFamily="50" charset="-128"/>
              <a:ea typeface="BIZ UDPゴシック" panose="020B0400000000000000" pitchFamily="50" charset="-128"/>
            </a:endParaRPr>
          </a:p>
        </p:txBody>
      </p:sp>
      <p:sp>
        <p:nvSpPr>
          <p:cNvPr id="5" name="正方形/長方形 4">
            <a:extLst>
              <a:ext uri="{FF2B5EF4-FFF2-40B4-BE49-F238E27FC236}">
                <a16:creationId xmlns:a16="http://schemas.microsoft.com/office/drawing/2014/main" id="{B1DED213-AD57-416B-A170-2AB765C41096}"/>
              </a:ext>
            </a:extLst>
          </p:cNvPr>
          <p:cNvSpPr/>
          <p:nvPr/>
        </p:nvSpPr>
        <p:spPr>
          <a:xfrm>
            <a:off x="1244600" y="1690688"/>
            <a:ext cx="9652000" cy="3785652"/>
          </a:xfrm>
          <a:prstGeom prst="rect">
            <a:avLst/>
          </a:prstGeom>
        </p:spPr>
        <p:txBody>
          <a:bodyPr wrap="square">
            <a:spAutoFit/>
          </a:bodyPr>
          <a:lstStyle/>
          <a:p>
            <a:r>
              <a:rPr lang="en-US" altLang="ja-JP" sz="4800" dirty="0">
                <a:latin typeface="BIZ UDPゴシック" panose="020B0400000000000000" pitchFamily="50" charset="-128"/>
                <a:ea typeface="BIZ UDPゴシック" panose="020B0400000000000000" pitchFamily="50" charset="-128"/>
              </a:rPr>
              <a:t>RI</a:t>
            </a:r>
            <a:r>
              <a:rPr lang="ja-JP" altLang="en-US" sz="4800" dirty="0">
                <a:latin typeface="BIZ UDPゴシック" panose="020B0400000000000000" pitchFamily="50" charset="-128"/>
                <a:ea typeface="BIZ UDPゴシック" panose="020B0400000000000000" pitchFamily="50" charset="-128"/>
              </a:rPr>
              <a:t>細則に従い、</a:t>
            </a:r>
            <a:r>
              <a:rPr lang="en-US" altLang="ja-JP" sz="4800" dirty="0">
                <a:latin typeface="BIZ UDPゴシック" panose="020B0400000000000000" pitchFamily="50" charset="-128"/>
                <a:ea typeface="BIZ UDPゴシック" panose="020B0400000000000000" pitchFamily="50" charset="-128"/>
              </a:rPr>
              <a:t>RI</a:t>
            </a:r>
            <a:r>
              <a:rPr lang="ja-JP" altLang="en-US" sz="4800" dirty="0">
                <a:latin typeface="BIZ UDPゴシック" panose="020B0400000000000000" pitchFamily="50" charset="-128"/>
                <a:ea typeface="BIZ UDPゴシック" panose="020B0400000000000000" pitchFamily="50" charset="-128"/>
              </a:rPr>
              <a:t>理事会は、当組織のすべての加盟クラブが確実に機能しているよう配慮する責任があり、機能しているクラブを次のように定義する。</a:t>
            </a:r>
          </a:p>
        </p:txBody>
      </p:sp>
    </p:spTree>
    <p:extLst>
      <p:ext uri="{BB962C8B-B14F-4D97-AF65-F5344CB8AC3E}">
        <p14:creationId xmlns:p14="http://schemas.microsoft.com/office/powerpoint/2010/main" val="25587765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43B84F3A-D92B-41FE-8789-E81221447A23}"/>
              </a:ext>
            </a:extLst>
          </p:cNvPr>
          <p:cNvSpPr txBox="1"/>
          <p:nvPr/>
        </p:nvSpPr>
        <p:spPr>
          <a:xfrm>
            <a:off x="3048000" y="1743501"/>
            <a:ext cx="5816600" cy="1446550"/>
          </a:xfrm>
          <a:prstGeom prst="rect">
            <a:avLst/>
          </a:prstGeom>
          <a:noFill/>
        </p:spPr>
        <p:txBody>
          <a:bodyPr wrap="square">
            <a:spAutoFit/>
          </a:bodyPr>
          <a:lstStyle/>
          <a:p>
            <a:r>
              <a:rPr lang="ja-JP" altLang="en-US" sz="4400" b="1" dirty="0"/>
              <a:t>戦略計画とビジュアルアイデンティティ</a:t>
            </a:r>
            <a:endParaRPr lang="de-DE" altLang="ja-JP" sz="4400" b="1" dirty="0"/>
          </a:p>
        </p:txBody>
      </p:sp>
      <p:sp>
        <p:nvSpPr>
          <p:cNvPr id="5" name="テキスト ボックス 4">
            <a:extLst>
              <a:ext uri="{FF2B5EF4-FFF2-40B4-BE49-F238E27FC236}">
                <a16:creationId xmlns:a16="http://schemas.microsoft.com/office/drawing/2014/main" id="{9094E29B-B878-4BE3-A1DE-9B1E4D9B3C34}"/>
              </a:ext>
            </a:extLst>
          </p:cNvPr>
          <p:cNvSpPr txBox="1"/>
          <p:nvPr/>
        </p:nvSpPr>
        <p:spPr>
          <a:xfrm>
            <a:off x="3048000" y="4514334"/>
            <a:ext cx="5092700" cy="707886"/>
          </a:xfrm>
          <a:prstGeom prst="rect">
            <a:avLst/>
          </a:prstGeom>
          <a:noFill/>
        </p:spPr>
        <p:txBody>
          <a:bodyPr wrap="square">
            <a:spAutoFit/>
          </a:bodyPr>
          <a:lstStyle/>
          <a:p>
            <a:r>
              <a:rPr lang="ja-JP" altLang="en-US" sz="4000" dirty="0"/>
              <a:t>戦略計画、その背景</a:t>
            </a:r>
            <a:endParaRPr lang="en-US" altLang="ja-JP" sz="4000" dirty="0"/>
          </a:p>
        </p:txBody>
      </p:sp>
    </p:spTree>
    <p:extLst>
      <p:ext uri="{BB962C8B-B14F-4D97-AF65-F5344CB8AC3E}">
        <p14:creationId xmlns:p14="http://schemas.microsoft.com/office/powerpoint/2010/main" val="16914301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コンテンツ プレースホルダー 6">
            <a:extLst>
              <a:ext uri="{FF2B5EF4-FFF2-40B4-BE49-F238E27FC236}">
                <a16:creationId xmlns:a16="http://schemas.microsoft.com/office/drawing/2014/main" id="{D0FEA11A-D323-4FA8-BF15-3BE7BAD8574B}"/>
              </a:ext>
            </a:extLst>
          </p:cNvPr>
          <p:cNvGraphicFramePr>
            <a:graphicFrameLocks noGrp="1"/>
          </p:cNvGraphicFramePr>
          <p:nvPr>
            <p:ph idx="1"/>
          </p:nvPr>
        </p:nvGraphicFramePr>
        <p:xfrm>
          <a:off x="326571" y="-965199"/>
          <a:ext cx="11725729" cy="8636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908008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43B84F3A-D92B-41FE-8789-E81221447A23}"/>
              </a:ext>
            </a:extLst>
          </p:cNvPr>
          <p:cNvSpPr txBox="1"/>
          <p:nvPr/>
        </p:nvSpPr>
        <p:spPr>
          <a:xfrm>
            <a:off x="3429000" y="449926"/>
            <a:ext cx="7543800" cy="2800767"/>
          </a:xfrm>
          <a:prstGeom prst="rect">
            <a:avLst/>
          </a:prstGeom>
          <a:noFill/>
        </p:spPr>
        <p:txBody>
          <a:bodyPr wrap="square">
            <a:spAutoFit/>
          </a:bodyPr>
          <a:lstStyle/>
          <a:p>
            <a:r>
              <a:rPr lang="en-US" altLang="ja-JP" sz="4400" b="1" dirty="0"/>
              <a:t>1990</a:t>
            </a:r>
            <a:r>
              <a:rPr lang="ja-JP" altLang="en-US" sz="4400" b="1" dirty="0"/>
              <a:t>年代に会員数のピークを迎えたロータリー。</a:t>
            </a:r>
            <a:endParaRPr lang="en-US" altLang="ja-JP" sz="4400" b="1" dirty="0"/>
          </a:p>
          <a:p>
            <a:r>
              <a:rPr lang="en-US" altLang="ja-JP" sz="4400" b="1" dirty="0"/>
              <a:t>2000</a:t>
            </a:r>
            <a:r>
              <a:rPr lang="ja-JP" altLang="en-US" sz="4400" b="1" dirty="0"/>
              <a:t>年代初頭に会員数は、減少に転じた。</a:t>
            </a:r>
            <a:endParaRPr lang="de-DE" altLang="ja-JP" sz="4400" b="1" dirty="0"/>
          </a:p>
        </p:txBody>
      </p:sp>
      <p:sp>
        <p:nvSpPr>
          <p:cNvPr id="5" name="テキスト ボックス 4">
            <a:extLst>
              <a:ext uri="{FF2B5EF4-FFF2-40B4-BE49-F238E27FC236}">
                <a16:creationId xmlns:a16="http://schemas.microsoft.com/office/drawing/2014/main" id="{9094E29B-B878-4BE3-A1DE-9B1E4D9B3C34}"/>
              </a:ext>
            </a:extLst>
          </p:cNvPr>
          <p:cNvSpPr txBox="1"/>
          <p:nvPr/>
        </p:nvSpPr>
        <p:spPr>
          <a:xfrm>
            <a:off x="1663700" y="3607308"/>
            <a:ext cx="7759700" cy="2800767"/>
          </a:xfrm>
          <a:prstGeom prst="rect">
            <a:avLst/>
          </a:prstGeom>
          <a:noFill/>
        </p:spPr>
        <p:txBody>
          <a:bodyPr wrap="square">
            <a:spAutoFit/>
          </a:bodyPr>
          <a:lstStyle/>
          <a:p>
            <a:r>
              <a:rPr lang="ja-JP" altLang="en-US" sz="4400" b="1" dirty="0"/>
              <a:t>国際ロータリーは衝撃を受け、組織の継続維持に強い危機感が生まれた。その対策として、戦略計画策定へと動く。</a:t>
            </a:r>
            <a:endParaRPr lang="en-US" altLang="ja-JP" sz="4400" b="1" dirty="0"/>
          </a:p>
        </p:txBody>
      </p:sp>
    </p:spTree>
    <p:extLst>
      <p:ext uri="{BB962C8B-B14F-4D97-AF65-F5344CB8AC3E}">
        <p14:creationId xmlns:p14="http://schemas.microsoft.com/office/powerpoint/2010/main" val="13302344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6">
            <a:extLst>
              <a:ext uri="{FF2B5EF4-FFF2-40B4-BE49-F238E27FC236}">
                <a16:creationId xmlns:a16="http://schemas.microsoft.com/office/drawing/2014/main" id="{37384E30-951A-4459-A6DE-33659185619D}"/>
              </a:ext>
            </a:extLst>
          </p:cNvPr>
          <p:cNvGraphicFramePr>
            <a:graphicFrameLocks noGrp="1"/>
          </p:cNvGraphicFramePr>
          <p:nvPr/>
        </p:nvGraphicFramePr>
        <p:xfrm>
          <a:off x="1010652" y="474576"/>
          <a:ext cx="10287267" cy="6187440"/>
        </p:xfrm>
        <a:graphic>
          <a:graphicData uri="http://schemas.openxmlformats.org/drawingml/2006/table">
            <a:tbl>
              <a:tblPr firstRow="1" bandRow="1">
                <a:tableStyleId>{2D5ABB26-0587-4C30-8999-92F81FD0307C}</a:tableStyleId>
              </a:tblPr>
              <a:tblGrid>
                <a:gridCol w="2896036">
                  <a:extLst>
                    <a:ext uri="{9D8B030D-6E8A-4147-A177-3AD203B41FA5}">
                      <a16:colId xmlns:a16="http://schemas.microsoft.com/office/drawing/2014/main" val="955980661"/>
                    </a:ext>
                  </a:extLst>
                </a:gridCol>
                <a:gridCol w="7391231">
                  <a:extLst>
                    <a:ext uri="{9D8B030D-6E8A-4147-A177-3AD203B41FA5}">
                      <a16:colId xmlns:a16="http://schemas.microsoft.com/office/drawing/2014/main" val="1242257112"/>
                    </a:ext>
                  </a:extLst>
                </a:gridCol>
              </a:tblGrid>
              <a:tr h="882592">
                <a:tc>
                  <a:txBody>
                    <a:bodyPr/>
                    <a:lstStyle/>
                    <a:p>
                      <a:endParaRPr kumimoji="1" lang="ja-JP" altLang="en-US" dirty="0"/>
                    </a:p>
                  </a:txBody>
                  <a:tcPr/>
                </a:tc>
                <a:tc>
                  <a:txBody>
                    <a:bodyPr/>
                    <a:lstStyle/>
                    <a:p>
                      <a:pPr algn="l"/>
                      <a:r>
                        <a:rPr kumimoji="1" lang="ja-JP" altLang="en-US" sz="4000" b="1" dirty="0">
                          <a:latin typeface="Arial Black" panose="020B0A04020102020204" pitchFamily="34" charset="0"/>
                        </a:rPr>
                        <a:t>「ロータリー」の認知度調査</a:t>
                      </a:r>
                      <a:endParaRPr kumimoji="1" lang="en-US" altLang="ja-JP" sz="4000" b="1" dirty="0">
                        <a:latin typeface="Arial Black" panose="020B0A04020102020204" pitchFamily="34" charset="0"/>
                      </a:endParaRPr>
                    </a:p>
                    <a:p>
                      <a:endParaRPr kumimoji="1" lang="ja-JP" altLang="en-US" dirty="0"/>
                    </a:p>
                  </a:txBody>
                  <a:tcPr/>
                </a:tc>
                <a:extLst>
                  <a:ext uri="{0D108BD9-81ED-4DB2-BD59-A6C34878D82A}">
                    <a16:rowId xmlns:a16="http://schemas.microsoft.com/office/drawing/2014/main" val="2147212236"/>
                  </a:ext>
                </a:extLst>
              </a:tr>
              <a:tr h="370840">
                <a:tc>
                  <a:txBody>
                    <a:bodyPr/>
                    <a:lstStyle/>
                    <a:p>
                      <a:pPr algn="ctr"/>
                      <a:r>
                        <a:rPr kumimoji="1" lang="ja-JP" altLang="en-US" sz="4000" b="1" dirty="0"/>
                        <a:t>聞いた事が「ない」</a:t>
                      </a:r>
                      <a:endParaRPr kumimoji="1" lang="ja-JP" altLang="en-US" sz="4000" b="1" dirty="0">
                        <a:latin typeface="BIZ UDPゴシック" panose="020B0400000000000000" pitchFamily="50" charset="-128"/>
                        <a:ea typeface="BIZ UDPゴシック" panose="020B0400000000000000" pitchFamily="50" charset="-128"/>
                      </a:endParaRPr>
                    </a:p>
                  </a:txBody>
                  <a:tcPr/>
                </a:tc>
                <a:tc>
                  <a:txBody>
                    <a:bodyPr/>
                    <a:lstStyle/>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ja-JP" altLang="en-US" dirty="0"/>
                    </a:p>
                  </a:txBody>
                  <a:tcPr/>
                </a:tc>
                <a:extLst>
                  <a:ext uri="{0D108BD9-81ED-4DB2-BD59-A6C34878D82A}">
                    <a16:rowId xmlns:a16="http://schemas.microsoft.com/office/drawing/2014/main" val="3504991749"/>
                  </a:ext>
                </a:extLst>
              </a:tr>
              <a:tr h="370840">
                <a:tc>
                  <a:txBody>
                    <a:bodyPr/>
                    <a:lstStyle/>
                    <a:p>
                      <a:pPr algn="ctr"/>
                      <a:r>
                        <a:rPr kumimoji="1" lang="ja-JP" altLang="en-US" sz="4000" b="1" dirty="0"/>
                        <a:t>聞いた事が</a:t>
                      </a:r>
                      <a:endParaRPr kumimoji="1" lang="en-US" altLang="ja-JP" sz="4000" b="1" dirty="0"/>
                    </a:p>
                    <a:p>
                      <a:pPr algn="ctr"/>
                      <a:r>
                        <a:rPr kumimoji="1" lang="ja-JP" altLang="en-US" sz="4000" b="1" dirty="0"/>
                        <a:t>「ある」</a:t>
                      </a:r>
                      <a:endParaRPr kumimoji="1" lang="ja-JP" altLang="en-US" sz="4000" b="1" dirty="0">
                        <a:latin typeface="BIZ UDPゴシック" panose="020B0400000000000000" pitchFamily="50" charset="-128"/>
                        <a:ea typeface="BIZ UDPゴシック" panose="020B0400000000000000" pitchFamily="50" charset="-128"/>
                      </a:endParaRPr>
                    </a:p>
                  </a:txBody>
                  <a:tcPr/>
                </a:tc>
                <a:tc>
                  <a:txBody>
                    <a:bodyPr/>
                    <a:lstStyle/>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ja-JP" altLang="en-US" dirty="0"/>
                    </a:p>
                  </a:txBody>
                  <a:tcPr/>
                </a:tc>
                <a:extLst>
                  <a:ext uri="{0D108BD9-81ED-4DB2-BD59-A6C34878D82A}">
                    <a16:rowId xmlns:a16="http://schemas.microsoft.com/office/drawing/2014/main" val="3002939821"/>
                  </a:ext>
                </a:extLst>
              </a:tr>
              <a:tr h="370840">
                <a:tc>
                  <a:txBody>
                    <a:bodyPr/>
                    <a:lstStyle/>
                    <a:p>
                      <a:pPr algn="ctr"/>
                      <a:r>
                        <a:rPr kumimoji="1" lang="ja-JP" altLang="en-US" sz="4000" b="1" dirty="0"/>
                        <a:t>ある程度は知っている</a:t>
                      </a:r>
                      <a:endParaRPr kumimoji="1" lang="ja-JP" altLang="en-US" sz="4000" b="1" dirty="0">
                        <a:latin typeface="BIZ UDPゴシック" panose="020B0400000000000000" pitchFamily="50" charset="-128"/>
                        <a:ea typeface="BIZ UDPゴシック" panose="020B0400000000000000" pitchFamily="50" charset="-128"/>
                      </a:endParaRPr>
                    </a:p>
                  </a:txBody>
                  <a:tcPr/>
                </a:tc>
                <a:tc>
                  <a:txBody>
                    <a:bodyPr/>
                    <a:lstStyle/>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ja-JP" altLang="en-US" dirty="0"/>
                    </a:p>
                  </a:txBody>
                  <a:tcPr/>
                </a:tc>
                <a:extLst>
                  <a:ext uri="{0D108BD9-81ED-4DB2-BD59-A6C34878D82A}">
                    <a16:rowId xmlns:a16="http://schemas.microsoft.com/office/drawing/2014/main" val="1575695463"/>
                  </a:ext>
                </a:extLst>
              </a:tr>
            </a:tbl>
          </a:graphicData>
        </a:graphic>
      </p:graphicFrame>
      <p:pic>
        <p:nvPicPr>
          <p:cNvPr id="3" name="図 2">
            <a:extLst>
              <a:ext uri="{FF2B5EF4-FFF2-40B4-BE49-F238E27FC236}">
                <a16:creationId xmlns:a16="http://schemas.microsoft.com/office/drawing/2014/main" id="{FD4298D1-F22D-4B6E-8473-E3B617E964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4669" y="1438601"/>
            <a:ext cx="1535321" cy="1535321"/>
          </a:xfrm>
          <a:prstGeom prst="rect">
            <a:avLst/>
          </a:prstGeom>
          <a:solidFill>
            <a:schemeClr val="accent2">
              <a:lumMod val="40000"/>
              <a:lumOff val="60000"/>
            </a:schemeClr>
          </a:solidFill>
        </p:spPr>
      </p:pic>
      <p:pic>
        <p:nvPicPr>
          <p:cNvPr id="19" name="図 18">
            <a:extLst>
              <a:ext uri="{FF2B5EF4-FFF2-40B4-BE49-F238E27FC236}">
                <a16:creationId xmlns:a16="http://schemas.microsoft.com/office/drawing/2014/main" id="{CAF5AA0B-645F-4A75-B056-FFD74945D4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0222" y="1438602"/>
            <a:ext cx="1535321" cy="1535321"/>
          </a:xfrm>
          <a:prstGeom prst="rect">
            <a:avLst/>
          </a:prstGeom>
          <a:solidFill>
            <a:schemeClr val="accent2">
              <a:lumMod val="40000"/>
              <a:lumOff val="60000"/>
            </a:schemeClr>
          </a:solidFill>
        </p:spPr>
      </p:pic>
      <p:pic>
        <p:nvPicPr>
          <p:cNvPr id="20" name="図 19">
            <a:extLst>
              <a:ext uri="{FF2B5EF4-FFF2-40B4-BE49-F238E27FC236}">
                <a16:creationId xmlns:a16="http://schemas.microsoft.com/office/drawing/2014/main" id="{9C9BC1DE-1BC0-4397-9222-2990359904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5775" y="1438602"/>
            <a:ext cx="1535321" cy="1535321"/>
          </a:xfrm>
          <a:prstGeom prst="rect">
            <a:avLst/>
          </a:prstGeom>
          <a:solidFill>
            <a:schemeClr val="accent2">
              <a:lumMod val="40000"/>
              <a:lumOff val="60000"/>
            </a:schemeClr>
          </a:solidFill>
        </p:spPr>
      </p:pic>
      <p:pic>
        <p:nvPicPr>
          <p:cNvPr id="21" name="図 20">
            <a:extLst>
              <a:ext uri="{FF2B5EF4-FFF2-40B4-BE49-F238E27FC236}">
                <a16:creationId xmlns:a16="http://schemas.microsoft.com/office/drawing/2014/main" id="{542E500F-385A-4990-B725-FBCE70EF90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1328" y="1438602"/>
            <a:ext cx="1535321" cy="1535321"/>
          </a:xfrm>
          <a:prstGeom prst="rect">
            <a:avLst/>
          </a:prstGeom>
          <a:solidFill>
            <a:schemeClr val="accent2">
              <a:lumMod val="40000"/>
              <a:lumOff val="60000"/>
            </a:schemeClr>
          </a:solidFill>
        </p:spPr>
      </p:pic>
      <p:pic>
        <p:nvPicPr>
          <p:cNvPr id="7" name="グラフィックス 6" descr="男性">
            <a:extLst>
              <a:ext uri="{FF2B5EF4-FFF2-40B4-BE49-F238E27FC236}">
                <a16:creationId xmlns:a16="http://schemas.microsoft.com/office/drawing/2014/main" id="{AE625D01-3714-4319-9A21-F9FABA65097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00527" y="3314701"/>
            <a:ext cx="1289551" cy="1280969"/>
          </a:xfrm>
          <a:prstGeom prst="rect">
            <a:avLst/>
          </a:prstGeom>
        </p:spPr>
      </p:pic>
      <p:pic>
        <p:nvPicPr>
          <p:cNvPr id="22" name="グラフィックス 21" descr="男性">
            <a:extLst>
              <a:ext uri="{FF2B5EF4-FFF2-40B4-BE49-F238E27FC236}">
                <a16:creationId xmlns:a16="http://schemas.microsoft.com/office/drawing/2014/main" id="{A44C0AAB-C7A4-4412-9E50-E85E4623194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93106" y="3314701"/>
            <a:ext cx="1289551" cy="1280969"/>
          </a:xfrm>
          <a:prstGeom prst="rect">
            <a:avLst/>
          </a:prstGeom>
        </p:spPr>
      </p:pic>
      <p:pic>
        <p:nvPicPr>
          <p:cNvPr id="23" name="グラフィックス 22" descr="男性">
            <a:extLst>
              <a:ext uri="{FF2B5EF4-FFF2-40B4-BE49-F238E27FC236}">
                <a16:creationId xmlns:a16="http://schemas.microsoft.com/office/drawing/2014/main" id="{A94DDF6E-1A46-4C8A-85CF-753D1CD7FA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18595" y="3317204"/>
            <a:ext cx="1269679" cy="1261229"/>
          </a:xfrm>
          <a:prstGeom prst="rect">
            <a:avLst/>
          </a:prstGeom>
        </p:spPr>
      </p:pic>
      <p:pic>
        <p:nvPicPr>
          <p:cNvPr id="24" name="グラフィックス 23" descr="男性">
            <a:extLst>
              <a:ext uri="{FF2B5EF4-FFF2-40B4-BE49-F238E27FC236}">
                <a16:creationId xmlns:a16="http://schemas.microsoft.com/office/drawing/2014/main" id="{E81F8895-BD57-4A32-8411-5394C7176C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47098" y="3297464"/>
            <a:ext cx="1289551" cy="1280969"/>
          </a:xfrm>
          <a:prstGeom prst="rect">
            <a:avLst/>
          </a:prstGeom>
        </p:spPr>
      </p:pic>
      <p:pic>
        <p:nvPicPr>
          <p:cNvPr id="25" name="グラフィックス 24" descr="講演者">
            <a:extLst>
              <a:ext uri="{FF2B5EF4-FFF2-40B4-BE49-F238E27FC236}">
                <a16:creationId xmlns:a16="http://schemas.microsoft.com/office/drawing/2014/main" id="{83AF3261-914D-4CAF-9A7D-6D3CE4A49C6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40423" y="4992484"/>
            <a:ext cx="1209758" cy="1209758"/>
          </a:xfrm>
          <a:prstGeom prst="rect">
            <a:avLst/>
          </a:prstGeom>
        </p:spPr>
      </p:pic>
      <p:pic>
        <p:nvPicPr>
          <p:cNvPr id="27" name="グラフィックス 26" descr="講演者">
            <a:extLst>
              <a:ext uri="{FF2B5EF4-FFF2-40B4-BE49-F238E27FC236}">
                <a16:creationId xmlns:a16="http://schemas.microsoft.com/office/drawing/2014/main" id="{E335E8F6-92D4-4BA7-B993-170D4892119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133002" y="4992484"/>
            <a:ext cx="1209758" cy="1209758"/>
          </a:xfrm>
          <a:prstGeom prst="rect">
            <a:avLst/>
          </a:prstGeom>
        </p:spPr>
      </p:pic>
      <p:pic>
        <p:nvPicPr>
          <p:cNvPr id="5" name="図 4">
            <a:extLst>
              <a:ext uri="{FF2B5EF4-FFF2-40B4-BE49-F238E27FC236}">
                <a16:creationId xmlns:a16="http://schemas.microsoft.com/office/drawing/2014/main" id="{1E274B9E-7571-4D12-8D90-D1AC656F96ED}"/>
              </a:ext>
            </a:extLst>
          </p:cNvPr>
          <p:cNvPicPr>
            <a:picLocks noChangeAspect="1"/>
          </p:cNvPicPr>
          <p:nvPr/>
        </p:nvPicPr>
        <p:blipFill>
          <a:blip r:embed="rId8"/>
          <a:stretch>
            <a:fillRect/>
          </a:stretch>
        </p:blipFill>
        <p:spPr>
          <a:xfrm>
            <a:off x="1861968" y="474576"/>
            <a:ext cx="827743" cy="827743"/>
          </a:xfrm>
          <a:prstGeom prst="rect">
            <a:avLst/>
          </a:prstGeom>
        </p:spPr>
      </p:pic>
    </p:spTree>
    <p:extLst>
      <p:ext uri="{BB962C8B-B14F-4D97-AF65-F5344CB8AC3E}">
        <p14:creationId xmlns:p14="http://schemas.microsoft.com/office/powerpoint/2010/main" val="19329176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a:xfrm>
            <a:off x="1350897" y="187377"/>
            <a:ext cx="8761413" cy="1298713"/>
          </a:xfrm>
        </p:spPr>
        <p:txBody>
          <a:bodyPr>
            <a:normAutofit/>
          </a:bodyPr>
          <a:lstStyle/>
          <a:p>
            <a:pPr algn="ctr"/>
            <a:r>
              <a:rPr kumimoji="1" lang="ja-JP" altLang="en-US" b="1" dirty="0">
                <a:solidFill>
                  <a:schemeClr val="accent1">
                    <a:lumMod val="75000"/>
                  </a:schemeClr>
                </a:solidFill>
                <a:latin typeface="BIZ UDP明朝 Medium" panose="02020500000000000000" pitchFamily="18" charset="-128"/>
                <a:ea typeface="BIZ UDP明朝 Medium" panose="02020500000000000000" pitchFamily="18" charset="-128"/>
              </a:rPr>
              <a:t>戦略計画の誕生</a:t>
            </a:r>
          </a:p>
        </p:txBody>
      </p:sp>
      <p:sp>
        <p:nvSpPr>
          <p:cNvPr id="8" name="コンテンツ プレースホルダー 7"/>
          <p:cNvSpPr>
            <a:spLocks noGrp="1"/>
          </p:cNvSpPr>
          <p:nvPr>
            <p:ph idx="1"/>
          </p:nvPr>
        </p:nvSpPr>
        <p:spPr>
          <a:xfrm>
            <a:off x="310243" y="1632857"/>
            <a:ext cx="11544300" cy="4718957"/>
          </a:xfrm>
        </p:spPr>
        <p:txBody>
          <a:bodyPr>
            <a:noAutofit/>
          </a:bodyPr>
          <a:lstStyle/>
          <a:p>
            <a:r>
              <a:rPr kumimoji="1" lang="en-US" altLang="ja-JP" sz="3600" dirty="0">
                <a:latin typeface="Yu Gothic UI Semibold" panose="020B0700000000000000" pitchFamily="50" charset="-128"/>
                <a:ea typeface="Yu Gothic UI Semibold" panose="020B0700000000000000" pitchFamily="50" charset="-128"/>
              </a:rPr>
              <a:t>2004</a:t>
            </a:r>
            <a:r>
              <a:rPr kumimoji="1" lang="ja-JP" altLang="en-US" sz="3600" dirty="0">
                <a:latin typeface="Yu Gothic UI Semibold" panose="020B0700000000000000" pitchFamily="50" charset="-128"/>
                <a:ea typeface="Yu Gothic UI Semibold" panose="020B0700000000000000" pitchFamily="50" charset="-128"/>
              </a:rPr>
              <a:t>年　規定審議会で、</a:t>
            </a:r>
            <a:r>
              <a:rPr kumimoji="1" lang="en-US" altLang="ja-JP" sz="3600" dirty="0">
                <a:latin typeface="Yu Gothic UI Semibold" panose="020B0700000000000000" pitchFamily="50" charset="-128"/>
                <a:ea typeface="Yu Gothic UI Semibold" panose="020B0700000000000000" pitchFamily="50" charset="-128"/>
              </a:rPr>
              <a:t>RI</a:t>
            </a:r>
            <a:r>
              <a:rPr kumimoji="1" lang="ja-JP" altLang="en-US" sz="3600" dirty="0">
                <a:latin typeface="Yu Gothic UI Semibold" panose="020B0700000000000000" pitchFamily="50" charset="-128"/>
                <a:ea typeface="Yu Gothic UI Semibold" panose="020B0700000000000000" pitchFamily="50" charset="-128"/>
              </a:rPr>
              <a:t>戦略計画委員会設置を決議</a:t>
            </a:r>
            <a:endParaRPr kumimoji="1" lang="en-US" altLang="ja-JP" sz="3600" dirty="0">
              <a:latin typeface="Yu Gothic UI Semibold" panose="020B0700000000000000" pitchFamily="50" charset="-128"/>
              <a:ea typeface="Yu Gothic UI Semibold" panose="020B0700000000000000" pitchFamily="50" charset="-128"/>
            </a:endParaRPr>
          </a:p>
          <a:p>
            <a:r>
              <a:rPr kumimoji="1" lang="en-US" altLang="ja-JP" sz="3600" dirty="0">
                <a:latin typeface="Yu Gothic UI Semibold" panose="020B0700000000000000" pitchFamily="50" charset="-128"/>
                <a:ea typeface="Yu Gothic UI Semibold" panose="020B0700000000000000" pitchFamily="50" charset="-128"/>
              </a:rPr>
              <a:t>2007</a:t>
            </a:r>
            <a:r>
              <a:rPr kumimoji="1" lang="ja-JP" altLang="en-US" sz="3600" dirty="0">
                <a:latin typeface="Yu Gothic UI Semibold" panose="020B0700000000000000" pitchFamily="50" charset="-128"/>
                <a:ea typeface="Yu Gothic UI Semibold" panose="020B0700000000000000" pitchFamily="50" charset="-128"/>
              </a:rPr>
              <a:t>年　理事会は、</a:t>
            </a:r>
            <a:r>
              <a:rPr kumimoji="1" lang="en-US" altLang="ja-JP" sz="3600" dirty="0">
                <a:latin typeface="Yu Gothic UI Semibold" panose="020B0700000000000000" pitchFamily="50" charset="-128"/>
                <a:ea typeface="Yu Gothic UI Semibold" panose="020B0700000000000000" pitchFamily="50" charset="-128"/>
              </a:rPr>
              <a:t>RI</a:t>
            </a:r>
            <a:r>
              <a:rPr kumimoji="1" lang="ja-JP" altLang="en-US" sz="3600" dirty="0">
                <a:latin typeface="Yu Gothic UI Semibold" panose="020B0700000000000000" pitchFamily="50" charset="-128"/>
                <a:ea typeface="Yu Gothic UI Semibold" panose="020B0700000000000000" pitchFamily="50" charset="-128"/>
              </a:rPr>
              <a:t>戦略計画の使命、ビジョン、</a:t>
            </a:r>
            <a:endParaRPr kumimoji="1" lang="en-US" altLang="ja-JP" sz="3600" dirty="0">
              <a:latin typeface="Yu Gothic UI Semibold" panose="020B0700000000000000" pitchFamily="50" charset="-128"/>
              <a:ea typeface="Yu Gothic UI Semibold" panose="020B0700000000000000" pitchFamily="50" charset="-128"/>
            </a:endParaRPr>
          </a:p>
          <a:p>
            <a:pPr marL="0" indent="0">
              <a:buNone/>
            </a:pPr>
            <a:r>
              <a:rPr lang="ja-JP" altLang="en-US" sz="3600" dirty="0">
                <a:latin typeface="Yu Gothic UI Semibold" panose="020B0700000000000000" pitchFamily="50" charset="-128"/>
                <a:ea typeface="Yu Gothic UI Semibold" panose="020B0700000000000000" pitchFamily="50" charset="-128"/>
              </a:rPr>
              <a:t>　　　　　　　 </a:t>
            </a:r>
            <a:r>
              <a:rPr kumimoji="1" lang="ja-JP" altLang="en-US" sz="3600" dirty="0">
                <a:latin typeface="Yu Gothic UI Semibold" panose="020B0700000000000000" pitchFamily="50" charset="-128"/>
                <a:ea typeface="Yu Gothic UI Semibold" panose="020B0700000000000000" pitchFamily="50" charset="-128"/>
              </a:rPr>
              <a:t>中核的価値観、優先事項を決定</a:t>
            </a:r>
            <a:endParaRPr kumimoji="1" lang="en-US" altLang="ja-JP" sz="3600" dirty="0">
              <a:latin typeface="Yu Gothic UI Semibold" panose="020B0700000000000000" pitchFamily="50" charset="-128"/>
              <a:ea typeface="Yu Gothic UI Semibold" panose="020B0700000000000000" pitchFamily="50" charset="-128"/>
            </a:endParaRPr>
          </a:p>
          <a:p>
            <a:r>
              <a:rPr kumimoji="1" lang="en-US" altLang="ja-JP" sz="3600" dirty="0">
                <a:solidFill>
                  <a:srgbClr val="FF0000"/>
                </a:solidFill>
                <a:latin typeface="Yu Gothic UI Semibold" panose="020B0700000000000000" pitchFamily="50" charset="-128"/>
                <a:ea typeface="Yu Gothic UI Semibold" panose="020B0700000000000000" pitchFamily="50" charset="-128"/>
              </a:rPr>
              <a:t>2009</a:t>
            </a:r>
            <a:r>
              <a:rPr kumimoji="1" lang="ja-JP" altLang="en-US" sz="3600" dirty="0">
                <a:solidFill>
                  <a:srgbClr val="FF0000"/>
                </a:solidFill>
                <a:latin typeface="Yu Gothic UI Semibold" panose="020B0700000000000000" pitchFamily="50" charset="-128"/>
                <a:ea typeface="Yu Gothic UI Semibold" panose="020B0700000000000000" pitchFamily="50" charset="-128"/>
              </a:rPr>
              <a:t>年　理事会は、</a:t>
            </a:r>
            <a:r>
              <a:rPr kumimoji="1" lang="en-US" altLang="ja-JP" sz="3600" dirty="0">
                <a:solidFill>
                  <a:srgbClr val="FF0000"/>
                </a:solidFill>
                <a:latin typeface="Yu Gothic UI Semibold" panose="020B0700000000000000" pitchFamily="50" charset="-128"/>
                <a:ea typeface="Yu Gothic UI Semibold" panose="020B0700000000000000" pitchFamily="50" charset="-128"/>
              </a:rPr>
              <a:t>RI</a:t>
            </a:r>
            <a:r>
              <a:rPr kumimoji="1" lang="ja-JP" altLang="en-US" sz="3600" dirty="0">
                <a:solidFill>
                  <a:srgbClr val="FF0000"/>
                </a:solidFill>
                <a:latin typeface="Yu Gothic UI Semibold" panose="020B0700000000000000" pitchFamily="50" charset="-128"/>
                <a:ea typeface="Yu Gothic UI Semibold" panose="020B0700000000000000" pitchFamily="50" charset="-128"/>
              </a:rPr>
              <a:t>とロータリー財団が進むべき進路</a:t>
            </a:r>
            <a:endParaRPr kumimoji="1" lang="en-US" altLang="ja-JP" sz="3600" dirty="0">
              <a:solidFill>
                <a:srgbClr val="FF0000"/>
              </a:solidFill>
              <a:latin typeface="Yu Gothic UI Semibold" panose="020B0700000000000000" pitchFamily="50" charset="-128"/>
              <a:ea typeface="Yu Gothic UI Semibold" panose="020B0700000000000000" pitchFamily="50" charset="-128"/>
            </a:endParaRPr>
          </a:p>
          <a:p>
            <a:pPr marL="0" indent="0">
              <a:buNone/>
            </a:pPr>
            <a:r>
              <a:rPr lang="ja-JP" altLang="en-US" sz="3600" dirty="0">
                <a:solidFill>
                  <a:srgbClr val="FF0000"/>
                </a:solidFill>
                <a:latin typeface="Yu Gothic UI Semibold" panose="020B0700000000000000" pitchFamily="50" charset="-128"/>
                <a:ea typeface="Yu Gothic UI Semibold" panose="020B0700000000000000" pitchFamily="50" charset="-128"/>
              </a:rPr>
              <a:t>　　　</a:t>
            </a:r>
            <a:r>
              <a:rPr kumimoji="1" lang="ja-JP" altLang="en-US" sz="3600" dirty="0">
                <a:solidFill>
                  <a:srgbClr val="FF0000"/>
                </a:solidFill>
                <a:latin typeface="Yu Gothic UI Semibold" panose="020B0700000000000000" pitchFamily="50" charset="-128"/>
                <a:ea typeface="Yu Gothic UI Semibold" panose="020B0700000000000000" pitchFamily="50" charset="-128"/>
              </a:rPr>
              <a:t>　　　　 を</a:t>
            </a:r>
            <a:r>
              <a:rPr lang="ja-JP" altLang="en-US" sz="3600" dirty="0">
                <a:solidFill>
                  <a:srgbClr val="FF0000"/>
                </a:solidFill>
                <a:latin typeface="Yu Gothic UI Semibold" panose="020B0700000000000000" pitchFamily="50" charset="-128"/>
                <a:ea typeface="Yu Gothic UI Semibold" panose="020B0700000000000000" pitchFamily="50" charset="-128"/>
              </a:rPr>
              <a:t>一致させるため、新たな戦略計画を決定</a:t>
            </a:r>
          </a:p>
          <a:p>
            <a:r>
              <a:rPr kumimoji="1" lang="en-US" altLang="ja-JP" sz="3600" dirty="0">
                <a:latin typeface="Yu Gothic UI Semibold" panose="020B0700000000000000" pitchFamily="50" charset="-128"/>
                <a:ea typeface="Yu Gothic UI Semibold" panose="020B0700000000000000" pitchFamily="50" charset="-128"/>
              </a:rPr>
              <a:t>2010</a:t>
            </a:r>
            <a:r>
              <a:rPr kumimoji="1" lang="ja-JP" altLang="en-US" sz="3600" dirty="0">
                <a:latin typeface="Yu Gothic UI Semibold" panose="020B0700000000000000" pitchFamily="50" charset="-128"/>
                <a:ea typeface="Yu Gothic UI Semibold" panose="020B0700000000000000" pitchFamily="50" charset="-128"/>
              </a:rPr>
              <a:t>年  </a:t>
            </a:r>
            <a:r>
              <a:rPr kumimoji="1" lang="en-US" altLang="ja-JP" sz="3600" dirty="0">
                <a:latin typeface="Yu Gothic UI Semibold" panose="020B0700000000000000" pitchFamily="50" charset="-128"/>
                <a:ea typeface="Yu Gothic UI Semibold" panose="020B0700000000000000" pitchFamily="50" charset="-128"/>
              </a:rPr>
              <a:t>7</a:t>
            </a:r>
            <a:r>
              <a:rPr kumimoji="1" lang="ja-JP" altLang="en-US" sz="3600" dirty="0">
                <a:latin typeface="Yu Gothic UI Semibold" panose="020B0700000000000000" pitchFamily="50" charset="-128"/>
                <a:ea typeface="Yu Gothic UI Semibold" panose="020B0700000000000000" pitchFamily="50" charset="-128"/>
              </a:rPr>
              <a:t>月</a:t>
            </a:r>
            <a:r>
              <a:rPr kumimoji="1" lang="en-US" altLang="ja-JP" sz="3600" dirty="0">
                <a:latin typeface="Yu Gothic UI Semibold" panose="020B0700000000000000" pitchFamily="50" charset="-128"/>
                <a:ea typeface="Yu Gothic UI Semibold" panose="020B0700000000000000" pitchFamily="50" charset="-128"/>
              </a:rPr>
              <a:t>1</a:t>
            </a:r>
            <a:r>
              <a:rPr kumimoji="1" lang="ja-JP" altLang="en-US" sz="3600" dirty="0">
                <a:latin typeface="Yu Gothic UI Semibold" panose="020B0700000000000000" pitchFamily="50" charset="-128"/>
                <a:ea typeface="Yu Gothic UI Semibold" panose="020B0700000000000000" pitchFamily="50" charset="-128"/>
              </a:rPr>
              <a:t>日から</a:t>
            </a:r>
            <a:r>
              <a:rPr kumimoji="1" lang="en-US" altLang="ja-JP" sz="3600" dirty="0">
                <a:latin typeface="Yu Gothic UI Semibold" panose="020B0700000000000000" pitchFamily="50" charset="-128"/>
                <a:ea typeface="Yu Gothic UI Semibold" panose="020B0700000000000000" pitchFamily="50" charset="-128"/>
              </a:rPr>
              <a:t>RI</a:t>
            </a:r>
            <a:r>
              <a:rPr kumimoji="1" lang="ja-JP" altLang="en-US" sz="3600" dirty="0">
                <a:latin typeface="Yu Gothic UI Semibold" panose="020B0700000000000000" pitchFamily="50" charset="-128"/>
                <a:ea typeface="Yu Gothic UI Semibold" panose="020B0700000000000000" pitchFamily="50" charset="-128"/>
              </a:rPr>
              <a:t>戦略計画がスタート</a:t>
            </a:r>
            <a:endParaRPr kumimoji="1" lang="en-US" altLang="ja-JP" sz="3600" dirty="0">
              <a:latin typeface="Yu Gothic UI Semibold" panose="020B0700000000000000" pitchFamily="50" charset="-128"/>
              <a:ea typeface="Yu Gothic UI Semibold" panose="020B0700000000000000" pitchFamily="50" charset="-128"/>
            </a:endParaRPr>
          </a:p>
          <a:p>
            <a:r>
              <a:rPr lang="en-US" altLang="ja-JP" sz="3600" dirty="0">
                <a:solidFill>
                  <a:srgbClr val="00B0F0"/>
                </a:solidFill>
                <a:latin typeface="Yu Gothic UI Semibold" panose="020B0700000000000000" pitchFamily="50" charset="-128"/>
                <a:ea typeface="Yu Gothic UI Semibold" panose="020B0700000000000000" pitchFamily="50" charset="-128"/>
              </a:rPr>
              <a:t>2017</a:t>
            </a:r>
            <a:r>
              <a:rPr lang="ja-JP" altLang="en-US" sz="3600" dirty="0">
                <a:solidFill>
                  <a:srgbClr val="00B0F0"/>
                </a:solidFill>
                <a:latin typeface="Yu Gothic UI Semibold" panose="020B0700000000000000" pitchFamily="50" charset="-128"/>
                <a:ea typeface="Yu Gothic UI Semibold" panose="020B0700000000000000" pitchFamily="50" charset="-128"/>
              </a:rPr>
              <a:t>年　理事会は、新しい「ビジョン声明」を決定</a:t>
            </a:r>
            <a:endParaRPr kumimoji="1" lang="ja-JP" altLang="en-US" sz="3600" dirty="0">
              <a:latin typeface="Yu Gothic UI Semibold" panose="020B0700000000000000" pitchFamily="50" charset="-128"/>
              <a:ea typeface="Yu Gothic UI Semibold" panose="020B0700000000000000" pitchFamily="50" charset="-128"/>
            </a:endParaRPr>
          </a:p>
        </p:txBody>
      </p:sp>
    </p:spTree>
    <p:extLst>
      <p:ext uri="{BB962C8B-B14F-4D97-AF65-F5344CB8AC3E}">
        <p14:creationId xmlns:p14="http://schemas.microsoft.com/office/powerpoint/2010/main" val="25221720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8957BD28-77B2-49F0-89EA-43BA4E7257BD}"/>
              </a:ext>
            </a:extLst>
          </p:cNvPr>
          <p:cNvSpPr txBox="1"/>
          <p:nvPr/>
        </p:nvSpPr>
        <p:spPr>
          <a:xfrm>
            <a:off x="1003668" y="660787"/>
            <a:ext cx="10001249" cy="3416320"/>
          </a:xfrm>
          <a:prstGeom prst="rect">
            <a:avLst/>
          </a:prstGeom>
          <a:noFill/>
        </p:spPr>
        <p:txBody>
          <a:bodyPr wrap="square">
            <a:spAutoFit/>
          </a:bodyPr>
          <a:lstStyle/>
          <a:p>
            <a:r>
              <a:rPr lang="en-US" altLang="ja-JP" dirty="0"/>
              <a:t>Rotary Launches </a:t>
            </a:r>
            <a:r>
              <a:rPr lang="en-US" altLang="ja-JP" sz="3200" dirty="0"/>
              <a:t>Its </a:t>
            </a:r>
            <a:r>
              <a:rPr lang="en-US" altLang="ja-JP" sz="4000" b="1" dirty="0"/>
              <a:t>“Strengthening Rotary” Global Public Image </a:t>
            </a:r>
            <a:r>
              <a:rPr lang="en-US" altLang="ja-JP" dirty="0"/>
              <a:t>Initiative</a:t>
            </a:r>
          </a:p>
          <a:p>
            <a:r>
              <a:rPr lang="en-US" altLang="ja-JP" dirty="0"/>
              <a:t>News Release</a:t>
            </a:r>
            <a:r>
              <a:rPr lang="ja-JP" altLang="en-US" dirty="0"/>
              <a:t> </a:t>
            </a:r>
            <a:r>
              <a:rPr lang="en-US" altLang="ja-JP" dirty="0"/>
              <a:t>For immediate release</a:t>
            </a:r>
            <a:endParaRPr lang="en-US" altLang="ja-JP" b="1" dirty="0"/>
          </a:p>
          <a:p>
            <a:r>
              <a:rPr lang="en-US" altLang="ja-JP" b="1" dirty="0"/>
              <a:t>EVANSTON, IL, SEPTEMBER 17, 2013 </a:t>
            </a:r>
            <a:r>
              <a:rPr lang="en-US" altLang="ja-JP" dirty="0"/>
              <a:t>– Together with </a:t>
            </a:r>
          </a:p>
          <a:p>
            <a:r>
              <a:rPr lang="en-US" altLang="ja-JP" sz="3600" dirty="0"/>
              <a:t>global strategic branding firm </a:t>
            </a:r>
            <a:r>
              <a:rPr lang="en-US" altLang="ja-JP" sz="3600" b="1" dirty="0">
                <a:solidFill>
                  <a:srgbClr val="FF0000"/>
                </a:solidFill>
              </a:rPr>
              <a:t>Siegel+Gale </a:t>
            </a:r>
            <a:r>
              <a:rPr lang="en-US" altLang="ja-JP" dirty="0"/>
              <a:t>(www.siegelgale.com), </a:t>
            </a:r>
            <a:r>
              <a:rPr lang="en-US" altLang="ja-JP" sz="2800" dirty="0"/>
              <a:t>Rotary </a:t>
            </a:r>
            <a:r>
              <a:rPr lang="en-US" altLang="ja-JP" dirty="0"/>
              <a:t>today announced the launch of its global public image initiative “Strengthening Rotary” to enhance and amplify the volunteer service organization’s great story, visual identity and digital experience.</a:t>
            </a:r>
            <a:endParaRPr lang="ja-JP" altLang="en-US" dirty="0"/>
          </a:p>
        </p:txBody>
      </p:sp>
      <p:pic>
        <p:nvPicPr>
          <p:cNvPr id="2" name="図 1">
            <a:extLst>
              <a:ext uri="{FF2B5EF4-FFF2-40B4-BE49-F238E27FC236}">
                <a16:creationId xmlns:a16="http://schemas.microsoft.com/office/drawing/2014/main" id="{BD4F0702-10DD-4A2E-946A-D7A096CB87D6}"/>
              </a:ext>
            </a:extLst>
          </p:cNvPr>
          <p:cNvPicPr>
            <a:picLocks noChangeAspect="1"/>
          </p:cNvPicPr>
          <p:nvPr/>
        </p:nvPicPr>
        <p:blipFill>
          <a:blip r:embed="rId2"/>
          <a:stretch>
            <a:fillRect/>
          </a:stretch>
        </p:blipFill>
        <p:spPr>
          <a:xfrm>
            <a:off x="3022625" y="4171155"/>
            <a:ext cx="5778449" cy="2337208"/>
          </a:xfrm>
          <a:prstGeom prst="rect">
            <a:avLst/>
          </a:prstGeom>
        </p:spPr>
      </p:pic>
      <p:sp>
        <p:nvSpPr>
          <p:cNvPr id="4" name="矢印: 右 3">
            <a:extLst>
              <a:ext uri="{FF2B5EF4-FFF2-40B4-BE49-F238E27FC236}">
                <a16:creationId xmlns:a16="http://schemas.microsoft.com/office/drawing/2014/main" id="{3EE0786F-A7D5-4DB7-B126-48B84139093C}"/>
              </a:ext>
            </a:extLst>
          </p:cNvPr>
          <p:cNvSpPr/>
          <p:nvPr/>
        </p:nvSpPr>
        <p:spPr>
          <a:xfrm>
            <a:off x="5397499" y="4990122"/>
            <a:ext cx="425449" cy="6992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79590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EAD2961-0F65-4E5D-AA26-6FC47ED96638}"/>
              </a:ext>
            </a:extLst>
          </p:cNvPr>
          <p:cNvPicPr>
            <a:picLocks noChangeAspect="1"/>
          </p:cNvPicPr>
          <p:nvPr/>
        </p:nvPicPr>
        <p:blipFill>
          <a:blip r:embed="rId2"/>
          <a:stretch>
            <a:fillRect/>
          </a:stretch>
        </p:blipFill>
        <p:spPr>
          <a:xfrm>
            <a:off x="431800" y="221223"/>
            <a:ext cx="3810000" cy="3771900"/>
          </a:xfrm>
          <a:prstGeom prst="rect">
            <a:avLst/>
          </a:prstGeom>
        </p:spPr>
      </p:pic>
      <p:pic>
        <p:nvPicPr>
          <p:cNvPr id="3" name="図 2">
            <a:extLst>
              <a:ext uri="{FF2B5EF4-FFF2-40B4-BE49-F238E27FC236}">
                <a16:creationId xmlns:a16="http://schemas.microsoft.com/office/drawing/2014/main" id="{BD7E8F60-566E-4E79-8471-F1D0D5DDF7E7}"/>
              </a:ext>
            </a:extLst>
          </p:cNvPr>
          <p:cNvPicPr>
            <a:picLocks noChangeAspect="1"/>
          </p:cNvPicPr>
          <p:nvPr/>
        </p:nvPicPr>
        <p:blipFill>
          <a:blip r:embed="rId3"/>
          <a:stretch>
            <a:fillRect/>
          </a:stretch>
        </p:blipFill>
        <p:spPr>
          <a:xfrm>
            <a:off x="512549" y="3743428"/>
            <a:ext cx="2959100" cy="2929509"/>
          </a:xfrm>
          <a:prstGeom prst="rect">
            <a:avLst/>
          </a:prstGeom>
        </p:spPr>
      </p:pic>
      <p:pic>
        <p:nvPicPr>
          <p:cNvPr id="5" name="図 4">
            <a:extLst>
              <a:ext uri="{FF2B5EF4-FFF2-40B4-BE49-F238E27FC236}">
                <a16:creationId xmlns:a16="http://schemas.microsoft.com/office/drawing/2014/main" id="{C6A7BE76-2792-4411-9D5D-30716DBD15F0}"/>
              </a:ext>
            </a:extLst>
          </p:cNvPr>
          <p:cNvPicPr>
            <a:picLocks noChangeAspect="1"/>
          </p:cNvPicPr>
          <p:nvPr/>
        </p:nvPicPr>
        <p:blipFill>
          <a:blip r:embed="rId4"/>
          <a:stretch>
            <a:fillRect/>
          </a:stretch>
        </p:blipFill>
        <p:spPr>
          <a:xfrm>
            <a:off x="3267996" y="1826045"/>
            <a:ext cx="3416300" cy="3382137"/>
          </a:xfrm>
          <a:prstGeom prst="rect">
            <a:avLst/>
          </a:prstGeom>
        </p:spPr>
      </p:pic>
      <p:pic>
        <p:nvPicPr>
          <p:cNvPr id="6" name="図 5">
            <a:extLst>
              <a:ext uri="{FF2B5EF4-FFF2-40B4-BE49-F238E27FC236}">
                <a16:creationId xmlns:a16="http://schemas.microsoft.com/office/drawing/2014/main" id="{C2159257-19E7-455F-ABA2-2DC8AFF4DAE1}"/>
              </a:ext>
            </a:extLst>
          </p:cNvPr>
          <p:cNvPicPr>
            <a:picLocks noChangeAspect="1"/>
          </p:cNvPicPr>
          <p:nvPr/>
        </p:nvPicPr>
        <p:blipFill>
          <a:blip r:embed="rId5"/>
          <a:stretch>
            <a:fillRect/>
          </a:stretch>
        </p:blipFill>
        <p:spPr>
          <a:xfrm>
            <a:off x="6300164" y="140234"/>
            <a:ext cx="3300076" cy="3267075"/>
          </a:xfrm>
          <a:prstGeom prst="rect">
            <a:avLst/>
          </a:prstGeom>
        </p:spPr>
      </p:pic>
      <p:sp>
        <p:nvSpPr>
          <p:cNvPr id="9" name="テキスト ボックス 8">
            <a:extLst>
              <a:ext uri="{FF2B5EF4-FFF2-40B4-BE49-F238E27FC236}">
                <a16:creationId xmlns:a16="http://schemas.microsoft.com/office/drawing/2014/main" id="{09456E85-36E3-4043-A1A8-8C229C70C91E}"/>
              </a:ext>
            </a:extLst>
          </p:cNvPr>
          <p:cNvSpPr txBox="1"/>
          <p:nvPr/>
        </p:nvSpPr>
        <p:spPr>
          <a:xfrm>
            <a:off x="3987800" y="5518567"/>
            <a:ext cx="7264400" cy="1200329"/>
          </a:xfrm>
          <a:prstGeom prst="rect">
            <a:avLst/>
          </a:prstGeom>
          <a:noFill/>
        </p:spPr>
        <p:txBody>
          <a:bodyPr wrap="square">
            <a:spAutoFit/>
          </a:bodyPr>
          <a:lstStyle/>
          <a:p>
            <a:r>
              <a:rPr lang="en-US" altLang="ja-JP" sz="2400" b="1" i="0" dirty="0">
                <a:solidFill>
                  <a:srgbClr val="39424A"/>
                </a:solidFill>
                <a:effectLst/>
                <a:latin typeface="Meiryo" panose="020B0604030504040204" pitchFamily="50" charset="-128"/>
                <a:ea typeface="Meiryo" panose="020B0604030504040204" pitchFamily="50" charset="-128"/>
              </a:rPr>
              <a:t>1919</a:t>
            </a:r>
            <a:r>
              <a:rPr lang="ja-JP" altLang="en-US" sz="2400" b="1" i="0" dirty="0">
                <a:solidFill>
                  <a:srgbClr val="39424A"/>
                </a:solidFill>
                <a:effectLst/>
                <a:latin typeface="Meiryo" panose="020B0604030504040204" pitchFamily="50" charset="-128"/>
                <a:ea typeface="Meiryo" panose="020B0604030504040204" pitchFamily="50" charset="-128"/>
              </a:rPr>
              <a:t>年</a:t>
            </a:r>
            <a:r>
              <a:rPr lang="en-US" altLang="ja-JP" sz="2400" b="1" i="0" dirty="0">
                <a:solidFill>
                  <a:srgbClr val="39424A"/>
                </a:solidFill>
                <a:effectLst/>
                <a:latin typeface="Meiryo" panose="020B0604030504040204" pitchFamily="50" charset="-128"/>
                <a:ea typeface="Meiryo" panose="020B0604030504040204" pitchFamily="50" charset="-128"/>
              </a:rPr>
              <a:t>11</a:t>
            </a:r>
            <a:r>
              <a:rPr lang="ja-JP" altLang="en-US" sz="2400" b="1" i="0" dirty="0">
                <a:solidFill>
                  <a:srgbClr val="39424A"/>
                </a:solidFill>
                <a:effectLst/>
                <a:latin typeface="Meiryo" panose="020B0604030504040204" pitchFamily="50" charset="-128"/>
                <a:ea typeface="Meiryo" panose="020B0604030504040204" pitchFamily="50" charset="-128"/>
              </a:rPr>
              <a:t>月、理事会はビョルゲのデザインと詳細な説明を採用し、</a:t>
            </a:r>
            <a:r>
              <a:rPr lang="en-US" altLang="ja-JP" sz="2400" b="1" i="0" dirty="0">
                <a:solidFill>
                  <a:srgbClr val="39424A"/>
                </a:solidFill>
                <a:effectLst/>
                <a:latin typeface="Meiryo" panose="020B0604030504040204" pitchFamily="50" charset="-128"/>
                <a:ea typeface="Meiryo" panose="020B0604030504040204" pitchFamily="50" charset="-128"/>
              </a:rPr>
              <a:t>1921</a:t>
            </a:r>
            <a:r>
              <a:rPr lang="ja-JP" altLang="en-US" sz="2400" b="1" i="0" dirty="0">
                <a:solidFill>
                  <a:srgbClr val="39424A"/>
                </a:solidFill>
                <a:effectLst/>
                <a:latin typeface="Meiryo" panose="020B0604030504040204" pitchFamily="50" charset="-128"/>
                <a:ea typeface="Meiryo" panose="020B0604030504040204" pitchFamily="50" charset="-128"/>
              </a:rPr>
              <a:t>年の国際大会で正式に承認されました。</a:t>
            </a:r>
            <a:r>
              <a:rPr lang="en-US" altLang="ja-JP" sz="2400" b="1" i="0" dirty="0">
                <a:solidFill>
                  <a:srgbClr val="39424A"/>
                </a:solidFill>
                <a:effectLst/>
                <a:latin typeface="Meiryo" panose="020B0604030504040204" pitchFamily="50" charset="-128"/>
                <a:ea typeface="Meiryo" panose="020B0604030504040204" pitchFamily="50" charset="-128"/>
              </a:rPr>
              <a:t>1924</a:t>
            </a:r>
            <a:r>
              <a:rPr lang="ja-JP" altLang="en-US" sz="2400" b="1" i="0" dirty="0">
                <a:solidFill>
                  <a:srgbClr val="39424A"/>
                </a:solidFill>
                <a:effectLst/>
                <a:latin typeface="Meiryo" panose="020B0604030504040204" pitchFamily="50" charset="-128"/>
                <a:ea typeface="Meiryo" panose="020B0604030504040204" pitchFamily="50" charset="-128"/>
              </a:rPr>
              <a:t>年には楔穴が追加。</a:t>
            </a:r>
            <a:endParaRPr lang="ja-JP" altLang="en-US" sz="2400" b="1" dirty="0"/>
          </a:p>
        </p:txBody>
      </p:sp>
      <p:pic>
        <p:nvPicPr>
          <p:cNvPr id="4" name="図 3">
            <a:extLst>
              <a:ext uri="{FF2B5EF4-FFF2-40B4-BE49-F238E27FC236}">
                <a16:creationId xmlns:a16="http://schemas.microsoft.com/office/drawing/2014/main" id="{C2E2278A-3613-49B1-B156-7EE30190F1A5}"/>
              </a:ext>
            </a:extLst>
          </p:cNvPr>
          <p:cNvPicPr>
            <a:picLocks noChangeAspect="1"/>
          </p:cNvPicPr>
          <p:nvPr/>
        </p:nvPicPr>
        <p:blipFill>
          <a:blip r:embed="rId6"/>
          <a:stretch>
            <a:fillRect/>
          </a:stretch>
        </p:blipFill>
        <p:spPr>
          <a:xfrm>
            <a:off x="9000266" y="2693019"/>
            <a:ext cx="2632709" cy="2600207"/>
          </a:xfrm>
          <a:prstGeom prst="rect">
            <a:avLst/>
          </a:prstGeom>
        </p:spPr>
      </p:pic>
      <p:pic>
        <p:nvPicPr>
          <p:cNvPr id="8" name="図 7">
            <a:extLst>
              <a:ext uri="{FF2B5EF4-FFF2-40B4-BE49-F238E27FC236}">
                <a16:creationId xmlns:a16="http://schemas.microsoft.com/office/drawing/2014/main" id="{570EE1C4-D90C-4384-9D92-BABAEBA7C088}"/>
              </a:ext>
            </a:extLst>
          </p:cNvPr>
          <p:cNvPicPr>
            <a:picLocks noChangeAspect="1"/>
          </p:cNvPicPr>
          <p:nvPr/>
        </p:nvPicPr>
        <p:blipFill>
          <a:blip r:embed="rId7"/>
          <a:stretch>
            <a:fillRect/>
          </a:stretch>
        </p:blipFill>
        <p:spPr>
          <a:xfrm>
            <a:off x="5008004" y="1047221"/>
            <a:ext cx="5147675" cy="5392414"/>
          </a:xfrm>
          <a:prstGeom prst="rect">
            <a:avLst/>
          </a:prstGeom>
        </p:spPr>
      </p:pic>
    </p:spTree>
    <p:extLst>
      <p:ext uri="{BB962C8B-B14F-4D97-AF65-F5344CB8AC3E}">
        <p14:creationId xmlns:p14="http://schemas.microsoft.com/office/powerpoint/2010/main" val="9538154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FFF965B-5551-4832-BA37-3F5179B0DA20}"/>
              </a:ext>
            </a:extLst>
          </p:cNvPr>
          <p:cNvSpPr txBox="1"/>
          <p:nvPr/>
        </p:nvSpPr>
        <p:spPr>
          <a:xfrm>
            <a:off x="3047999" y="5276334"/>
            <a:ext cx="6096000" cy="707886"/>
          </a:xfrm>
          <a:prstGeom prst="rect">
            <a:avLst/>
          </a:prstGeom>
          <a:noFill/>
        </p:spPr>
        <p:txBody>
          <a:bodyPr wrap="square">
            <a:spAutoFit/>
          </a:bodyPr>
          <a:lstStyle/>
          <a:p>
            <a:r>
              <a:rPr kumimoji="1" lang="en-US" altLang="ja-JP" sz="4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SEPTEMBER 17, 2013 </a:t>
            </a:r>
            <a:endParaRPr lang="ja-JP" altLang="en-US" sz="4000" dirty="0"/>
          </a:p>
        </p:txBody>
      </p:sp>
      <p:pic>
        <p:nvPicPr>
          <p:cNvPr id="5" name="図 4">
            <a:extLst>
              <a:ext uri="{FF2B5EF4-FFF2-40B4-BE49-F238E27FC236}">
                <a16:creationId xmlns:a16="http://schemas.microsoft.com/office/drawing/2014/main" id="{10FCBEE2-F188-4EA8-A93F-40DB93809F5F}"/>
              </a:ext>
            </a:extLst>
          </p:cNvPr>
          <p:cNvPicPr>
            <a:picLocks noChangeAspect="1"/>
          </p:cNvPicPr>
          <p:nvPr/>
        </p:nvPicPr>
        <p:blipFill>
          <a:blip r:embed="rId2"/>
          <a:stretch>
            <a:fillRect/>
          </a:stretch>
        </p:blipFill>
        <p:spPr>
          <a:xfrm>
            <a:off x="1689100" y="1032723"/>
            <a:ext cx="9398000" cy="3530871"/>
          </a:xfrm>
          <a:prstGeom prst="rect">
            <a:avLst/>
          </a:prstGeom>
        </p:spPr>
      </p:pic>
    </p:spTree>
    <p:extLst>
      <p:ext uri="{BB962C8B-B14F-4D97-AF65-F5344CB8AC3E}">
        <p14:creationId xmlns:p14="http://schemas.microsoft.com/office/powerpoint/2010/main" val="25253601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a:extLst>
              <a:ext uri="{FF2B5EF4-FFF2-40B4-BE49-F238E27FC236}">
                <a16:creationId xmlns:a16="http://schemas.microsoft.com/office/drawing/2014/main" id="{EB4F5800-E6D6-4324-8544-8A74C391C143}"/>
              </a:ext>
            </a:extLst>
          </p:cNvPr>
          <p:cNvSpPr>
            <a:spLocks noGrp="1"/>
          </p:cNvSpPr>
          <p:nvPr>
            <p:ph sz="half" idx="1"/>
          </p:nvPr>
        </p:nvSpPr>
        <p:spPr>
          <a:xfrm>
            <a:off x="419100" y="962818"/>
            <a:ext cx="5511800" cy="5643563"/>
          </a:xfrm>
        </p:spPr>
        <p:txBody>
          <a:bodyPr>
            <a:normAutofit fontScale="77500" lnSpcReduction="20000"/>
          </a:bodyPr>
          <a:lstStyle/>
          <a:p>
            <a:pPr marL="0" indent="0">
              <a:buNone/>
            </a:pPr>
            <a:r>
              <a:rPr lang="en-US" altLang="ja-JP" sz="2600" b="1" dirty="0">
                <a:latin typeface="BIZ UDPゴシック" panose="020B0400000000000000" pitchFamily="50" charset="-128"/>
                <a:ea typeface="BIZ UDPゴシック" panose="020B0400000000000000" pitchFamily="50" charset="-128"/>
              </a:rPr>
              <a:t>2003-04</a:t>
            </a:r>
            <a:r>
              <a:rPr lang="ja-JP" altLang="en-US" sz="2600" b="1" dirty="0">
                <a:latin typeface="BIZ UDPゴシック" panose="020B0400000000000000" pitchFamily="50" charset="-128"/>
                <a:ea typeface="BIZ UDPゴシック" panose="020B0400000000000000" pitchFamily="50" charset="-128"/>
              </a:rPr>
              <a:t>年度　</a:t>
            </a:r>
            <a:r>
              <a:rPr lang="ja-JP" altLang="en-US" b="1" dirty="0">
                <a:latin typeface="BIZ UDPゴシック" panose="020B0400000000000000" pitchFamily="50" charset="-128"/>
                <a:ea typeface="BIZ UDPゴシック" panose="020B0400000000000000" pitchFamily="50" charset="-128"/>
              </a:rPr>
              <a:t>ジョナサン Ｂ</a:t>
            </a:r>
            <a:r>
              <a:rPr lang="en-US" altLang="ja-JP" b="1" dirty="0">
                <a:latin typeface="BIZ UDPゴシック" panose="020B0400000000000000" pitchFamily="50" charset="-128"/>
                <a:ea typeface="BIZ UDPゴシック" panose="020B0400000000000000" pitchFamily="50" charset="-128"/>
              </a:rPr>
              <a:t>.</a:t>
            </a:r>
            <a:r>
              <a:rPr lang="ja-JP" altLang="en-US" b="1" dirty="0">
                <a:latin typeface="BIZ UDPゴシック" panose="020B0400000000000000" pitchFamily="50" charset="-128"/>
                <a:ea typeface="BIZ UDPゴシック" panose="020B0400000000000000" pitchFamily="50" charset="-128"/>
              </a:rPr>
              <a:t>マジィアべ</a:t>
            </a:r>
            <a:endParaRPr lang="en-US" altLang="ja-JP" b="1" dirty="0">
              <a:latin typeface="BIZ UDPゴシック" panose="020B0400000000000000" pitchFamily="50" charset="-128"/>
              <a:ea typeface="BIZ UDPゴシック" panose="020B0400000000000000" pitchFamily="50" charset="-128"/>
            </a:endParaRPr>
          </a:p>
          <a:p>
            <a:pPr marL="0" indent="0">
              <a:buNone/>
            </a:pPr>
            <a:r>
              <a:rPr lang="en-US" altLang="ja-JP" sz="2600" b="1" dirty="0">
                <a:latin typeface="BIZ UDPゴシック" panose="020B0400000000000000" pitchFamily="50" charset="-128"/>
                <a:ea typeface="BIZ UDPゴシック" panose="020B0400000000000000" pitchFamily="50" charset="-128"/>
              </a:rPr>
              <a:t>2004-05</a:t>
            </a:r>
            <a:r>
              <a:rPr lang="ja-JP" altLang="en-US" sz="2600" b="1" dirty="0">
                <a:latin typeface="BIZ UDPゴシック" panose="020B0400000000000000" pitchFamily="50" charset="-128"/>
                <a:ea typeface="BIZ UDPゴシック" panose="020B0400000000000000" pitchFamily="50" charset="-128"/>
              </a:rPr>
              <a:t>年度　</a:t>
            </a:r>
            <a:r>
              <a:rPr lang="ja-JP" altLang="en-US" b="1" dirty="0">
                <a:latin typeface="BIZ UDPゴシック" panose="020B0400000000000000" pitchFamily="50" charset="-128"/>
                <a:ea typeface="BIZ UDPゴシック" panose="020B0400000000000000" pitchFamily="50" charset="-128"/>
              </a:rPr>
              <a:t>グレン </a:t>
            </a:r>
            <a:r>
              <a:rPr lang="en-US" altLang="ja-JP" b="1" dirty="0">
                <a:latin typeface="BIZ UDPゴシック" panose="020B0400000000000000" pitchFamily="50" charset="-128"/>
                <a:ea typeface="BIZ UDPゴシック" panose="020B0400000000000000" pitchFamily="50" charset="-128"/>
              </a:rPr>
              <a:t>E. </a:t>
            </a:r>
            <a:r>
              <a:rPr lang="ja-JP" altLang="en-US" b="1" dirty="0">
                <a:latin typeface="BIZ UDPゴシック" panose="020B0400000000000000" pitchFamily="50" charset="-128"/>
                <a:ea typeface="BIZ UDPゴシック" panose="020B0400000000000000" pitchFamily="50" charset="-128"/>
              </a:rPr>
              <a:t>エステス シニア</a:t>
            </a:r>
            <a:endParaRPr lang="en-US" altLang="ja-JP" b="1" dirty="0">
              <a:latin typeface="BIZ UDPゴシック" panose="020B0400000000000000" pitchFamily="50" charset="-128"/>
              <a:ea typeface="BIZ UDPゴシック" panose="020B0400000000000000" pitchFamily="50" charset="-128"/>
            </a:endParaRPr>
          </a:p>
          <a:p>
            <a:pPr marL="0" indent="0">
              <a:buNone/>
            </a:pPr>
            <a:r>
              <a:rPr lang="en-US" altLang="ja-JP" sz="2600" b="1" dirty="0">
                <a:latin typeface="BIZ UDPゴシック" panose="020B0400000000000000" pitchFamily="50" charset="-128"/>
                <a:ea typeface="BIZ UDPゴシック" panose="020B0400000000000000" pitchFamily="50" charset="-128"/>
              </a:rPr>
              <a:t>2005-06</a:t>
            </a:r>
            <a:r>
              <a:rPr lang="ja-JP" altLang="en-US" sz="2600" b="1" dirty="0">
                <a:latin typeface="BIZ UDPゴシック" panose="020B0400000000000000" pitchFamily="50" charset="-128"/>
                <a:ea typeface="BIZ UDPゴシック" panose="020B0400000000000000" pitchFamily="50" charset="-128"/>
              </a:rPr>
              <a:t>年度　</a:t>
            </a:r>
            <a:r>
              <a:rPr lang="ja-JP" altLang="en-US" sz="1500" b="1" dirty="0">
                <a:latin typeface="BIZ UDPゴシック" panose="020B0400000000000000" pitchFamily="50" charset="-128"/>
                <a:ea typeface="BIZ UDPゴシック" panose="020B0400000000000000" pitchFamily="50" charset="-128"/>
              </a:rPr>
              <a:t>カール・ヴィルヘルム・</a:t>
            </a:r>
            <a:r>
              <a:rPr lang="ja-JP" altLang="en-US" b="1" dirty="0">
                <a:latin typeface="BIZ UDPゴシック" panose="020B0400000000000000" pitchFamily="50" charset="-128"/>
                <a:ea typeface="BIZ UDPゴシック" panose="020B0400000000000000" pitchFamily="50" charset="-128"/>
              </a:rPr>
              <a:t>ステンハマー</a:t>
            </a:r>
            <a:endParaRPr lang="en-US" altLang="ja-JP" b="1" dirty="0">
              <a:latin typeface="BIZ UDPゴシック" panose="020B0400000000000000" pitchFamily="50" charset="-128"/>
              <a:ea typeface="BIZ UDPゴシック" panose="020B0400000000000000" pitchFamily="50" charset="-128"/>
            </a:endParaRPr>
          </a:p>
          <a:p>
            <a:pPr marL="0" indent="0">
              <a:buNone/>
            </a:pPr>
            <a:r>
              <a:rPr lang="en-US" altLang="ja-JP" sz="2600" b="1" dirty="0">
                <a:latin typeface="BIZ UDPゴシック" panose="020B0400000000000000" pitchFamily="50" charset="-128"/>
                <a:ea typeface="BIZ UDPゴシック" panose="020B0400000000000000" pitchFamily="50" charset="-128"/>
              </a:rPr>
              <a:t>2006-07</a:t>
            </a:r>
            <a:r>
              <a:rPr lang="ja-JP" altLang="en-US" sz="2600" b="1" dirty="0">
                <a:latin typeface="BIZ UDPゴシック" panose="020B0400000000000000" pitchFamily="50" charset="-128"/>
                <a:ea typeface="BIZ UDPゴシック" panose="020B0400000000000000" pitchFamily="50" charset="-128"/>
              </a:rPr>
              <a:t>年度　</a:t>
            </a:r>
            <a:r>
              <a:rPr lang="ja-JP" altLang="en-US" b="1" dirty="0">
                <a:latin typeface="BIZ UDPゴシック" panose="020B0400000000000000" pitchFamily="50" charset="-128"/>
                <a:ea typeface="BIZ UDPゴシック" panose="020B0400000000000000" pitchFamily="50" charset="-128"/>
              </a:rPr>
              <a:t>ウィリアム Ｂ</a:t>
            </a:r>
            <a:r>
              <a:rPr lang="en-US" altLang="ja-JP" b="1" dirty="0">
                <a:latin typeface="BIZ UDPゴシック" panose="020B0400000000000000" pitchFamily="50" charset="-128"/>
                <a:ea typeface="BIZ UDPゴシック" panose="020B0400000000000000" pitchFamily="50" charset="-128"/>
              </a:rPr>
              <a:t>.</a:t>
            </a:r>
            <a:r>
              <a:rPr lang="ja-JP" altLang="en-US" b="1" dirty="0">
                <a:latin typeface="BIZ UDPゴシック" panose="020B0400000000000000" pitchFamily="50" charset="-128"/>
                <a:ea typeface="BIZ UDPゴシック" panose="020B0400000000000000" pitchFamily="50" charset="-128"/>
              </a:rPr>
              <a:t>ボイド</a:t>
            </a:r>
            <a:endParaRPr lang="en-US" altLang="ja-JP" b="1" dirty="0">
              <a:latin typeface="BIZ UDPゴシック" panose="020B0400000000000000" pitchFamily="50" charset="-128"/>
              <a:ea typeface="BIZ UDPゴシック" panose="020B0400000000000000" pitchFamily="50" charset="-128"/>
            </a:endParaRPr>
          </a:p>
          <a:p>
            <a:pPr marL="0" indent="0">
              <a:buNone/>
            </a:pPr>
            <a:r>
              <a:rPr lang="en-US" altLang="ja-JP" sz="2600" b="1" dirty="0">
                <a:latin typeface="BIZ UDPゴシック" panose="020B0400000000000000" pitchFamily="50" charset="-128"/>
                <a:ea typeface="BIZ UDPゴシック" panose="020B0400000000000000" pitchFamily="50" charset="-128"/>
              </a:rPr>
              <a:t>2007-08</a:t>
            </a:r>
            <a:r>
              <a:rPr lang="ja-JP" altLang="en-US" sz="2600" b="1" dirty="0">
                <a:latin typeface="BIZ UDPゴシック" panose="020B0400000000000000" pitchFamily="50" charset="-128"/>
                <a:ea typeface="BIZ UDPゴシック" panose="020B0400000000000000" pitchFamily="50" charset="-128"/>
              </a:rPr>
              <a:t>年度　</a:t>
            </a:r>
            <a:r>
              <a:rPr lang="ja-JP" altLang="en-US" sz="1500" b="1" dirty="0">
                <a:latin typeface="BIZ UDPゴシック" panose="020B0400000000000000" pitchFamily="50" charset="-128"/>
                <a:ea typeface="BIZ UDPゴシック" panose="020B0400000000000000" pitchFamily="50" charset="-128"/>
              </a:rPr>
              <a:t>ウィルフリッド</a:t>
            </a:r>
            <a:r>
              <a:rPr lang="ja-JP" altLang="en-US" b="1" dirty="0">
                <a:latin typeface="BIZ UDPゴシック" panose="020B0400000000000000" pitchFamily="50" charset="-128"/>
                <a:ea typeface="BIZ UDPゴシック" panose="020B0400000000000000" pitchFamily="50" charset="-128"/>
              </a:rPr>
              <a:t> </a:t>
            </a:r>
            <a:r>
              <a:rPr lang="en-US" altLang="ja-JP" b="1" dirty="0">
                <a:latin typeface="BIZ UDPゴシック" panose="020B0400000000000000" pitchFamily="50" charset="-128"/>
                <a:ea typeface="BIZ UDPゴシック" panose="020B0400000000000000" pitchFamily="50" charset="-128"/>
              </a:rPr>
              <a:t>J.</a:t>
            </a:r>
            <a:r>
              <a:rPr lang="ja-JP" altLang="en-US" b="1" dirty="0">
                <a:latin typeface="BIZ UDPゴシック" panose="020B0400000000000000" pitchFamily="50" charset="-128"/>
                <a:ea typeface="BIZ UDPゴシック" panose="020B0400000000000000" pitchFamily="50" charset="-128"/>
              </a:rPr>
              <a:t>ウィルキンソン</a:t>
            </a:r>
            <a:endParaRPr lang="en-US" altLang="ja-JP" b="1" dirty="0">
              <a:latin typeface="BIZ UDPゴシック" panose="020B0400000000000000" pitchFamily="50" charset="-128"/>
              <a:ea typeface="BIZ UDPゴシック" panose="020B0400000000000000" pitchFamily="50" charset="-128"/>
            </a:endParaRPr>
          </a:p>
          <a:p>
            <a:pPr marL="0" indent="0">
              <a:buNone/>
            </a:pPr>
            <a:r>
              <a:rPr lang="en-US" altLang="ja-JP" sz="2600" b="1" dirty="0">
                <a:latin typeface="BIZ UDPゴシック" panose="020B0400000000000000" pitchFamily="50" charset="-128"/>
                <a:ea typeface="BIZ UDPゴシック" panose="020B0400000000000000" pitchFamily="50" charset="-128"/>
              </a:rPr>
              <a:t>2008-09</a:t>
            </a:r>
            <a:r>
              <a:rPr lang="ja-JP" altLang="en-US" sz="2600" b="1" dirty="0">
                <a:latin typeface="BIZ UDPゴシック" panose="020B0400000000000000" pitchFamily="50" charset="-128"/>
                <a:ea typeface="BIZ UDPゴシック" panose="020B0400000000000000" pitchFamily="50" charset="-128"/>
              </a:rPr>
              <a:t>年度　</a:t>
            </a:r>
            <a:r>
              <a:rPr lang="ja-JP" altLang="en-US" b="1" dirty="0">
                <a:latin typeface="BIZ UDPゴシック" panose="020B0400000000000000" pitchFamily="50" charset="-128"/>
                <a:ea typeface="BIZ UDPゴシック" panose="020B0400000000000000" pitchFamily="50" charset="-128"/>
              </a:rPr>
              <a:t>李東建</a:t>
            </a:r>
            <a:endParaRPr lang="en-US" altLang="ja-JP" b="1" dirty="0">
              <a:latin typeface="BIZ UDPゴシック" panose="020B0400000000000000" pitchFamily="50" charset="-128"/>
              <a:ea typeface="BIZ UDPゴシック" panose="020B0400000000000000" pitchFamily="50" charset="-128"/>
            </a:endParaRPr>
          </a:p>
          <a:p>
            <a:pPr marL="0" indent="0">
              <a:buNone/>
            </a:pPr>
            <a:r>
              <a:rPr lang="en-US" altLang="ja-JP" sz="2600" b="1" dirty="0">
                <a:latin typeface="BIZ UDPゴシック" panose="020B0400000000000000" pitchFamily="50" charset="-128"/>
                <a:ea typeface="BIZ UDPゴシック" panose="020B0400000000000000" pitchFamily="50" charset="-128"/>
              </a:rPr>
              <a:t>2009-10</a:t>
            </a:r>
            <a:r>
              <a:rPr lang="ja-JP" altLang="en-US" sz="2600" b="1" dirty="0">
                <a:latin typeface="BIZ UDPゴシック" panose="020B0400000000000000" pitchFamily="50" charset="-128"/>
                <a:ea typeface="BIZ UDPゴシック" panose="020B0400000000000000" pitchFamily="50" charset="-128"/>
              </a:rPr>
              <a:t>年度　</a:t>
            </a:r>
            <a:r>
              <a:rPr lang="ja-JP" altLang="en-US" b="1" dirty="0">
                <a:latin typeface="BIZ UDPゴシック" panose="020B0400000000000000" pitchFamily="50" charset="-128"/>
                <a:ea typeface="BIZ UDPゴシック" panose="020B0400000000000000" pitchFamily="50" charset="-128"/>
              </a:rPr>
              <a:t>ジョン・ケニー</a:t>
            </a:r>
            <a:endParaRPr lang="en-US" altLang="ja-JP" b="1" dirty="0">
              <a:latin typeface="BIZ UDPゴシック" panose="020B0400000000000000" pitchFamily="50" charset="-128"/>
              <a:ea typeface="BIZ UDPゴシック" panose="020B0400000000000000" pitchFamily="50" charset="-128"/>
            </a:endParaRPr>
          </a:p>
          <a:p>
            <a:pPr marL="0" indent="0">
              <a:buNone/>
            </a:pPr>
            <a:r>
              <a:rPr lang="en-US" altLang="ja-JP" sz="2600" b="1" dirty="0">
                <a:latin typeface="BIZ UDPゴシック" panose="020B0400000000000000" pitchFamily="50" charset="-128"/>
                <a:ea typeface="BIZ UDPゴシック" panose="020B0400000000000000" pitchFamily="50" charset="-128"/>
              </a:rPr>
              <a:t>2010-11</a:t>
            </a:r>
            <a:r>
              <a:rPr lang="ja-JP" altLang="en-US" sz="2600" b="1" dirty="0">
                <a:latin typeface="BIZ UDPゴシック" panose="020B0400000000000000" pitchFamily="50" charset="-128"/>
                <a:ea typeface="BIZ UDPゴシック" panose="020B0400000000000000" pitchFamily="50" charset="-128"/>
              </a:rPr>
              <a:t>年度　</a:t>
            </a:r>
            <a:r>
              <a:rPr lang="ja-JP" altLang="en-US" b="1" dirty="0">
                <a:latin typeface="BIZ UDPゴシック" panose="020B0400000000000000" pitchFamily="50" charset="-128"/>
                <a:ea typeface="BIZ UDPゴシック" panose="020B0400000000000000" pitchFamily="50" charset="-128"/>
              </a:rPr>
              <a:t>レイ・クリンギンスミス</a:t>
            </a:r>
            <a:endParaRPr lang="en-US" altLang="ja-JP" b="1" dirty="0">
              <a:latin typeface="BIZ UDPゴシック" panose="020B0400000000000000" pitchFamily="50" charset="-128"/>
              <a:ea typeface="BIZ UDPゴシック" panose="020B0400000000000000" pitchFamily="50" charset="-128"/>
            </a:endParaRPr>
          </a:p>
          <a:p>
            <a:pPr marL="0" indent="0">
              <a:buNone/>
            </a:pPr>
            <a:r>
              <a:rPr lang="en-US" altLang="ja-JP" sz="2600" b="1" dirty="0">
                <a:latin typeface="BIZ UDPゴシック" panose="020B0400000000000000" pitchFamily="50" charset="-128"/>
                <a:ea typeface="BIZ UDPゴシック" panose="020B0400000000000000" pitchFamily="50" charset="-128"/>
              </a:rPr>
              <a:t>2011-12</a:t>
            </a:r>
            <a:r>
              <a:rPr lang="ja-JP" altLang="en-US" sz="2600" b="1" dirty="0">
                <a:latin typeface="BIZ UDPゴシック" panose="020B0400000000000000" pitchFamily="50" charset="-128"/>
                <a:ea typeface="BIZ UDPゴシック" panose="020B0400000000000000" pitchFamily="50" charset="-128"/>
              </a:rPr>
              <a:t>年度　</a:t>
            </a:r>
            <a:r>
              <a:rPr lang="ja-JP" altLang="en-US" b="1" dirty="0">
                <a:latin typeface="BIZ UDPゴシック" panose="020B0400000000000000" pitchFamily="50" charset="-128"/>
                <a:ea typeface="BIZ UDPゴシック" panose="020B0400000000000000" pitchFamily="50" charset="-128"/>
              </a:rPr>
              <a:t>カルヤン・バネルジー</a:t>
            </a:r>
            <a:endParaRPr lang="en-US" altLang="ja-JP" b="1" dirty="0">
              <a:latin typeface="BIZ UDPゴシック" panose="020B0400000000000000" pitchFamily="50" charset="-128"/>
              <a:ea typeface="BIZ UDPゴシック" panose="020B0400000000000000" pitchFamily="50" charset="-128"/>
            </a:endParaRPr>
          </a:p>
          <a:p>
            <a:pPr marL="0" indent="0">
              <a:buNone/>
            </a:pPr>
            <a:r>
              <a:rPr lang="en-US" altLang="ja-JP" sz="2600" b="1" dirty="0">
                <a:latin typeface="BIZ UDPゴシック" panose="020B0400000000000000" pitchFamily="50" charset="-128"/>
                <a:ea typeface="BIZ UDPゴシック" panose="020B0400000000000000" pitchFamily="50" charset="-128"/>
              </a:rPr>
              <a:t>2012-13</a:t>
            </a:r>
            <a:r>
              <a:rPr lang="ja-JP" altLang="en-US" sz="2600" b="1" dirty="0">
                <a:latin typeface="BIZ UDPゴシック" panose="020B0400000000000000" pitchFamily="50" charset="-128"/>
                <a:ea typeface="BIZ UDPゴシック" panose="020B0400000000000000" pitchFamily="50" charset="-128"/>
              </a:rPr>
              <a:t>年度　</a:t>
            </a:r>
            <a:r>
              <a:rPr lang="ja-JP" altLang="en-US" b="1" dirty="0">
                <a:latin typeface="BIZ UDPゴシック" panose="020B0400000000000000" pitchFamily="50" charset="-128"/>
                <a:ea typeface="BIZ UDPゴシック" panose="020B0400000000000000" pitchFamily="50" charset="-128"/>
              </a:rPr>
              <a:t>田中 作次</a:t>
            </a:r>
            <a:endParaRPr lang="en-US" altLang="ja-JP" b="1"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2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2013-14</a:t>
            </a:r>
            <a:r>
              <a:rPr kumimoji="1" lang="ja-JP" altLang="en-US" sz="2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年度　</a:t>
            </a:r>
            <a:r>
              <a:rPr kumimoji="1" lang="ja-JP" altLang="en-US" sz="2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ロン </a:t>
            </a:r>
            <a:r>
              <a:rPr kumimoji="1" lang="en-US" altLang="ja-JP" sz="2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D. </a:t>
            </a:r>
            <a:r>
              <a:rPr kumimoji="1" lang="ja-JP" altLang="en-US" sz="2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バートン</a:t>
            </a:r>
            <a:endParaRPr kumimoji="1" lang="en-US" altLang="ja-JP" sz="2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2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2014-15</a:t>
            </a:r>
            <a:r>
              <a:rPr kumimoji="1" lang="ja-JP" altLang="en-US" sz="2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年度　</a:t>
            </a:r>
            <a:r>
              <a:rPr kumimoji="1" lang="ja-JP" altLang="en-US" sz="2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黄其光</a:t>
            </a:r>
            <a:endParaRPr kumimoji="1" lang="en-US" altLang="ja-JP" sz="2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2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2015-16</a:t>
            </a:r>
            <a:r>
              <a:rPr kumimoji="1" lang="ja-JP" altLang="en-US" sz="2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年度　</a:t>
            </a:r>
            <a:r>
              <a:rPr kumimoji="1" lang="en-US" altLang="ja-JP" sz="2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K. R. </a:t>
            </a:r>
            <a:r>
              <a:rPr kumimoji="1" lang="ja-JP" altLang="en-US" sz="2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ラビンドラン</a:t>
            </a:r>
            <a:endParaRPr kumimoji="1" lang="en-US" altLang="ja-JP" sz="2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2600" b="1"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2016-17</a:t>
            </a:r>
            <a:r>
              <a:rPr kumimoji="1" lang="ja-JP" altLang="en-US" sz="2600" b="1"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年度　</a:t>
            </a:r>
            <a:r>
              <a:rPr kumimoji="1" lang="ja-JP" altLang="en-US" sz="2800" b="1"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ジョン </a:t>
            </a:r>
            <a:r>
              <a:rPr kumimoji="1" lang="en-US" altLang="ja-JP" sz="2800" b="1"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F. </a:t>
            </a:r>
            <a:r>
              <a:rPr kumimoji="1" lang="ja-JP" altLang="en-US" sz="2800" b="1"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ジャーム</a:t>
            </a:r>
            <a:endParaRPr kumimoji="1" lang="en-US" altLang="ja-JP" sz="2800" b="1"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2600" b="1"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2017-18</a:t>
            </a:r>
            <a:r>
              <a:rPr kumimoji="1" lang="ja-JP" altLang="en-US" sz="2600" b="1"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年度　</a:t>
            </a:r>
            <a:r>
              <a:rPr kumimoji="1" lang="ja-JP" altLang="en-US" sz="2800" b="1"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イアン </a:t>
            </a:r>
            <a:r>
              <a:rPr kumimoji="1" lang="en-US" altLang="ja-JP" sz="2800" b="1"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H.S. </a:t>
            </a:r>
            <a:r>
              <a:rPr kumimoji="1" lang="ja-JP" altLang="en-US" sz="2800" b="1"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ライズリー</a:t>
            </a:r>
            <a:endParaRPr kumimoji="1" lang="en-US" altLang="ja-JP" sz="2800" b="1"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ja-JP" altLang="en-US" dirty="0"/>
          </a:p>
        </p:txBody>
      </p:sp>
      <p:sp>
        <p:nvSpPr>
          <p:cNvPr id="6" name="コンテンツ プレースホルダー 5">
            <a:extLst>
              <a:ext uri="{FF2B5EF4-FFF2-40B4-BE49-F238E27FC236}">
                <a16:creationId xmlns:a16="http://schemas.microsoft.com/office/drawing/2014/main" id="{84B8F7B7-2251-47C7-9818-90B38B820665}"/>
              </a:ext>
            </a:extLst>
          </p:cNvPr>
          <p:cNvSpPr>
            <a:spLocks noGrp="1"/>
          </p:cNvSpPr>
          <p:nvPr>
            <p:ph sz="half" idx="2"/>
          </p:nvPr>
        </p:nvSpPr>
        <p:spPr>
          <a:xfrm>
            <a:off x="6019800" y="962818"/>
            <a:ext cx="5753100" cy="1958183"/>
          </a:xfrm>
        </p:spPr>
        <p:txBody>
          <a:bodyPr>
            <a:normAutofit fontScale="77500" lnSpcReduction="20000"/>
          </a:bodyPr>
          <a:lstStyle/>
          <a:p>
            <a:pPr marL="0" indent="0">
              <a:buNone/>
            </a:pPr>
            <a:r>
              <a:rPr lang="en-US" altLang="ja-JP" sz="2600" b="1" dirty="0">
                <a:solidFill>
                  <a:srgbClr val="0070C0"/>
                </a:solidFill>
                <a:latin typeface="BIZ UDPゴシック" panose="020B0400000000000000" pitchFamily="50" charset="-128"/>
                <a:ea typeface="BIZ UDPゴシック" panose="020B0400000000000000" pitchFamily="50" charset="-128"/>
              </a:rPr>
              <a:t>2018-19</a:t>
            </a:r>
            <a:r>
              <a:rPr lang="ja-JP" altLang="en-US" sz="2600" b="1" dirty="0">
                <a:solidFill>
                  <a:srgbClr val="0070C0"/>
                </a:solidFill>
                <a:latin typeface="BIZ UDPゴシック" panose="020B0400000000000000" pitchFamily="50" charset="-128"/>
                <a:ea typeface="BIZ UDPゴシック" panose="020B0400000000000000" pitchFamily="50" charset="-128"/>
              </a:rPr>
              <a:t>年度　</a:t>
            </a:r>
            <a:r>
              <a:rPr lang="ja-JP" altLang="en-US" b="1" dirty="0">
                <a:solidFill>
                  <a:srgbClr val="0070C0"/>
                </a:solidFill>
                <a:latin typeface="BIZ UDPゴシック" panose="020B0400000000000000" pitchFamily="50" charset="-128"/>
                <a:ea typeface="BIZ UDPゴシック" panose="020B0400000000000000" pitchFamily="50" charset="-128"/>
              </a:rPr>
              <a:t>バリー・ラシン</a:t>
            </a:r>
            <a:endParaRPr lang="en-US" altLang="ja-JP" b="1" dirty="0">
              <a:solidFill>
                <a:srgbClr val="0070C0"/>
              </a:solidFill>
              <a:latin typeface="BIZ UDPゴシック" panose="020B0400000000000000" pitchFamily="50" charset="-128"/>
              <a:ea typeface="BIZ UDPゴシック" panose="020B0400000000000000" pitchFamily="50" charset="-128"/>
            </a:endParaRPr>
          </a:p>
          <a:p>
            <a:pPr marL="0" indent="0">
              <a:buNone/>
            </a:pPr>
            <a:r>
              <a:rPr lang="en-US" altLang="ja-JP" sz="2600" b="1" dirty="0">
                <a:solidFill>
                  <a:srgbClr val="0070C0"/>
                </a:solidFill>
                <a:latin typeface="BIZ UDPゴシック" panose="020B0400000000000000" pitchFamily="50" charset="-128"/>
                <a:ea typeface="BIZ UDPゴシック" panose="020B0400000000000000" pitchFamily="50" charset="-128"/>
              </a:rPr>
              <a:t>2019-20</a:t>
            </a:r>
            <a:r>
              <a:rPr lang="ja-JP" altLang="en-US" sz="2600" b="1" dirty="0">
                <a:solidFill>
                  <a:srgbClr val="0070C0"/>
                </a:solidFill>
                <a:latin typeface="BIZ UDPゴシック" panose="020B0400000000000000" pitchFamily="50" charset="-128"/>
                <a:ea typeface="BIZ UDPゴシック" panose="020B0400000000000000" pitchFamily="50" charset="-128"/>
              </a:rPr>
              <a:t>年度　</a:t>
            </a:r>
            <a:r>
              <a:rPr lang="ja-JP" altLang="en-US" b="1" dirty="0">
                <a:solidFill>
                  <a:srgbClr val="0070C0"/>
                </a:solidFill>
                <a:latin typeface="BIZ UDPゴシック" panose="020B0400000000000000" pitchFamily="50" charset="-128"/>
                <a:ea typeface="BIZ UDPゴシック" panose="020B0400000000000000" pitchFamily="50" charset="-128"/>
              </a:rPr>
              <a:t>マーク・ダニエル・マローニー</a:t>
            </a:r>
            <a:endParaRPr lang="en-US" altLang="ja-JP" b="1" dirty="0">
              <a:solidFill>
                <a:srgbClr val="0070C0"/>
              </a:solidFill>
              <a:latin typeface="BIZ UDPゴシック" panose="020B0400000000000000" pitchFamily="50" charset="-128"/>
              <a:ea typeface="BIZ UDPゴシック" panose="020B0400000000000000" pitchFamily="50" charset="-128"/>
            </a:endParaRPr>
          </a:p>
          <a:p>
            <a:pPr marL="0" indent="0">
              <a:buNone/>
            </a:pPr>
            <a:r>
              <a:rPr lang="en-US" altLang="ja-JP" sz="2600" b="1" dirty="0">
                <a:solidFill>
                  <a:srgbClr val="0070C0"/>
                </a:solidFill>
                <a:latin typeface="BIZ UDPゴシック" panose="020B0400000000000000" pitchFamily="50" charset="-128"/>
                <a:ea typeface="BIZ UDPゴシック" panose="020B0400000000000000" pitchFamily="50" charset="-128"/>
              </a:rPr>
              <a:t>2020-21</a:t>
            </a:r>
            <a:r>
              <a:rPr lang="ja-JP" altLang="en-US" sz="2600" b="1" dirty="0">
                <a:solidFill>
                  <a:srgbClr val="0070C0"/>
                </a:solidFill>
                <a:latin typeface="BIZ UDPゴシック" panose="020B0400000000000000" pitchFamily="50" charset="-128"/>
                <a:ea typeface="BIZ UDPゴシック" panose="020B0400000000000000" pitchFamily="50" charset="-128"/>
              </a:rPr>
              <a:t>年度　</a:t>
            </a:r>
            <a:r>
              <a:rPr lang="ja-JP" altLang="en-US" b="1" dirty="0">
                <a:solidFill>
                  <a:srgbClr val="0070C0"/>
                </a:solidFill>
                <a:latin typeface="BIZ UDPゴシック" panose="020B0400000000000000" pitchFamily="50" charset="-128"/>
                <a:ea typeface="BIZ UDPゴシック" panose="020B0400000000000000" pitchFamily="50" charset="-128"/>
              </a:rPr>
              <a:t>ホルガー・クナーク</a:t>
            </a:r>
            <a:endParaRPr lang="en-US" altLang="ja-JP" b="1" dirty="0">
              <a:solidFill>
                <a:srgbClr val="0070C0"/>
              </a:solidFill>
              <a:latin typeface="BIZ UDPゴシック" panose="020B0400000000000000" pitchFamily="50" charset="-128"/>
              <a:ea typeface="BIZ UDPゴシック" panose="020B0400000000000000" pitchFamily="50" charset="-128"/>
            </a:endParaRPr>
          </a:p>
          <a:p>
            <a:pPr marL="0" indent="0">
              <a:buNone/>
            </a:pPr>
            <a:r>
              <a:rPr lang="en-US" altLang="ja-JP" sz="2600" b="1" dirty="0">
                <a:solidFill>
                  <a:srgbClr val="0070C0"/>
                </a:solidFill>
                <a:latin typeface="BIZ UDPゴシック" panose="020B0400000000000000" pitchFamily="50" charset="-128"/>
                <a:ea typeface="BIZ UDPゴシック" panose="020B0400000000000000" pitchFamily="50" charset="-128"/>
              </a:rPr>
              <a:t>2021-22</a:t>
            </a:r>
            <a:r>
              <a:rPr lang="ja-JP" altLang="en-US" sz="2600" b="1" dirty="0">
                <a:solidFill>
                  <a:srgbClr val="0070C0"/>
                </a:solidFill>
                <a:latin typeface="BIZ UDPゴシック" panose="020B0400000000000000" pitchFamily="50" charset="-128"/>
                <a:ea typeface="BIZ UDPゴシック" panose="020B0400000000000000" pitchFamily="50" charset="-128"/>
              </a:rPr>
              <a:t>年度　</a:t>
            </a:r>
            <a:r>
              <a:rPr lang="ja-JP" altLang="en-US" b="1" dirty="0">
                <a:solidFill>
                  <a:srgbClr val="0070C0"/>
                </a:solidFill>
                <a:latin typeface="BIZ UDPゴシック" panose="020B0400000000000000" pitchFamily="50" charset="-128"/>
                <a:ea typeface="BIZ UDPゴシック" panose="020B0400000000000000" pitchFamily="50" charset="-128"/>
              </a:rPr>
              <a:t>シェカール・メータ</a:t>
            </a:r>
            <a:endParaRPr lang="en-US" altLang="ja-JP" b="1" dirty="0">
              <a:solidFill>
                <a:srgbClr val="0070C0"/>
              </a:solidFill>
              <a:latin typeface="BIZ UDPゴシック" panose="020B0400000000000000" pitchFamily="50" charset="-128"/>
              <a:ea typeface="BIZ UDPゴシック" panose="020B0400000000000000" pitchFamily="50" charset="-128"/>
            </a:endParaRPr>
          </a:p>
          <a:p>
            <a:pPr marL="0" indent="0">
              <a:buNone/>
            </a:pPr>
            <a:r>
              <a:rPr lang="en-US" altLang="ja-JP" sz="2600" b="1" dirty="0">
                <a:solidFill>
                  <a:srgbClr val="0070C0"/>
                </a:solidFill>
                <a:latin typeface="BIZ UDPゴシック" panose="020B0400000000000000" pitchFamily="50" charset="-128"/>
                <a:ea typeface="BIZ UDPゴシック" panose="020B0400000000000000" pitchFamily="50" charset="-128"/>
              </a:rPr>
              <a:t>2022-23</a:t>
            </a:r>
            <a:r>
              <a:rPr lang="ja-JP" altLang="en-US" sz="2600" b="1" dirty="0">
                <a:solidFill>
                  <a:srgbClr val="0070C0"/>
                </a:solidFill>
                <a:latin typeface="BIZ UDPゴシック" panose="020B0400000000000000" pitchFamily="50" charset="-128"/>
                <a:ea typeface="BIZ UDPゴシック" panose="020B0400000000000000" pitchFamily="50" charset="-128"/>
              </a:rPr>
              <a:t>年度　</a:t>
            </a:r>
            <a:r>
              <a:rPr lang="ja-JP" altLang="en-US" b="1" dirty="0">
                <a:solidFill>
                  <a:srgbClr val="0070C0"/>
                </a:solidFill>
                <a:latin typeface="BIZ UDPゴシック" panose="020B0400000000000000" pitchFamily="50" charset="-128"/>
                <a:ea typeface="BIZ UDPゴシック" panose="020B0400000000000000" pitchFamily="50" charset="-128"/>
              </a:rPr>
              <a:t>ジェニファー </a:t>
            </a:r>
            <a:r>
              <a:rPr lang="en-US" altLang="ja-JP" b="1" dirty="0">
                <a:solidFill>
                  <a:srgbClr val="0070C0"/>
                </a:solidFill>
                <a:latin typeface="BIZ UDPゴシック" panose="020B0400000000000000" pitchFamily="50" charset="-128"/>
                <a:ea typeface="BIZ UDPゴシック" panose="020B0400000000000000" pitchFamily="50" charset="-128"/>
              </a:rPr>
              <a:t>E. </a:t>
            </a:r>
            <a:r>
              <a:rPr lang="ja-JP" altLang="en-US" b="1" dirty="0">
                <a:solidFill>
                  <a:srgbClr val="0070C0"/>
                </a:solidFill>
                <a:latin typeface="BIZ UDPゴシック" panose="020B0400000000000000" pitchFamily="50" charset="-128"/>
                <a:ea typeface="BIZ UDPゴシック" panose="020B0400000000000000" pitchFamily="50" charset="-128"/>
              </a:rPr>
              <a:t>ジョーンズ　</a:t>
            </a:r>
            <a:endParaRPr lang="en-US" altLang="ja-JP" b="1" dirty="0">
              <a:solidFill>
                <a:srgbClr val="0070C0"/>
              </a:solidFill>
              <a:latin typeface="BIZ UDPゴシック" panose="020B0400000000000000" pitchFamily="50" charset="-128"/>
              <a:ea typeface="BIZ UDPゴシック" panose="020B0400000000000000" pitchFamily="50" charset="-128"/>
            </a:endParaRPr>
          </a:p>
          <a:p>
            <a:pPr marL="0" indent="0">
              <a:buNone/>
            </a:pPr>
            <a:endParaRPr lang="ja-JP" altLang="en-US" dirty="0"/>
          </a:p>
        </p:txBody>
      </p:sp>
      <p:pic>
        <p:nvPicPr>
          <p:cNvPr id="7" name="図 6">
            <a:extLst>
              <a:ext uri="{FF2B5EF4-FFF2-40B4-BE49-F238E27FC236}">
                <a16:creationId xmlns:a16="http://schemas.microsoft.com/office/drawing/2014/main" id="{E3D71905-0EB7-4BF2-91AF-1C5F6F654D01}"/>
              </a:ext>
            </a:extLst>
          </p:cNvPr>
          <p:cNvPicPr>
            <a:picLocks noChangeAspect="1"/>
          </p:cNvPicPr>
          <p:nvPr/>
        </p:nvPicPr>
        <p:blipFill>
          <a:blip r:embed="rId2"/>
          <a:stretch>
            <a:fillRect/>
          </a:stretch>
        </p:blipFill>
        <p:spPr>
          <a:xfrm>
            <a:off x="7464392" y="2921001"/>
            <a:ext cx="2759108" cy="3685380"/>
          </a:xfrm>
          <a:prstGeom prst="rect">
            <a:avLst/>
          </a:prstGeom>
        </p:spPr>
      </p:pic>
    </p:spTree>
    <p:extLst>
      <p:ext uri="{BB962C8B-B14F-4D97-AF65-F5344CB8AC3E}">
        <p14:creationId xmlns:p14="http://schemas.microsoft.com/office/powerpoint/2010/main" val="40002613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70E692F-890C-4BFC-A004-BAB6AABBE8D5}"/>
              </a:ext>
            </a:extLst>
          </p:cNvPr>
          <p:cNvPicPr>
            <a:picLocks noChangeAspect="1"/>
          </p:cNvPicPr>
          <p:nvPr/>
        </p:nvPicPr>
        <p:blipFill>
          <a:blip r:embed="rId2"/>
          <a:stretch>
            <a:fillRect/>
          </a:stretch>
        </p:blipFill>
        <p:spPr>
          <a:xfrm>
            <a:off x="749300" y="530226"/>
            <a:ext cx="2298700" cy="3070406"/>
          </a:xfrm>
          <a:prstGeom prst="rect">
            <a:avLst/>
          </a:prstGeom>
        </p:spPr>
      </p:pic>
      <p:sp>
        <p:nvSpPr>
          <p:cNvPr id="4" name="テキスト ボックス 3">
            <a:extLst>
              <a:ext uri="{FF2B5EF4-FFF2-40B4-BE49-F238E27FC236}">
                <a16:creationId xmlns:a16="http://schemas.microsoft.com/office/drawing/2014/main" id="{54CDF971-F940-4936-B7E3-1075DF8045A5}"/>
              </a:ext>
            </a:extLst>
          </p:cNvPr>
          <p:cNvSpPr txBox="1"/>
          <p:nvPr/>
        </p:nvSpPr>
        <p:spPr>
          <a:xfrm>
            <a:off x="533400" y="3857536"/>
            <a:ext cx="3187700" cy="2123658"/>
          </a:xfrm>
          <a:prstGeom prst="rect">
            <a:avLst/>
          </a:prstGeom>
          <a:noFill/>
        </p:spPr>
        <p:txBody>
          <a:bodyPr wrap="square">
            <a:spAutoFit/>
          </a:bodyPr>
          <a:lstStyle/>
          <a:p>
            <a:pPr algn="l" rtl="0"/>
            <a:r>
              <a:rPr lang="ja-JP" altLang="en-US" sz="2800" b="0" i="0" dirty="0">
                <a:solidFill>
                  <a:srgbClr val="000000"/>
                </a:solidFill>
                <a:effectLst/>
                <a:latin typeface="BIZ UDPゴシック" panose="020B0400000000000000" pitchFamily="50" charset="-128"/>
                <a:ea typeface="BIZ UDPゴシック" panose="020B0400000000000000" pitchFamily="50" charset="-128"/>
              </a:rPr>
              <a:t>ジョン・ヒューコ</a:t>
            </a:r>
          </a:p>
          <a:p>
            <a:pPr algn="l" rtl="0"/>
            <a:r>
              <a:rPr lang="en-US" altLang="ja-JP" sz="2000" b="0" i="0" dirty="0">
                <a:solidFill>
                  <a:srgbClr val="000000"/>
                </a:solidFill>
                <a:effectLst/>
                <a:latin typeface="BIZ UDPゴシック" panose="020B0400000000000000" pitchFamily="50" charset="-128"/>
                <a:ea typeface="BIZ UDPゴシック" panose="020B0400000000000000" pitchFamily="50" charset="-128"/>
              </a:rPr>
              <a:t>Kyiv RC</a:t>
            </a:r>
            <a:r>
              <a:rPr lang="ja-JP" altLang="en-US" sz="2000" b="0" i="0" dirty="0">
                <a:solidFill>
                  <a:srgbClr val="000000"/>
                </a:solidFill>
                <a:effectLst/>
                <a:latin typeface="BIZ UDPゴシック" panose="020B0400000000000000" pitchFamily="50" charset="-128"/>
                <a:ea typeface="BIZ UDPゴシック" panose="020B0400000000000000" pitchFamily="50" charset="-128"/>
              </a:rPr>
              <a:t>（</a:t>
            </a:r>
            <a:r>
              <a:rPr lang="ja-JP" altLang="en-US" sz="2000" b="0" i="0" dirty="0">
                <a:solidFill>
                  <a:srgbClr val="58585A"/>
                </a:solidFill>
                <a:effectLst/>
                <a:latin typeface="BIZ UDPゴシック" panose="020B0400000000000000" pitchFamily="50" charset="-128"/>
                <a:ea typeface="BIZ UDPゴシック" panose="020B0400000000000000" pitchFamily="50" charset="-128"/>
              </a:rPr>
              <a:t>ウクライナ）</a:t>
            </a:r>
          </a:p>
          <a:p>
            <a:pPr algn="l" rtl="0"/>
            <a:r>
              <a:rPr lang="ja-JP" altLang="en-US" sz="2800" b="0" i="0" dirty="0">
                <a:solidFill>
                  <a:srgbClr val="000000"/>
                </a:solidFill>
                <a:effectLst/>
                <a:latin typeface="BIZ UDPゴシック" panose="020B0400000000000000" pitchFamily="50" charset="-128"/>
                <a:ea typeface="BIZ UDPゴシック" panose="020B0400000000000000" pitchFamily="50" charset="-128"/>
              </a:rPr>
              <a:t>国際ロータリー</a:t>
            </a:r>
            <a:endParaRPr lang="en-US" altLang="ja-JP" sz="2800" b="0" i="0" dirty="0">
              <a:solidFill>
                <a:srgbClr val="000000"/>
              </a:solidFill>
              <a:effectLst/>
              <a:latin typeface="BIZ UDPゴシック" panose="020B0400000000000000" pitchFamily="50" charset="-128"/>
              <a:ea typeface="BIZ UDPゴシック" panose="020B0400000000000000" pitchFamily="50" charset="-128"/>
            </a:endParaRPr>
          </a:p>
          <a:p>
            <a:pPr algn="l" rtl="0"/>
            <a:r>
              <a:rPr lang="ja-JP" altLang="en-US" sz="2800" b="0" i="0" dirty="0">
                <a:solidFill>
                  <a:srgbClr val="000000"/>
                </a:solidFill>
                <a:effectLst/>
                <a:latin typeface="BIZ UDPゴシック" panose="020B0400000000000000" pitchFamily="50" charset="-128"/>
                <a:ea typeface="BIZ UDPゴシック" panose="020B0400000000000000" pitchFamily="50" charset="-128"/>
              </a:rPr>
              <a:t>ロータリー財団</a:t>
            </a:r>
            <a:endParaRPr lang="en-US" altLang="ja-JP" sz="2800" b="0" i="0" dirty="0">
              <a:solidFill>
                <a:srgbClr val="000000"/>
              </a:solidFill>
              <a:effectLst/>
              <a:latin typeface="BIZ UDPゴシック" panose="020B0400000000000000" pitchFamily="50" charset="-128"/>
              <a:ea typeface="BIZ UDPゴシック" panose="020B0400000000000000" pitchFamily="50" charset="-128"/>
            </a:endParaRPr>
          </a:p>
          <a:p>
            <a:pPr algn="l" rtl="0"/>
            <a:r>
              <a:rPr lang="ja-JP" altLang="en-US" sz="2800" b="0" i="0" dirty="0">
                <a:solidFill>
                  <a:srgbClr val="000000"/>
                </a:solidFill>
                <a:effectLst/>
                <a:latin typeface="BIZ UDPゴシック" panose="020B0400000000000000" pitchFamily="50" charset="-128"/>
                <a:ea typeface="BIZ UDPゴシック" panose="020B0400000000000000" pitchFamily="50" charset="-128"/>
              </a:rPr>
              <a:t>「事務総長」</a:t>
            </a:r>
          </a:p>
        </p:txBody>
      </p:sp>
      <p:sp>
        <p:nvSpPr>
          <p:cNvPr id="6" name="テキスト ボックス 5">
            <a:extLst>
              <a:ext uri="{FF2B5EF4-FFF2-40B4-BE49-F238E27FC236}">
                <a16:creationId xmlns:a16="http://schemas.microsoft.com/office/drawing/2014/main" id="{9278827E-14E5-4CCC-8EAB-77A4211F9A5E}"/>
              </a:ext>
            </a:extLst>
          </p:cNvPr>
          <p:cNvSpPr txBox="1"/>
          <p:nvPr/>
        </p:nvSpPr>
        <p:spPr>
          <a:xfrm>
            <a:off x="3657600" y="530225"/>
            <a:ext cx="7924800" cy="5262979"/>
          </a:xfrm>
          <a:prstGeom prst="rect">
            <a:avLst/>
          </a:prstGeom>
          <a:noFill/>
        </p:spPr>
        <p:txBody>
          <a:bodyPr wrap="square">
            <a:spAutoFit/>
          </a:bodyPr>
          <a:lstStyle/>
          <a:p>
            <a:r>
              <a:rPr lang="de-DE" altLang="ja-JP" sz="2800" dirty="0"/>
              <a:t>Hewko holds a law degree from Harvard University, a master’s in modern history from Oxford University (where he studied as a Marshall Scholar), and a bachelor’s in government and Soviet studies from Hamilton College in New York.</a:t>
            </a:r>
          </a:p>
          <a:p>
            <a:endParaRPr lang="de-DE" altLang="ja-JP" sz="2800" dirty="0"/>
          </a:p>
          <a:p>
            <a:r>
              <a:rPr lang="ja-JP" altLang="en-US" sz="2800" dirty="0"/>
              <a:t>◎</a:t>
            </a:r>
            <a:r>
              <a:rPr lang="de-DE" altLang="ja-JP" sz="2800" dirty="0"/>
              <a:t>Korn Ferry International</a:t>
            </a:r>
            <a:r>
              <a:rPr lang="ja-JP" altLang="en-US" sz="2800" dirty="0"/>
              <a:t>によって紹介される</a:t>
            </a:r>
          </a:p>
          <a:p>
            <a:r>
              <a:rPr lang="ja-JP" altLang="en-US" sz="2800" dirty="0"/>
              <a:t>◎</a:t>
            </a:r>
            <a:r>
              <a:rPr lang="de-DE" altLang="ja-JP" sz="2800" dirty="0"/>
              <a:t>Baker &amp; McKenzie </a:t>
            </a:r>
            <a:r>
              <a:rPr lang="ja-JP" altLang="en-US" sz="2800" dirty="0"/>
              <a:t>パートナー</a:t>
            </a:r>
            <a:endParaRPr lang="de-DE" altLang="ja-JP" sz="2800" dirty="0"/>
          </a:p>
          <a:p>
            <a:r>
              <a:rPr lang="ja-JP" altLang="en-US" sz="2800" dirty="0"/>
              <a:t>　</a:t>
            </a:r>
            <a:r>
              <a:rPr lang="ja-JP" altLang="de-DE" sz="2000" dirty="0"/>
              <a:t>（</a:t>
            </a:r>
            <a:r>
              <a:rPr lang="ja-JP" altLang="en-US" sz="2000" dirty="0"/>
              <a:t>年間売上額２千億円、米国最大級の法律事務所）</a:t>
            </a:r>
          </a:p>
          <a:p>
            <a:r>
              <a:rPr lang="ja-JP" altLang="en-US" sz="2800" dirty="0"/>
              <a:t>◎</a:t>
            </a:r>
            <a:r>
              <a:rPr lang="de-DE" altLang="ja-JP" sz="2800" dirty="0"/>
              <a:t>Millennium Challenge Corporation </a:t>
            </a:r>
            <a:r>
              <a:rPr lang="ja-JP" altLang="en-US" sz="2800" dirty="0"/>
              <a:t>副社長</a:t>
            </a:r>
            <a:endParaRPr lang="en-US" altLang="ja-JP" sz="2800" dirty="0"/>
          </a:p>
          <a:p>
            <a:r>
              <a:rPr lang="ja-JP" altLang="en-US" sz="2800" dirty="0"/>
              <a:t>　</a:t>
            </a:r>
            <a:r>
              <a:rPr lang="ja-JP" altLang="en-US" sz="2000" dirty="0"/>
              <a:t>（米国議会設立）</a:t>
            </a:r>
            <a:endParaRPr lang="de-DE" altLang="ja-JP" sz="2000" dirty="0"/>
          </a:p>
        </p:txBody>
      </p:sp>
    </p:spTree>
    <p:extLst>
      <p:ext uri="{BB962C8B-B14F-4D97-AF65-F5344CB8AC3E}">
        <p14:creationId xmlns:p14="http://schemas.microsoft.com/office/powerpoint/2010/main" val="35060719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F1A040F-DFD0-4C8C-827D-1C3E71A15608}"/>
              </a:ext>
            </a:extLst>
          </p:cNvPr>
          <p:cNvSpPr>
            <a:spLocks noGrp="1"/>
          </p:cNvSpPr>
          <p:nvPr>
            <p:ph type="title"/>
          </p:nvPr>
        </p:nvSpPr>
        <p:spPr/>
        <p:txBody>
          <a:bodyPr/>
          <a:lstStyle/>
          <a:p>
            <a:r>
              <a:rPr lang="en-US" altLang="ja-JP" dirty="0">
                <a:latin typeface="BIZ UDPゴシック" panose="020B0400000000000000" pitchFamily="50" charset="-128"/>
                <a:ea typeface="BIZ UDPゴシック" panose="020B0400000000000000" pitchFamily="50" charset="-128"/>
              </a:rPr>
              <a:t>2.010.1. </a:t>
            </a:r>
            <a:r>
              <a:rPr lang="ja-JP" altLang="en-US" dirty="0">
                <a:latin typeface="BIZ UDPゴシック" panose="020B0400000000000000" pitchFamily="50" charset="-128"/>
                <a:ea typeface="BIZ UDPゴシック" panose="020B0400000000000000" pitchFamily="50" charset="-128"/>
              </a:rPr>
              <a:t>機能の喪失  </a:t>
            </a:r>
            <a:r>
              <a:rPr lang="en-US" altLang="ja-JP" dirty="0">
                <a:solidFill>
                  <a:srgbClr val="FF0000"/>
                </a:solidFill>
                <a:latin typeface="BIZ UDPゴシック" panose="020B0400000000000000" pitchFamily="50" charset="-128"/>
                <a:ea typeface="BIZ UDPゴシック" panose="020B0400000000000000" pitchFamily="50" charset="-128"/>
              </a:rPr>
              <a:t>1.</a:t>
            </a:r>
            <a:endParaRPr kumimoji="1" lang="ja-JP" altLang="en-US" dirty="0">
              <a:solidFill>
                <a:srgbClr val="FF0000"/>
              </a:solidFill>
              <a:latin typeface="BIZ UDPゴシック" panose="020B0400000000000000" pitchFamily="50" charset="-128"/>
              <a:ea typeface="BIZ UDPゴシック" panose="020B0400000000000000" pitchFamily="50" charset="-128"/>
            </a:endParaRPr>
          </a:p>
        </p:txBody>
      </p:sp>
      <p:sp>
        <p:nvSpPr>
          <p:cNvPr id="4" name="コンテンツ プレースホルダー 3">
            <a:extLst>
              <a:ext uri="{FF2B5EF4-FFF2-40B4-BE49-F238E27FC236}">
                <a16:creationId xmlns:a16="http://schemas.microsoft.com/office/drawing/2014/main" id="{FBE2CCB7-6B9A-4D51-8F33-0C5787744406}"/>
              </a:ext>
            </a:extLst>
          </p:cNvPr>
          <p:cNvSpPr>
            <a:spLocks noGrp="1"/>
          </p:cNvSpPr>
          <p:nvPr>
            <p:ph idx="1"/>
          </p:nvPr>
        </p:nvSpPr>
        <p:spPr/>
        <p:txBody>
          <a:bodyPr>
            <a:normAutofit/>
          </a:bodyPr>
          <a:lstStyle/>
          <a:p>
            <a:r>
              <a:rPr lang="ja-JP" altLang="en-US" sz="4400" dirty="0">
                <a:latin typeface="BIZ UDPゴシック" panose="020B0400000000000000" pitchFamily="50" charset="-128"/>
                <a:ea typeface="BIZ UDPゴシック" panose="020B0400000000000000" pitchFamily="50" charset="-128"/>
              </a:rPr>
              <a:t>国際ロータリーに人頭分担金を納めていること。</a:t>
            </a:r>
            <a:endParaRPr kumimoji="1" lang="ja-JP" altLang="en-US" sz="4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9489791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a:extLst>
              <a:ext uri="{FF2B5EF4-FFF2-40B4-BE49-F238E27FC236}">
                <a16:creationId xmlns:a16="http://schemas.microsoft.com/office/drawing/2014/main" id="{25A33B7A-1863-4DF1-8F83-26C9AF432264}"/>
              </a:ext>
            </a:extLst>
          </p:cNvPr>
          <p:cNvGraphicFramePr>
            <a:graphicFrameLocks noGrp="1"/>
          </p:cNvGraphicFramePr>
          <p:nvPr/>
        </p:nvGraphicFramePr>
        <p:xfrm>
          <a:off x="984250" y="441960"/>
          <a:ext cx="10223500" cy="5974080"/>
        </p:xfrm>
        <a:graphic>
          <a:graphicData uri="http://schemas.openxmlformats.org/drawingml/2006/table">
            <a:tbl>
              <a:tblPr>
                <a:tableStyleId>{5C22544A-7EE6-4342-B048-85BDC9FD1C3A}</a:tableStyleId>
              </a:tblPr>
              <a:tblGrid>
                <a:gridCol w="708923">
                  <a:extLst>
                    <a:ext uri="{9D8B030D-6E8A-4147-A177-3AD203B41FA5}">
                      <a16:colId xmlns:a16="http://schemas.microsoft.com/office/drawing/2014/main" val="289698011"/>
                    </a:ext>
                  </a:extLst>
                </a:gridCol>
                <a:gridCol w="6187177">
                  <a:extLst>
                    <a:ext uri="{9D8B030D-6E8A-4147-A177-3AD203B41FA5}">
                      <a16:colId xmlns:a16="http://schemas.microsoft.com/office/drawing/2014/main" val="4171992579"/>
                    </a:ext>
                  </a:extLst>
                </a:gridCol>
                <a:gridCol w="1777943">
                  <a:extLst>
                    <a:ext uri="{9D8B030D-6E8A-4147-A177-3AD203B41FA5}">
                      <a16:colId xmlns:a16="http://schemas.microsoft.com/office/drawing/2014/main" val="1503570911"/>
                    </a:ext>
                  </a:extLst>
                </a:gridCol>
                <a:gridCol w="1549457">
                  <a:extLst>
                    <a:ext uri="{9D8B030D-6E8A-4147-A177-3AD203B41FA5}">
                      <a16:colId xmlns:a16="http://schemas.microsoft.com/office/drawing/2014/main" val="2545693036"/>
                    </a:ext>
                  </a:extLst>
                </a:gridCol>
              </a:tblGrid>
              <a:tr h="320452">
                <a:tc gridSpan="4">
                  <a:txBody>
                    <a:bodyPr/>
                    <a:lstStyle/>
                    <a:p>
                      <a:pPr algn="ctr"/>
                      <a:r>
                        <a:rPr lang="ja-JP" sz="2800" b="0" kern="100" dirty="0">
                          <a:solidFill>
                            <a:schemeClr val="tx1"/>
                          </a:solidFill>
                          <a:effectLst/>
                          <a:latin typeface="BIZ UDPゴシック" panose="020B0400000000000000" pitchFamily="50" charset="-128"/>
                          <a:ea typeface="BIZ UDPゴシック" panose="020B0400000000000000" pitchFamily="50" charset="-128"/>
                        </a:rPr>
                        <a:t>歴代</a:t>
                      </a:r>
                      <a:r>
                        <a:rPr lang="en-US" sz="2800" b="0" kern="100" dirty="0">
                          <a:solidFill>
                            <a:schemeClr val="tx1"/>
                          </a:solidFill>
                          <a:effectLst/>
                          <a:latin typeface="BIZ UDPゴシック" panose="020B0400000000000000" pitchFamily="50" charset="-128"/>
                          <a:ea typeface="BIZ UDPゴシック" panose="020B0400000000000000" pitchFamily="50" charset="-128"/>
                        </a:rPr>
                        <a:t>RI</a:t>
                      </a:r>
                      <a:r>
                        <a:rPr lang="ja-JP" sz="2800" b="0" kern="100" dirty="0">
                          <a:solidFill>
                            <a:schemeClr val="tx1"/>
                          </a:solidFill>
                          <a:effectLst/>
                          <a:latin typeface="BIZ UDPゴシック" panose="020B0400000000000000" pitchFamily="50" charset="-128"/>
                          <a:ea typeface="BIZ UDPゴシック" panose="020B0400000000000000" pitchFamily="50" charset="-128"/>
                        </a:rPr>
                        <a:t>事務総長</a:t>
                      </a:r>
                      <a:endParaRPr lang="ja-JP" sz="2800" b="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62865" marR="62865" marT="0" marB="0"/>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155003841"/>
                  </a:ext>
                </a:extLst>
              </a:tr>
              <a:tr h="256362">
                <a:tc>
                  <a:txBody>
                    <a:bodyPr/>
                    <a:lstStyle/>
                    <a:p>
                      <a:pPr indent="66675" algn="ctr"/>
                      <a:r>
                        <a:rPr lang="en-US" sz="1800" kern="100" dirty="0">
                          <a:solidFill>
                            <a:schemeClr val="tx1"/>
                          </a:solidFill>
                          <a:effectLst/>
                        </a:rPr>
                        <a:t>1.</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marL="57150" algn="ctr"/>
                      <a:r>
                        <a:rPr lang="ja-JP" sz="2800" b="0" kern="100" dirty="0">
                          <a:solidFill>
                            <a:schemeClr val="tx1"/>
                          </a:solidFill>
                          <a:effectLst/>
                          <a:latin typeface="BIZ UDPゴシック" panose="020B0400000000000000" pitchFamily="50" charset="-128"/>
                          <a:ea typeface="BIZ UDPゴシック" panose="020B0400000000000000" pitchFamily="50" charset="-128"/>
                        </a:rPr>
                        <a:t>チェスリー</a:t>
                      </a:r>
                      <a:r>
                        <a:rPr lang="en-US" sz="2800" b="0" kern="100" dirty="0">
                          <a:solidFill>
                            <a:schemeClr val="tx1"/>
                          </a:solidFill>
                          <a:effectLst/>
                          <a:latin typeface="BIZ UDPゴシック" panose="020B0400000000000000" pitchFamily="50" charset="-128"/>
                          <a:ea typeface="BIZ UDPゴシック" panose="020B0400000000000000" pitchFamily="50" charset="-128"/>
                        </a:rPr>
                        <a:t> R. </a:t>
                      </a:r>
                      <a:r>
                        <a:rPr lang="ja-JP" sz="2800" b="0" kern="100" dirty="0">
                          <a:solidFill>
                            <a:schemeClr val="tx1"/>
                          </a:solidFill>
                          <a:effectLst/>
                          <a:latin typeface="BIZ UDPゴシック" panose="020B0400000000000000" pitchFamily="50" charset="-128"/>
                          <a:ea typeface="BIZ UDPゴシック" panose="020B0400000000000000" pitchFamily="50" charset="-128"/>
                        </a:rPr>
                        <a:t>ペリー</a:t>
                      </a:r>
                      <a:endParaRPr lang="ja-JP" sz="2800" b="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68580" marR="68580" marT="0" marB="0"/>
                </a:tc>
                <a:tc>
                  <a:txBody>
                    <a:bodyPr/>
                    <a:lstStyle/>
                    <a:p>
                      <a:pPr algn="ctr"/>
                      <a:r>
                        <a:rPr lang="en-US" sz="1800" kern="100" dirty="0">
                          <a:solidFill>
                            <a:schemeClr val="tx1"/>
                          </a:solidFill>
                          <a:effectLst/>
                        </a:rPr>
                        <a:t>1910-42</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r"/>
                      <a:r>
                        <a:rPr lang="en-US" sz="2400" kern="100" dirty="0">
                          <a:solidFill>
                            <a:schemeClr val="tx1"/>
                          </a:solidFill>
                          <a:effectLst/>
                          <a:latin typeface="BIZ UDPゴシック" panose="020B0400000000000000" pitchFamily="50" charset="-128"/>
                          <a:ea typeface="BIZ UDPゴシック" panose="020B0400000000000000" pitchFamily="50" charset="-128"/>
                        </a:rPr>
                        <a:t>32</a:t>
                      </a:r>
                      <a:r>
                        <a:rPr lang="ja-JP" sz="2400" kern="100" dirty="0">
                          <a:solidFill>
                            <a:schemeClr val="tx1"/>
                          </a:solidFill>
                          <a:effectLst/>
                          <a:latin typeface="BIZ UDPゴシック" panose="020B0400000000000000" pitchFamily="50" charset="-128"/>
                          <a:ea typeface="BIZ UDPゴシック" panose="020B0400000000000000" pitchFamily="50" charset="-128"/>
                        </a:rPr>
                        <a:t>年間</a:t>
                      </a:r>
                      <a:endParaRPr lang="ja-JP" sz="240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68580" marR="68580" marT="0" marB="0"/>
                </a:tc>
                <a:extLst>
                  <a:ext uri="{0D108BD9-81ED-4DB2-BD59-A6C34878D82A}">
                    <a16:rowId xmlns:a16="http://schemas.microsoft.com/office/drawing/2014/main" val="575990798"/>
                  </a:ext>
                </a:extLst>
              </a:tr>
              <a:tr h="256362">
                <a:tc>
                  <a:txBody>
                    <a:bodyPr/>
                    <a:lstStyle/>
                    <a:p>
                      <a:pPr indent="66675" algn="ctr"/>
                      <a:r>
                        <a:rPr lang="en-US" sz="1800" kern="100" dirty="0">
                          <a:solidFill>
                            <a:schemeClr val="tx1"/>
                          </a:solidFill>
                          <a:effectLst/>
                        </a:rPr>
                        <a:t>2.</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marL="57150" algn="ctr"/>
                      <a:r>
                        <a:rPr lang="ja-JP" sz="2800" b="0" kern="100" dirty="0">
                          <a:solidFill>
                            <a:schemeClr val="tx1"/>
                          </a:solidFill>
                          <a:effectLst/>
                          <a:latin typeface="BIZ UDPゴシック" panose="020B0400000000000000" pitchFamily="50" charset="-128"/>
                          <a:ea typeface="BIZ UDPゴシック" panose="020B0400000000000000" pitchFamily="50" charset="-128"/>
                        </a:rPr>
                        <a:t>フィリップ</a:t>
                      </a:r>
                      <a:r>
                        <a:rPr lang="en-US" sz="2800" b="0" kern="100" dirty="0">
                          <a:solidFill>
                            <a:schemeClr val="tx1"/>
                          </a:solidFill>
                          <a:effectLst/>
                          <a:latin typeface="BIZ UDPゴシック" panose="020B0400000000000000" pitchFamily="50" charset="-128"/>
                          <a:ea typeface="BIZ UDPゴシック" panose="020B0400000000000000" pitchFamily="50" charset="-128"/>
                        </a:rPr>
                        <a:t> C. </a:t>
                      </a:r>
                      <a:r>
                        <a:rPr lang="ja-JP" sz="2800" b="0" kern="100" dirty="0">
                          <a:solidFill>
                            <a:schemeClr val="tx1"/>
                          </a:solidFill>
                          <a:effectLst/>
                          <a:latin typeface="BIZ UDPゴシック" panose="020B0400000000000000" pitchFamily="50" charset="-128"/>
                          <a:ea typeface="BIZ UDPゴシック" panose="020B0400000000000000" pitchFamily="50" charset="-128"/>
                        </a:rPr>
                        <a:t>ラブジョイ</a:t>
                      </a:r>
                      <a:endParaRPr lang="ja-JP" sz="2800" b="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68580" marR="68580" marT="0" marB="0"/>
                </a:tc>
                <a:tc>
                  <a:txBody>
                    <a:bodyPr/>
                    <a:lstStyle/>
                    <a:p>
                      <a:pPr algn="ctr"/>
                      <a:r>
                        <a:rPr lang="en-US" sz="1800" kern="100" dirty="0">
                          <a:solidFill>
                            <a:schemeClr val="tx1"/>
                          </a:solidFill>
                          <a:effectLst/>
                        </a:rPr>
                        <a:t>1942-52</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r"/>
                      <a:r>
                        <a:rPr lang="en-US" sz="2400" kern="100" dirty="0">
                          <a:solidFill>
                            <a:schemeClr val="tx1"/>
                          </a:solidFill>
                          <a:effectLst/>
                          <a:latin typeface="BIZ UDPゴシック" panose="020B0400000000000000" pitchFamily="50" charset="-128"/>
                          <a:ea typeface="BIZ UDPゴシック" panose="020B0400000000000000" pitchFamily="50" charset="-128"/>
                        </a:rPr>
                        <a:t>10</a:t>
                      </a:r>
                      <a:r>
                        <a:rPr lang="ja-JP" sz="2400" kern="100" dirty="0">
                          <a:solidFill>
                            <a:schemeClr val="tx1"/>
                          </a:solidFill>
                          <a:effectLst/>
                          <a:latin typeface="BIZ UDPゴシック" panose="020B0400000000000000" pitchFamily="50" charset="-128"/>
                          <a:ea typeface="BIZ UDPゴシック" panose="020B0400000000000000" pitchFamily="50" charset="-128"/>
                        </a:rPr>
                        <a:t>年間</a:t>
                      </a:r>
                      <a:endParaRPr lang="ja-JP" sz="240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68580" marR="68580" marT="0" marB="0"/>
                </a:tc>
                <a:extLst>
                  <a:ext uri="{0D108BD9-81ED-4DB2-BD59-A6C34878D82A}">
                    <a16:rowId xmlns:a16="http://schemas.microsoft.com/office/drawing/2014/main" val="922310961"/>
                  </a:ext>
                </a:extLst>
              </a:tr>
              <a:tr h="256362">
                <a:tc>
                  <a:txBody>
                    <a:bodyPr/>
                    <a:lstStyle/>
                    <a:p>
                      <a:pPr indent="66675" algn="ctr"/>
                      <a:r>
                        <a:rPr lang="en-US" sz="1800" kern="100" dirty="0">
                          <a:solidFill>
                            <a:schemeClr val="tx1"/>
                          </a:solidFill>
                          <a:effectLst/>
                        </a:rPr>
                        <a:t>3.</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marL="57150" algn="ctr"/>
                      <a:r>
                        <a:rPr lang="ja-JP" sz="2800" b="0" kern="100" dirty="0">
                          <a:solidFill>
                            <a:schemeClr val="tx1"/>
                          </a:solidFill>
                          <a:effectLst/>
                          <a:latin typeface="BIZ UDPゴシック" panose="020B0400000000000000" pitchFamily="50" charset="-128"/>
                          <a:ea typeface="BIZ UDPゴシック" panose="020B0400000000000000" pitchFamily="50" charset="-128"/>
                        </a:rPr>
                        <a:t>ジョージ</a:t>
                      </a:r>
                      <a:r>
                        <a:rPr lang="en-US" sz="2800" b="0" kern="100" dirty="0">
                          <a:solidFill>
                            <a:schemeClr val="tx1"/>
                          </a:solidFill>
                          <a:effectLst/>
                          <a:latin typeface="BIZ UDPゴシック" panose="020B0400000000000000" pitchFamily="50" charset="-128"/>
                          <a:ea typeface="BIZ UDPゴシック" panose="020B0400000000000000" pitchFamily="50" charset="-128"/>
                        </a:rPr>
                        <a:t> R. </a:t>
                      </a:r>
                      <a:r>
                        <a:rPr lang="ja-JP" sz="2800" b="0" kern="100" dirty="0">
                          <a:solidFill>
                            <a:schemeClr val="tx1"/>
                          </a:solidFill>
                          <a:effectLst/>
                          <a:latin typeface="BIZ UDPゴシック" panose="020B0400000000000000" pitchFamily="50" charset="-128"/>
                          <a:ea typeface="BIZ UDPゴシック" panose="020B0400000000000000" pitchFamily="50" charset="-128"/>
                        </a:rPr>
                        <a:t>ミーンズ</a:t>
                      </a:r>
                      <a:endParaRPr lang="ja-JP" sz="2800" b="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68580" marR="68580" marT="0" marB="0"/>
                </a:tc>
                <a:tc>
                  <a:txBody>
                    <a:bodyPr/>
                    <a:lstStyle/>
                    <a:p>
                      <a:pPr algn="ctr"/>
                      <a:r>
                        <a:rPr lang="en-US" sz="1800" kern="100" dirty="0">
                          <a:solidFill>
                            <a:schemeClr val="tx1"/>
                          </a:solidFill>
                          <a:effectLst/>
                        </a:rPr>
                        <a:t>1953-72</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r"/>
                      <a:r>
                        <a:rPr lang="en-US" sz="2400" kern="100" dirty="0">
                          <a:solidFill>
                            <a:schemeClr val="tx1"/>
                          </a:solidFill>
                          <a:effectLst/>
                          <a:latin typeface="BIZ UDPゴシック" panose="020B0400000000000000" pitchFamily="50" charset="-128"/>
                          <a:ea typeface="BIZ UDPゴシック" panose="020B0400000000000000" pitchFamily="50" charset="-128"/>
                        </a:rPr>
                        <a:t>19</a:t>
                      </a:r>
                      <a:r>
                        <a:rPr lang="ja-JP" sz="2400" kern="100" dirty="0">
                          <a:solidFill>
                            <a:schemeClr val="tx1"/>
                          </a:solidFill>
                          <a:effectLst/>
                          <a:latin typeface="BIZ UDPゴシック" panose="020B0400000000000000" pitchFamily="50" charset="-128"/>
                          <a:ea typeface="BIZ UDPゴシック" panose="020B0400000000000000" pitchFamily="50" charset="-128"/>
                        </a:rPr>
                        <a:t>年間</a:t>
                      </a:r>
                      <a:endParaRPr lang="ja-JP" sz="240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68580" marR="68580" marT="0" marB="0"/>
                </a:tc>
                <a:extLst>
                  <a:ext uri="{0D108BD9-81ED-4DB2-BD59-A6C34878D82A}">
                    <a16:rowId xmlns:a16="http://schemas.microsoft.com/office/drawing/2014/main" val="1157963596"/>
                  </a:ext>
                </a:extLst>
              </a:tr>
              <a:tr h="256362">
                <a:tc>
                  <a:txBody>
                    <a:bodyPr/>
                    <a:lstStyle/>
                    <a:p>
                      <a:pPr indent="66675" algn="ctr"/>
                      <a:r>
                        <a:rPr lang="en-US" sz="1800" kern="100" dirty="0">
                          <a:solidFill>
                            <a:schemeClr val="tx1"/>
                          </a:solidFill>
                          <a:effectLst/>
                        </a:rPr>
                        <a:t>4.</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marL="57150" algn="ctr"/>
                      <a:r>
                        <a:rPr lang="ja-JP" sz="2800" b="0" kern="100" dirty="0">
                          <a:solidFill>
                            <a:schemeClr val="tx1"/>
                          </a:solidFill>
                          <a:effectLst/>
                          <a:latin typeface="BIZ UDPゴシック" panose="020B0400000000000000" pitchFamily="50" charset="-128"/>
                          <a:ea typeface="BIZ UDPゴシック" panose="020B0400000000000000" pitchFamily="50" charset="-128"/>
                        </a:rPr>
                        <a:t>ハリー</a:t>
                      </a:r>
                      <a:r>
                        <a:rPr lang="en-US" sz="2800" b="0" kern="100" dirty="0">
                          <a:solidFill>
                            <a:schemeClr val="tx1"/>
                          </a:solidFill>
                          <a:effectLst/>
                          <a:latin typeface="BIZ UDPゴシック" panose="020B0400000000000000" pitchFamily="50" charset="-128"/>
                          <a:ea typeface="BIZ UDPゴシック" panose="020B0400000000000000" pitchFamily="50" charset="-128"/>
                        </a:rPr>
                        <a:t> A. </a:t>
                      </a:r>
                      <a:r>
                        <a:rPr lang="ja-JP" sz="2800" b="0" kern="100" dirty="0">
                          <a:solidFill>
                            <a:schemeClr val="tx1"/>
                          </a:solidFill>
                          <a:effectLst/>
                          <a:latin typeface="BIZ UDPゴシック" panose="020B0400000000000000" pitchFamily="50" charset="-128"/>
                          <a:ea typeface="BIZ UDPゴシック" panose="020B0400000000000000" pitchFamily="50" charset="-128"/>
                        </a:rPr>
                        <a:t>スチュワート</a:t>
                      </a:r>
                      <a:endParaRPr lang="ja-JP" sz="2800" b="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68580" marR="68580" marT="0" marB="0"/>
                </a:tc>
                <a:tc>
                  <a:txBody>
                    <a:bodyPr/>
                    <a:lstStyle/>
                    <a:p>
                      <a:pPr algn="ctr"/>
                      <a:r>
                        <a:rPr lang="en-US" sz="1800" kern="100" dirty="0">
                          <a:solidFill>
                            <a:schemeClr val="tx1"/>
                          </a:solidFill>
                          <a:effectLst/>
                        </a:rPr>
                        <a:t>1972-78</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indent="66675" algn="r"/>
                      <a:r>
                        <a:rPr lang="en-US" sz="2400" kern="100" dirty="0">
                          <a:solidFill>
                            <a:schemeClr val="tx1"/>
                          </a:solidFill>
                          <a:effectLst/>
                          <a:latin typeface="BIZ UDPゴシック" panose="020B0400000000000000" pitchFamily="50" charset="-128"/>
                          <a:ea typeface="BIZ UDPゴシック" panose="020B0400000000000000" pitchFamily="50" charset="-128"/>
                        </a:rPr>
                        <a:t>6</a:t>
                      </a:r>
                      <a:r>
                        <a:rPr lang="ja-JP" sz="2400" kern="100" dirty="0">
                          <a:solidFill>
                            <a:schemeClr val="tx1"/>
                          </a:solidFill>
                          <a:effectLst/>
                          <a:latin typeface="BIZ UDPゴシック" panose="020B0400000000000000" pitchFamily="50" charset="-128"/>
                          <a:ea typeface="BIZ UDPゴシック" panose="020B0400000000000000" pitchFamily="50" charset="-128"/>
                        </a:rPr>
                        <a:t>年間</a:t>
                      </a:r>
                      <a:endParaRPr lang="ja-JP" sz="240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68580" marR="68580" marT="0" marB="0"/>
                </a:tc>
                <a:extLst>
                  <a:ext uri="{0D108BD9-81ED-4DB2-BD59-A6C34878D82A}">
                    <a16:rowId xmlns:a16="http://schemas.microsoft.com/office/drawing/2014/main" val="1475447947"/>
                  </a:ext>
                </a:extLst>
              </a:tr>
              <a:tr h="256362">
                <a:tc>
                  <a:txBody>
                    <a:bodyPr/>
                    <a:lstStyle/>
                    <a:p>
                      <a:pPr indent="66675" algn="ctr"/>
                      <a:r>
                        <a:rPr lang="en-US" sz="1800" kern="100" dirty="0">
                          <a:solidFill>
                            <a:schemeClr val="tx1"/>
                          </a:solidFill>
                          <a:effectLst/>
                        </a:rPr>
                        <a:t>5.</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marL="57150" algn="ctr"/>
                      <a:r>
                        <a:rPr lang="ja-JP" sz="2800" b="0" kern="100" dirty="0">
                          <a:solidFill>
                            <a:schemeClr val="tx1"/>
                          </a:solidFill>
                          <a:effectLst/>
                          <a:latin typeface="BIZ UDPゴシック" panose="020B0400000000000000" pitchFamily="50" charset="-128"/>
                          <a:ea typeface="BIZ UDPゴシック" panose="020B0400000000000000" pitchFamily="50" charset="-128"/>
                        </a:rPr>
                        <a:t>ハーバート</a:t>
                      </a:r>
                      <a:r>
                        <a:rPr lang="en-US" sz="2800" b="0" kern="100" dirty="0">
                          <a:solidFill>
                            <a:schemeClr val="tx1"/>
                          </a:solidFill>
                          <a:effectLst/>
                          <a:latin typeface="BIZ UDPゴシック" panose="020B0400000000000000" pitchFamily="50" charset="-128"/>
                          <a:ea typeface="BIZ UDPゴシック" panose="020B0400000000000000" pitchFamily="50" charset="-128"/>
                        </a:rPr>
                        <a:t> A. </a:t>
                      </a:r>
                      <a:r>
                        <a:rPr lang="ja-JP" sz="2800" b="0" kern="100" dirty="0">
                          <a:solidFill>
                            <a:schemeClr val="tx1"/>
                          </a:solidFill>
                          <a:effectLst/>
                          <a:latin typeface="BIZ UDPゴシック" panose="020B0400000000000000" pitchFamily="50" charset="-128"/>
                          <a:ea typeface="BIZ UDPゴシック" panose="020B0400000000000000" pitchFamily="50" charset="-128"/>
                        </a:rPr>
                        <a:t>ピグマン</a:t>
                      </a:r>
                      <a:endParaRPr lang="ja-JP" sz="2800" b="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68580" marR="68580" marT="0" marB="0"/>
                </a:tc>
                <a:tc>
                  <a:txBody>
                    <a:bodyPr/>
                    <a:lstStyle/>
                    <a:p>
                      <a:pPr algn="ctr"/>
                      <a:r>
                        <a:rPr lang="en-US" sz="1800" kern="100" dirty="0">
                          <a:solidFill>
                            <a:schemeClr val="tx1"/>
                          </a:solidFill>
                          <a:effectLst/>
                        </a:rPr>
                        <a:t>1979-86</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indent="66675" algn="r"/>
                      <a:r>
                        <a:rPr lang="en-US" sz="2400" kern="100" dirty="0">
                          <a:solidFill>
                            <a:schemeClr val="tx1"/>
                          </a:solidFill>
                          <a:effectLst/>
                          <a:latin typeface="BIZ UDPゴシック" panose="020B0400000000000000" pitchFamily="50" charset="-128"/>
                          <a:ea typeface="BIZ UDPゴシック" panose="020B0400000000000000" pitchFamily="50" charset="-128"/>
                        </a:rPr>
                        <a:t>7</a:t>
                      </a:r>
                      <a:r>
                        <a:rPr lang="ja-JP" sz="2400" kern="100" dirty="0">
                          <a:solidFill>
                            <a:schemeClr val="tx1"/>
                          </a:solidFill>
                          <a:effectLst/>
                          <a:latin typeface="BIZ UDPゴシック" panose="020B0400000000000000" pitchFamily="50" charset="-128"/>
                          <a:ea typeface="BIZ UDPゴシック" panose="020B0400000000000000" pitchFamily="50" charset="-128"/>
                        </a:rPr>
                        <a:t>年間</a:t>
                      </a:r>
                      <a:endParaRPr lang="ja-JP" sz="240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68580" marR="68580" marT="0" marB="0"/>
                </a:tc>
                <a:extLst>
                  <a:ext uri="{0D108BD9-81ED-4DB2-BD59-A6C34878D82A}">
                    <a16:rowId xmlns:a16="http://schemas.microsoft.com/office/drawing/2014/main" val="3707374635"/>
                  </a:ext>
                </a:extLst>
              </a:tr>
              <a:tr h="256362">
                <a:tc>
                  <a:txBody>
                    <a:bodyPr/>
                    <a:lstStyle/>
                    <a:p>
                      <a:pPr indent="66675" algn="ctr"/>
                      <a:r>
                        <a:rPr lang="en-US" sz="1800" kern="100" dirty="0">
                          <a:solidFill>
                            <a:schemeClr val="tx1"/>
                          </a:solidFill>
                          <a:effectLst/>
                        </a:rPr>
                        <a:t>6.</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marL="57150" algn="ctr"/>
                      <a:r>
                        <a:rPr lang="ja-JP" sz="2800" b="0" kern="100" dirty="0">
                          <a:solidFill>
                            <a:schemeClr val="tx1"/>
                          </a:solidFill>
                          <a:effectLst/>
                          <a:latin typeface="BIZ UDPゴシック" panose="020B0400000000000000" pitchFamily="50" charset="-128"/>
                          <a:ea typeface="BIZ UDPゴシック" panose="020B0400000000000000" pitchFamily="50" charset="-128"/>
                        </a:rPr>
                        <a:t>フィリップ</a:t>
                      </a:r>
                      <a:r>
                        <a:rPr lang="en-US" sz="2800" b="0" kern="100" dirty="0">
                          <a:solidFill>
                            <a:schemeClr val="tx1"/>
                          </a:solidFill>
                          <a:effectLst/>
                          <a:latin typeface="BIZ UDPゴシック" panose="020B0400000000000000" pitchFamily="50" charset="-128"/>
                          <a:ea typeface="BIZ UDPゴシック" panose="020B0400000000000000" pitchFamily="50" charset="-128"/>
                        </a:rPr>
                        <a:t> H. </a:t>
                      </a:r>
                      <a:r>
                        <a:rPr lang="ja-JP" sz="2800" b="0" kern="100" dirty="0">
                          <a:solidFill>
                            <a:schemeClr val="tx1"/>
                          </a:solidFill>
                          <a:effectLst/>
                          <a:latin typeface="BIZ UDPゴシック" panose="020B0400000000000000" pitchFamily="50" charset="-128"/>
                          <a:ea typeface="BIZ UDPゴシック" panose="020B0400000000000000" pitchFamily="50" charset="-128"/>
                        </a:rPr>
                        <a:t>リンジー</a:t>
                      </a:r>
                      <a:endParaRPr lang="ja-JP" sz="2800" b="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68580" marR="68580" marT="0" marB="0"/>
                </a:tc>
                <a:tc>
                  <a:txBody>
                    <a:bodyPr/>
                    <a:lstStyle/>
                    <a:p>
                      <a:pPr algn="ctr"/>
                      <a:r>
                        <a:rPr lang="en-US" sz="1800" kern="100" dirty="0">
                          <a:solidFill>
                            <a:schemeClr val="tx1"/>
                          </a:solidFill>
                          <a:effectLst/>
                        </a:rPr>
                        <a:t>1986-89</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indent="66675" algn="r"/>
                      <a:r>
                        <a:rPr lang="en-US" sz="2400" kern="100" dirty="0">
                          <a:solidFill>
                            <a:schemeClr val="tx1"/>
                          </a:solidFill>
                          <a:effectLst/>
                          <a:latin typeface="BIZ UDPゴシック" panose="020B0400000000000000" pitchFamily="50" charset="-128"/>
                          <a:ea typeface="BIZ UDPゴシック" panose="020B0400000000000000" pitchFamily="50" charset="-128"/>
                        </a:rPr>
                        <a:t>3</a:t>
                      </a:r>
                      <a:r>
                        <a:rPr lang="ja-JP" sz="2400" kern="100" dirty="0">
                          <a:solidFill>
                            <a:schemeClr val="tx1"/>
                          </a:solidFill>
                          <a:effectLst/>
                          <a:latin typeface="BIZ UDPゴシック" panose="020B0400000000000000" pitchFamily="50" charset="-128"/>
                          <a:ea typeface="BIZ UDPゴシック" panose="020B0400000000000000" pitchFamily="50" charset="-128"/>
                        </a:rPr>
                        <a:t>年間</a:t>
                      </a:r>
                      <a:endParaRPr lang="ja-JP" sz="240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68580" marR="68580" marT="0" marB="0"/>
                </a:tc>
                <a:extLst>
                  <a:ext uri="{0D108BD9-81ED-4DB2-BD59-A6C34878D82A}">
                    <a16:rowId xmlns:a16="http://schemas.microsoft.com/office/drawing/2014/main" val="3281025387"/>
                  </a:ext>
                </a:extLst>
              </a:tr>
              <a:tr h="256362">
                <a:tc>
                  <a:txBody>
                    <a:bodyPr/>
                    <a:lstStyle/>
                    <a:p>
                      <a:pPr indent="66675" algn="ctr"/>
                      <a:r>
                        <a:rPr lang="en-US" sz="1800" kern="100" dirty="0">
                          <a:solidFill>
                            <a:schemeClr val="tx1"/>
                          </a:solidFill>
                          <a:effectLst/>
                        </a:rPr>
                        <a:t>7.</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marL="57150" algn="ctr"/>
                      <a:r>
                        <a:rPr lang="ja-JP" sz="2800" b="0" kern="100" dirty="0">
                          <a:solidFill>
                            <a:schemeClr val="tx1"/>
                          </a:solidFill>
                          <a:effectLst/>
                          <a:latin typeface="BIZ UDPゴシック" panose="020B0400000000000000" pitchFamily="50" charset="-128"/>
                          <a:ea typeface="BIZ UDPゴシック" panose="020B0400000000000000" pitchFamily="50" charset="-128"/>
                        </a:rPr>
                        <a:t>ヒュー</a:t>
                      </a:r>
                      <a:r>
                        <a:rPr lang="en-US" sz="2800" b="0" kern="100" dirty="0">
                          <a:solidFill>
                            <a:schemeClr val="tx1"/>
                          </a:solidFill>
                          <a:effectLst/>
                          <a:latin typeface="BIZ UDPゴシック" panose="020B0400000000000000" pitchFamily="50" charset="-128"/>
                          <a:ea typeface="BIZ UDPゴシック" panose="020B0400000000000000" pitchFamily="50" charset="-128"/>
                        </a:rPr>
                        <a:t> M. </a:t>
                      </a:r>
                      <a:r>
                        <a:rPr lang="ja-JP" sz="2800" b="0" kern="100" dirty="0">
                          <a:solidFill>
                            <a:schemeClr val="tx1"/>
                          </a:solidFill>
                          <a:effectLst/>
                          <a:latin typeface="BIZ UDPゴシック" panose="020B0400000000000000" pitchFamily="50" charset="-128"/>
                          <a:ea typeface="BIZ UDPゴシック" panose="020B0400000000000000" pitchFamily="50" charset="-128"/>
                        </a:rPr>
                        <a:t>アーチャー</a:t>
                      </a:r>
                      <a:endParaRPr lang="ja-JP" sz="2800" b="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68580" marR="68580" marT="0" marB="0"/>
                </a:tc>
                <a:tc>
                  <a:txBody>
                    <a:bodyPr/>
                    <a:lstStyle/>
                    <a:p>
                      <a:pPr algn="ctr"/>
                      <a:r>
                        <a:rPr lang="en-US" sz="1800" kern="100">
                          <a:solidFill>
                            <a:schemeClr val="tx1"/>
                          </a:solidFill>
                          <a:effectLst/>
                        </a:rPr>
                        <a:t>1989-90</a:t>
                      </a:r>
                      <a:endParaRPr lang="ja-JP" sz="1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r"/>
                      <a:r>
                        <a:rPr lang="ja-JP" altLang="en-US" sz="2400" kern="100" dirty="0">
                          <a:solidFill>
                            <a:schemeClr val="tx1"/>
                          </a:solidFill>
                          <a:effectLst/>
                          <a:latin typeface="BIZ UDPゴシック" panose="020B0400000000000000" pitchFamily="50" charset="-128"/>
                          <a:ea typeface="BIZ UDPゴシック" panose="020B0400000000000000" pitchFamily="50" charset="-128"/>
                        </a:rPr>
                        <a:t>１</a:t>
                      </a:r>
                      <a:r>
                        <a:rPr lang="ja-JP" sz="2400" kern="100" dirty="0">
                          <a:solidFill>
                            <a:schemeClr val="tx1"/>
                          </a:solidFill>
                          <a:effectLst/>
                          <a:latin typeface="BIZ UDPゴシック" panose="020B0400000000000000" pitchFamily="50" charset="-128"/>
                          <a:ea typeface="BIZ UDPゴシック" panose="020B0400000000000000" pitchFamily="50" charset="-128"/>
                        </a:rPr>
                        <a:t>年間</a:t>
                      </a:r>
                      <a:endParaRPr lang="ja-JP" sz="240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68580" marR="68580" marT="0" marB="0"/>
                </a:tc>
                <a:extLst>
                  <a:ext uri="{0D108BD9-81ED-4DB2-BD59-A6C34878D82A}">
                    <a16:rowId xmlns:a16="http://schemas.microsoft.com/office/drawing/2014/main" val="235000328"/>
                  </a:ext>
                </a:extLst>
              </a:tr>
              <a:tr h="256362">
                <a:tc>
                  <a:txBody>
                    <a:bodyPr/>
                    <a:lstStyle/>
                    <a:p>
                      <a:pPr indent="66675" algn="ctr"/>
                      <a:r>
                        <a:rPr lang="en-US" sz="1800" kern="100" dirty="0">
                          <a:solidFill>
                            <a:schemeClr val="tx1"/>
                          </a:solidFill>
                          <a:effectLst/>
                        </a:rPr>
                        <a:t>8.</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marL="57150" algn="ctr"/>
                      <a:r>
                        <a:rPr lang="ja-JP" sz="2800" b="0" kern="100" dirty="0">
                          <a:solidFill>
                            <a:schemeClr val="tx1"/>
                          </a:solidFill>
                          <a:effectLst/>
                          <a:latin typeface="BIZ UDPゴシック" panose="020B0400000000000000" pitchFamily="50" charset="-128"/>
                          <a:ea typeface="BIZ UDPゴシック" panose="020B0400000000000000" pitchFamily="50" charset="-128"/>
                        </a:rPr>
                        <a:t>スペンサー・ロビンソン・ジュニア</a:t>
                      </a:r>
                      <a:endParaRPr lang="ja-JP" sz="2800" b="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68580" marR="68580" marT="0" marB="0"/>
                </a:tc>
                <a:tc>
                  <a:txBody>
                    <a:bodyPr/>
                    <a:lstStyle/>
                    <a:p>
                      <a:pPr algn="ctr"/>
                      <a:r>
                        <a:rPr lang="en-US" sz="1800" kern="100" dirty="0">
                          <a:solidFill>
                            <a:schemeClr val="tx1"/>
                          </a:solidFill>
                          <a:effectLst/>
                        </a:rPr>
                        <a:t>1990-93</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indent="66675" algn="r"/>
                      <a:r>
                        <a:rPr lang="en-US" sz="2400" kern="100" dirty="0">
                          <a:solidFill>
                            <a:schemeClr val="tx1"/>
                          </a:solidFill>
                          <a:effectLst/>
                          <a:latin typeface="BIZ UDPゴシック" panose="020B0400000000000000" pitchFamily="50" charset="-128"/>
                          <a:ea typeface="BIZ UDPゴシック" panose="020B0400000000000000" pitchFamily="50" charset="-128"/>
                        </a:rPr>
                        <a:t>3</a:t>
                      </a:r>
                      <a:r>
                        <a:rPr lang="ja-JP" sz="2400" kern="100" dirty="0">
                          <a:solidFill>
                            <a:schemeClr val="tx1"/>
                          </a:solidFill>
                          <a:effectLst/>
                          <a:latin typeface="BIZ UDPゴシック" panose="020B0400000000000000" pitchFamily="50" charset="-128"/>
                          <a:ea typeface="BIZ UDPゴシック" panose="020B0400000000000000" pitchFamily="50" charset="-128"/>
                        </a:rPr>
                        <a:t>年間</a:t>
                      </a:r>
                      <a:endParaRPr lang="ja-JP" sz="240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68580" marR="68580" marT="0" marB="0"/>
                </a:tc>
                <a:extLst>
                  <a:ext uri="{0D108BD9-81ED-4DB2-BD59-A6C34878D82A}">
                    <a16:rowId xmlns:a16="http://schemas.microsoft.com/office/drawing/2014/main" val="663817016"/>
                  </a:ext>
                </a:extLst>
              </a:tr>
              <a:tr h="256362">
                <a:tc>
                  <a:txBody>
                    <a:bodyPr/>
                    <a:lstStyle/>
                    <a:p>
                      <a:pPr indent="66675" algn="ctr"/>
                      <a:r>
                        <a:rPr lang="en-US" sz="1800" kern="100" dirty="0">
                          <a:solidFill>
                            <a:schemeClr val="tx1"/>
                          </a:solidFill>
                          <a:effectLst/>
                        </a:rPr>
                        <a:t>9.</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marL="57150" algn="ctr"/>
                      <a:r>
                        <a:rPr lang="ja-JP" sz="2800" b="0" kern="100" dirty="0">
                          <a:solidFill>
                            <a:schemeClr val="tx1"/>
                          </a:solidFill>
                          <a:effectLst/>
                          <a:latin typeface="BIZ UDPゴシック" panose="020B0400000000000000" pitchFamily="50" charset="-128"/>
                          <a:ea typeface="BIZ UDPゴシック" panose="020B0400000000000000" pitchFamily="50" charset="-128"/>
                        </a:rPr>
                        <a:t>ハーバート</a:t>
                      </a:r>
                      <a:r>
                        <a:rPr lang="en-US" sz="2800" b="0" kern="100" dirty="0">
                          <a:solidFill>
                            <a:schemeClr val="tx1"/>
                          </a:solidFill>
                          <a:effectLst/>
                          <a:latin typeface="BIZ UDPゴシック" panose="020B0400000000000000" pitchFamily="50" charset="-128"/>
                          <a:ea typeface="BIZ UDPゴシック" panose="020B0400000000000000" pitchFamily="50" charset="-128"/>
                        </a:rPr>
                        <a:t> A. </a:t>
                      </a:r>
                      <a:r>
                        <a:rPr lang="ja-JP" sz="2800" b="0" kern="100" dirty="0">
                          <a:solidFill>
                            <a:schemeClr val="tx1"/>
                          </a:solidFill>
                          <a:effectLst/>
                          <a:latin typeface="BIZ UDPゴシック" panose="020B0400000000000000" pitchFamily="50" charset="-128"/>
                          <a:ea typeface="BIZ UDPゴシック" panose="020B0400000000000000" pitchFamily="50" charset="-128"/>
                        </a:rPr>
                        <a:t>ピグマン</a:t>
                      </a:r>
                      <a:endParaRPr lang="ja-JP" sz="2800" b="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68580" marR="68580" marT="0" marB="0"/>
                </a:tc>
                <a:tc>
                  <a:txBody>
                    <a:bodyPr/>
                    <a:lstStyle/>
                    <a:p>
                      <a:pPr algn="ctr"/>
                      <a:r>
                        <a:rPr lang="en-US" sz="1800" kern="100" dirty="0">
                          <a:solidFill>
                            <a:schemeClr val="tx1"/>
                          </a:solidFill>
                          <a:effectLst/>
                        </a:rPr>
                        <a:t>1993-95</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r"/>
                      <a:r>
                        <a:rPr lang="en-US" sz="2400" kern="100" dirty="0">
                          <a:solidFill>
                            <a:schemeClr val="tx1"/>
                          </a:solidFill>
                          <a:effectLst/>
                          <a:latin typeface="BIZ UDPゴシック" panose="020B0400000000000000" pitchFamily="50" charset="-128"/>
                          <a:ea typeface="BIZ UDPゴシック" panose="020B0400000000000000" pitchFamily="50" charset="-128"/>
                        </a:rPr>
                        <a:t>2</a:t>
                      </a:r>
                      <a:r>
                        <a:rPr lang="ja-JP" sz="2400" kern="100" dirty="0">
                          <a:solidFill>
                            <a:schemeClr val="tx1"/>
                          </a:solidFill>
                          <a:effectLst/>
                          <a:latin typeface="BIZ UDPゴシック" panose="020B0400000000000000" pitchFamily="50" charset="-128"/>
                          <a:ea typeface="BIZ UDPゴシック" panose="020B0400000000000000" pitchFamily="50" charset="-128"/>
                        </a:rPr>
                        <a:t>年間</a:t>
                      </a:r>
                      <a:endParaRPr lang="ja-JP" sz="240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68580" marR="68580" marT="0" marB="0"/>
                </a:tc>
                <a:extLst>
                  <a:ext uri="{0D108BD9-81ED-4DB2-BD59-A6C34878D82A}">
                    <a16:rowId xmlns:a16="http://schemas.microsoft.com/office/drawing/2014/main" val="167444514"/>
                  </a:ext>
                </a:extLst>
              </a:tr>
              <a:tr h="256362">
                <a:tc>
                  <a:txBody>
                    <a:bodyPr/>
                    <a:lstStyle/>
                    <a:p>
                      <a:pPr algn="ctr"/>
                      <a:r>
                        <a:rPr lang="en-US" sz="1800" kern="100" dirty="0">
                          <a:solidFill>
                            <a:schemeClr val="tx1"/>
                          </a:solidFill>
                          <a:effectLst/>
                        </a:rPr>
                        <a:t>10.</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marL="57150" algn="ctr"/>
                      <a:r>
                        <a:rPr lang="ja-JP" sz="2800" b="0" kern="100" dirty="0">
                          <a:solidFill>
                            <a:schemeClr val="tx1"/>
                          </a:solidFill>
                          <a:effectLst/>
                          <a:latin typeface="BIZ UDPゴシック" panose="020B0400000000000000" pitchFamily="50" charset="-128"/>
                          <a:ea typeface="BIZ UDPゴシック" panose="020B0400000000000000" pitchFamily="50" charset="-128"/>
                        </a:rPr>
                        <a:t>ジェフリー</a:t>
                      </a:r>
                      <a:r>
                        <a:rPr lang="en-US" sz="2800" b="0" kern="100" dirty="0">
                          <a:solidFill>
                            <a:schemeClr val="tx1"/>
                          </a:solidFill>
                          <a:effectLst/>
                          <a:latin typeface="BIZ UDPゴシック" panose="020B0400000000000000" pitchFamily="50" charset="-128"/>
                          <a:ea typeface="BIZ UDPゴシック" panose="020B0400000000000000" pitchFamily="50" charset="-128"/>
                        </a:rPr>
                        <a:t> S. </a:t>
                      </a:r>
                      <a:r>
                        <a:rPr lang="ja-JP" sz="2800" b="0" kern="100" dirty="0">
                          <a:solidFill>
                            <a:schemeClr val="tx1"/>
                          </a:solidFill>
                          <a:effectLst/>
                          <a:latin typeface="BIZ UDPゴシック" panose="020B0400000000000000" pitchFamily="50" charset="-128"/>
                          <a:ea typeface="BIZ UDPゴシック" panose="020B0400000000000000" pitchFamily="50" charset="-128"/>
                        </a:rPr>
                        <a:t>ラージ</a:t>
                      </a:r>
                      <a:endParaRPr lang="ja-JP" sz="2800" b="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68580" marR="68580" marT="0" marB="0"/>
                </a:tc>
                <a:tc>
                  <a:txBody>
                    <a:bodyPr/>
                    <a:lstStyle/>
                    <a:p>
                      <a:pPr algn="ctr"/>
                      <a:r>
                        <a:rPr lang="en-US" sz="1800" kern="100" dirty="0">
                          <a:solidFill>
                            <a:schemeClr val="tx1"/>
                          </a:solidFill>
                          <a:effectLst/>
                        </a:rPr>
                        <a:t>1995-97</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r"/>
                      <a:r>
                        <a:rPr lang="en-US" sz="2400" kern="100" dirty="0">
                          <a:solidFill>
                            <a:schemeClr val="tx1"/>
                          </a:solidFill>
                          <a:effectLst/>
                          <a:latin typeface="BIZ UDPゴシック" panose="020B0400000000000000" pitchFamily="50" charset="-128"/>
                          <a:ea typeface="BIZ UDPゴシック" panose="020B0400000000000000" pitchFamily="50" charset="-128"/>
                        </a:rPr>
                        <a:t>2</a:t>
                      </a:r>
                      <a:r>
                        <a:rPr lang="ja-JP" sz="2400" kern="100" dirty="0">
                          <a:solidFill>
                            <a:schemeClr val="tx1"/>
                          </a:solidFill>
                          <a:effectLst/>
                          <a:latin typeface="BIZ UDPゴシック" panose="020B0400000000000000" pitchFamily="50" charset="-128"/>
                          <a:ea typeface="BIZ UDPゴシック" panose="020B0400000000000000" pitchFamily="50" charset="-128"/>
                        </a:rPr>
                        <a:t>年間</a:t>
                      </a:r>
                      <a:endParaRPr lang="ja-JP" sz="240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68580" marR="68580" marT="0" marB="0"/>
                </a:tc>
                <a:extLst>
                  <a:ext uri="{0D108BD9-81ED-4DB2-BD59-A6C34878D82A}">
                    <a16:rowId xmlns:a16="http://schemas.microsoft.com/office/drawing/2014/main" val="4260317663"/>
                  </a:ext>
                </a:extLst>
              </a:tr>
              <a:tr h="256362">
                <a:tc>
                  <a:txBody>
                    <a:bodyPr/>
                    <a:lstStyle/>
                    <a:p>
                      <a:pPr algn="ctr"/>
                      <a:r>
                        <a:rPr lang="en-US" sz="1800" kern="100" dirty="0">
                          <a:solidFill>
                            <a:schemeClr val="tx1"/>
                          </a:solidFill>
                          <a:effectLst/>
                        </a:rPr>
                        <a:t>11.</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marL="57150" algn="ctr"/>
                      <a:r>
                        <a:rPr lang="en-US" sz="2800" b="0" kern="100" dirty="0">
                          <a:solidFill>
                            <a:schemeClr val="tx1"/>
                          </a:solidFill>
                          <a:effectLst/>
                          <a:latin typeface="BIZ UDPゴシック" panose="020B0400000000000000" pitchFamily="50" charset="-128"/>
                          <a:ea typeface="BIZ UDPゴシック" panose="020B0400000000000000" pitchFamily="50" charset="-128"/>
                        </a:rPr>
                        <a:t>S. </a:t>
                      </a:r>
                      <a:r>
                        <a:rPr lang="ja-JP" sz="2800" b="0" kern="100" dirty="0">
                          <a:solidFill>
                            <a:schemeClr val="tx1"/>
                          </a:solidFill>
                          <a:effectLst/>
                          <a:latin typeface="BIZ UDPゴシック" panose="020B0400000000000000" pitchFamily="50" charset="-128"/>
                          <a:ea typeface="BIZ UDPゴシック" panose="020B0400000000000000" pitchFamily="50" charset="-128"/>
                        </a:rPr>
                        <a:t>アーロン・ハイアット</a:t>
                      </a:r>
                      <a:endParaRPr lang="ja-JP" sz="2800" b="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68580" marR="68580" marT="0" marB="0"/>
                </a:tc>
                <a:tc>
                  <a:txBody>
                    <a:bodyPr/>
                    <a:lstStyle/>
                    <a:p>
                      <a:pPr algn="ctr"/>
                      <a:r>
                        <a:rPr lang="en-US" sz="1800" kern="100" dirty="0">
                          <a:solidFill>
                            <a:schemeClr val="tx1"/>
                          </a:solidFill>
                          <a:effectLst/>
                        </a:rPr>
                        <a:t>1997-2000</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r"/>
                      <a:r>
                        <a:rPr lang="en-US" sz="2400" kern="100" dirty="0">
                          <a:solidFill>
                            <a:schemeClr val="tx1"/>
                          </a:solidFill>
                          <a:effectLst/>
                          <a:latin typeface="BIZ UDPゴシック" panose="020B0400000000000000" pitchFamily="50" charset="-128"/>
                          <a:ea typeface="BIZ UDPゴシック" panose="020B0400000000000000" pitchFamily="50" charset="-128"/>
                        </a:rPr>
                        <a:t>3</a:t>
                      </a:r>
                      <a:r>
                        <a:rPr lang="ja-JP" sz="2400" kern="100" dirty="0">
                          <a:solidFill>
                            <a:schemeClr val="tx1"/>
                          </a:solidFill>
                          <a:effectLst/>
                          <a:latin typeface="BIZ UDPゴシック" panose="020B0400000000000000" pitchFamily="50" charset="-128"/>
                          <a:ea typeface="BIZ UDPゴシック" panose="020B0400000000000000" pitchFamily="50" charset="-128"/>
                        </a:rPr>
                        <a:t>年間</a:t>
                      </a:r>
                      <a:endParaRPr lang="ja-JP" sz="240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68580" marR="68580" marT="0" marB="0"/>
                </a:tc>
                <a:extLst>
                  <a:ext uri="{0D108BD9-81ED-4DB2-BD59-A6C34878D82A}">
                    <a16:rowId xmlns:a16="http://schemas.microsoft.com/office/drawing/2014/main" val="1068800219"/>
                  </a:ext>
                </a:extLst>
              </a:tr>
              <a:tr h="256362">
                <a:tc>
                  <a:txBody>
                    <a:bodyPr/>
                    <a:lstStyle/>
                    <a:p>
                      <a:pPr algn="ctr"/>
                      <a:r>
                        <a:rPr lang="en-US" sz="1800" kern="100" dirty="0">
                          <a:solidFill>
                            <a:schemeClr val="tx1"/>
                          </a:solidFill>
                          <a:effectLst/>
                        </a:rPr>
                        <a:t>12.</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marL="57150" algn="ctr"/>
                      <a:r>
                        <a:rPr lang="ja-JP" sz="2800" b="0" kern="100" dirty="0">
                          <a:solidFill>
                            <a:schemeClr val="tx1"/>
                          </a:solidFill>
                          <a:effectLst/>
                          <a:latin typeface="BIZ UDPゴシック" panose="020B0400000000000000" pitchFamily="50" charset="-128"/>
                          <a:ea typeface="BIZ UDPゴシック" panose="020B0400000000000000" pitchFamily="50" charset="-128"/>
                        </a:rPr>
                        <a:t>エドウィン</a:t>
                      </a:r>
                      <a:r>
                        <a:rPr lang="en-US" sz="2800" b="0" kern="100" dirty="0">
                          <a:solidFill>
                            <a:schemeClr val="tx1"/>
                          </a:solidFill>
                          <a:effectLst/>
                          <a:latin typeface="BIZ UDPゴシック" panose="020B0400000000000000" pitchFamily="50" charset="-128"/>
                          <a:ea typeface="BIZ UDPゴシック" panose="020B0400000000000000" pitchFamily="50" charset="-128"/>
                        </a:rPr>
                        <a:t> H. </a:t>
                      </a:r>
                      <a:r>
                        <a:rPr lang="ja-JP" sz="2800" b="0" kern="100" dirty="0">
                          <a:solidFill>
                            <a:schemeClr val="tx1"/>
                          </a:solidFill>
                          <a:effectLst/>
                          <a:latin typeface="BIZ UDPゴシック" panose="020B0400000000000000" pitchFamily="50" charset="-128"/>
                          <a:ea typeface="BIZ UDPゴシック" panose="020B0400000000000000" pitchFamily="50" charset="-128"/>
                        </a:rPr>
                        <a:t>フタ</a:t>
                      </a:r>
                      <a:endParaRPr lang="ja-JP" sz="2800" b="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68580" marR="68580" marT="0" marB="0"/>
                </a:tc>
                <a:tc>
                  <a:txBody>
                    <a:bodyPr/>
                    <a:lstStyle/>
                    <a:p>
                      <a:pPr algn="ctr"/>
                      <a:r>
                        <a:rPr lang="en-US" sz="1800" kern="100" dirty="0">
                          <a:solidFill>
                            <a:schemeClr val="tx1"/>
                          </a:solidFill>
                          <a:effectLst/>
                        </a:rPr>
                        <a:t>2000-11</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r"/>
                      <a:r>
                        <a:rPr lang="en-US" sz="2400" kern="100" dirty="0">
                          <a:solidFill>
                            <a:schemeClr val="tx1"/>
                          </a:solidFill>
                          <a:effectLst/>
                          <a:latin typeface="BIZ UDPゴシック" panose="020B0400000000000000" pitchFamily="50" charset="-128"/>
                          <a:ea typeface="BIZ UDPゴシック" panose="020B0400000000000000" pitchFamily="50" charset="-128"/>
                        </a:rPr>
                        <a:t>11</a:t>
                      </a:r>
                      <a:r>
                        <a:rPr lang="ja-JP" sz="2400" kern="100" dirty="0">
                          <a:solidFill>
                            <a:schemeClr val="tx1"/>
                          </a:solidFill>
                          <a:effectLst/>
                          <a:latin typeface="BIZ UDPゴシック" panose="020B0400000000000000" pitchFamily="50" charset="-128"/>
                          <a:ea typeface="BIZ UDPゴシック" panose="020B0400000000000000" pitchFamily="50" charset="-128"/>
                        </a:rPr>
                        <a:t>年間</a:t>
                      </a:r>
                      <a:endParaRPr lang="ja-JP" sz="240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68580" marR="68580" marT="0" marB="0"/>
                </a:tc>
                <a:extLst>
                  <a:ext uri="{0D108BD9-81ED-4DB2-BD59-A6C34878D82A}">
                    <a16:rowId xmlns:a16="http://schemas.microsoft.com/office/drawing/2014/main" val="653852809"/>
                  </a:ext>
                </a:extLst>
              </a:tr>
              <a:tr h="256362">
                <a:tc>
                  <a:txBody>
                    <a:bodyPr/>
                    <a:lstStyle/>
                    <a:p>
                      <a:pPr algn="ctr"/>
                      <a:r>
                        <a:rPr lang="en-US" sz="1800" kern="100" dirty="0">
                          <a:solidFill>
                            <a:schemeClr val="tx1"/>
                          </a:solidFill>
                          <a:effectLst/>
                        </a:rPr>
                        <a:t>13.</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marL="57150" algn="ctr"/>
                      <a:r>
                        <a:rPr lang="ja-JP" sz="2800" b="0" kern="100" dirty="0">
                          <a:solidFill>
                            <a:schemeClr val="tx1"/>
                          </a:solidFill>
                          <a:effectLst/>
                          <a:latin typeface="BIZ UDPゴシック" panose="020B0400000000000000" pitchFamily="50" charset="-128"/>
                          <a:ea typeface="BIZ UDPゴシック" panose="020B0400000000000000" pitchFamily="50" charset="-128"/>
                        </a:rPr>
                        <a:t>ジョン</a:t>
                      </a:r>
                      <a:r>
                        <a:rPr lang="en-US" sz="2800" b="0" kern="100" dirty="0">
                          <a:solidFill>
                            <a:schemeClr val="tx1"/>
                          </a:solidFill>
                          <a:effectLst/>
                          <a:latin typeface="BIZ UDPゴシック" panose="020B0400000000000000" pitchFamily="50" charset="-128"/>
                          <a:ea typeface="BIZ UDPゴシック" panose="020B0400000000000000" pitchFamily="50" charset="-128"/>
                        </a:rPr>
                        <a:t> P. </a:t>
                      </a:r>
                      <a:r>
                        <a:rPr lang="ja-JP" sz="2800" b="0" kern="100" dirty="0">
                          <a:solidFill>
                            <a:schemeClr val="tx1"/>
                          </a:solidFill>
                          <a:effectLst/>
                          <a:latin typeface="BIZ UDPゴシック" panose="020B0400000000000000" pitchFamily="50" charset="-128"/>
                          <a:ea typeface="BIZ UDPゴシック" panose="020B0400000000000000" pitchFamily="50" charset="-128"/>
                        </a:rPr>
                        <a:t>ヒューコ</a:t>
                      </a:r>
                      <a:endParaRPr lang="ja-JP" sz="2800" b="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68580" marR="68580" marT="0" marB="0"/>
                </a:tc>
                <a:tc>
                  <a:txBody>
                    <a:bodyPr/>
                    <a:lstStyle/>
                    <a:p>
                      <a:pPr algn="ctr"/>
                      <a:r>
                        <a:rPr lang="en-US" sz="1800" kern="100" dirty="0">
                          <a:solidFill>
                            <a:schemeClr val="tx1"/>
                          </a:solidFill>
                          <a:effectLst/>
                        </a:rPr>
                        <a:t>2011-</a:t>
                      </a:r>
                      <a:r>
                        <a:rPr lang="ja-JP" sz="1800" kern="100" dirty="0">
                          <a:solidFill>
                            <a:schemeClr val="tx1"/>
                          </a:solidFill>
                          <a:effectLst/>
                        </a:rPr>
                        <a:t>現在</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r"/>
                      <a:r>
                        <a:rPr lang="en-US" sz="2400" kern="100" dirty="0">
                          <a:solidFill>
                            <a:schemeClr val="tx1"/>
                          </a:solidFill>
                          <a:effectLst/>
                          <a:latin typeface="BIZ UDPゴシック" panose="020B0400000000000000" pitchFamily="50" charset="-128"/>
                          <a:ea typeface="BIZ UDPゴシック" panose="020B0400000000000000" pitchFamily="50" charset="-128"/>
                        </a:rPr>
                        <a:t>1</a:t>
                      </a:r>
                      <a:r>
                        <a:rPr lang="ja-JP" altLang="en-US" sz="2400" kern="100" dirty="0">
                          <a:solidFill>
                            <a:schemeClr val="tx1"/>
                          </a:solidFill>
                          <a:effectLst/>
                          <a:latin typeface="BIZ UDPゴシック" panose="020B0400000000000000" pitchFamily="50" charset="-128"/>
                          <a:ea typeface="BIZ UDPゴシック" panose="020B0400000000000000" pitchFamily="50" charset="-128"/>
                        </a:rPr>
                        <a:t>１</a:t>
                      </a:r>
                      <a:r>
                        <a:rPr lang="ja-JP" sz="2400" kern="100" dirty="0">
                          <a:solidFill>
                            <a:schemeClr val="tx1"/>
                          </a:solidFill>
                          <a:effectLst/>
                          <a:latin typeface="BIZ UDPゴシック" panose="020B0400000000000000" pitchFamily="50" charset="-128"/>
                          <a:ea typeface="BIZ UDPゴシック" panose="020B0400000000000000" pitchFamily="50" charset="-128"/>
                        </a:rPr>
                        <a:t>年間</a:t>
                      </a:r>
                      <a:endParaRPr lang="ja-JP" sz="240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68580" marR="68580" marT="0" marB="0"/>
                </a:tc>
                <a:extLst>
                  <a:ext uri="{0D108BD9-81ED-4DB2-BD59-A6C34878D82A}">
                    <a16:rowId xmlns:a16="http://schemas.microsoft.com/office/drawing/2014/main" val="2432043845"/>
                  </a:ext>
                </a:extLst>
              </a:tr>
            </a:tbl>
          </a:graphicData>
        </a:graphic>
      </p:graphicFrame>
      <p:sp>
        <p:nvSpPr>
          <p:cNvPr id="7" name="Rectangle 3">
            <a:extLst>
              <a:ext uri="{FF2B5EF4-FFF2-40B4-BE49-F238E27FC236}">
                <a16:creationId xmlns:a16="http://schemas.microsoft.com/office/drawing/2014/main" id="{CD63B244-DAFB-4308-B8B5-8534424A74BD}"/>
              </a:ext>
            </a:extLst>
          </p:cNvPr>
          <p:cNvSpPr>
            <a:spLocks noChangeArrowheads="1"/>
          </p:cNvSpPr>
          <p:nvPr/>
        </p:nvSpPr>
        <p:spPr bwMode="auto">
          <a:xfrm>
            <a:off x="3802063" y="25415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Tree>
    <p:extLst>
      <p:ext uri="{BB962C8B-B14F-4D97-AF65-F5344CB8AC3E}">
        <p14:creationId xmlns:p14="http://schemas.microsoft.com/office/powerpoint/2010/main" val="8096613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7654D16C-3F0D-4321-8FCF-1C4D1C358563}"/>
              </a:ext>
            </a:extLst>
          </p:cNvPr>
          <p:cNvSpPr txBox="1"/>
          <p:nvPr/>
        </p:nvSpPr>
        <p:spPr>
          <a:xfrm>
            <a:off x="4051300" y="2576036"/>
            <a:ext cx="6997700" cy="2985433"/>
          </a:xfrm>
          <a:prstGeom prst="rect">
            <a:avLst/>
          </a:prstGeom>
          <a:noFill/>
        </p:spPr>
        <p:txBody>
          <a:bodyPr wrap="square">
            <a:spAutoFit/>
          </a:bodyPr>
          <a:lstStyle/>
          <a:p>
            <a:r>
              <a:rPr lang="en-US" altLang="ja-JP" sz="2400" dirty="0"/>
              <a:t>10 November 2016 in Evanston, IL, USA and discussed the reconstitution of the Strategic Planning Committee as a joint planning committee with The Rotary Foundation, consultant </a:t>
            </a:r>
            <a:r>
              <a:rPr lang="en-US" altLang="ja-JP" sz="4400" b="1" dirty="0">
                <a:solidFill>
                  <a:srgbClr val="FF0000"/>
                </a:solidFill>
              </a:rPr>
              <a:t>Grant Thornton</a:t>
            </a:r>
            <a:r>
              <a:rPr lang="en-US" altLang="ja-JP" sz="2400" b="1" dirty="0"/>
              <a:t>’s </a:t>
            </a:r>
            <a:r>
              <a:rPr lang="en-US" altLang="ja-JP" sz="2400" dirty="0"/>
              <a:t>proposals regarding the development of a Rotary vision</a:t>
            </a:r>
            <a:endParaRPr lang="ja-JP" altLang="en-US" sz="2400" dirty="0"/>
          </a:p>
        </p:txBody>
      </p:sp>
      <p:pic>
        <p:nvPicPr>
          <p:cNvPr id="5" name="図 4">
            <a:extLst>
              <a:ext uri="{FF2B5EF4-FFF2-40B4-BE49-F238E27FC236}">
                <a16:creationId xmlns:a16="http://schemas.microsoft.com/office/drawing/2014/main" id="{D45150CF-43A4-44E8-90CF-18FAF1179720}"/>
              </a:ext>
            </a:extLst>
          </p:cNvPr>
          <p:cNvPicPr>
            <a:picLocks noChangeAspect="1"/>
          </p:cNvPicPr>
          <p:nvPr/>
        </p:nvPicPr>
        <p:blipFill>
          <a:blip r:embed="rId2"/>
          <a:stretch>
            <a:fillRect/>
          </a:stretch>
        </p:blipFill>
        <p:spPr>
          <a:xfrm>
            <a:off x="947737" y="769937"/>
            <a:ext cx="2659063" cy="2659063"/>
          </a:xfrm>
          <a:prstGeom prst="rect">
            <a:avLst/>
          </a:prstGeom>
        </p:spPr>
      </p:pic>
    </p:spTree>
    <p:extLst>
      <p:ext uri="{BB962C8B-B14F-4D97-AF65-F5344CB8AC3E}">
        <p14:creationId xmlns:p14="http://schemas.microsoft.com/office/powerpoint/2010/main" val="38105962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567B538-8A85-4BD7-9AFF-B937722C7A12}"/>
              </a:ext>
            </a:extLst>
          </p:cNvPr>
          <p:cNvPicPr>
            <a:picLocks noChangeAspect="1"/>
          </p:cNvPicPr>
          <p:nvPr/>
        </p:nvPicPr>
        <p:blipFill>
          <a:blip r:embed="rId2"/>
          <a:stretch>
            <a:fillRect/>
          </a:stretch>
        </p:blipFill>
        <p:spPr>
          <a:xfrm>
            <a:off x="381000" y="419100"/>
            <a:ext cx="11430000" cy="6019800"/>
          </a:xfrm>
          <a:prstGeom prst="rect">
            <a:avLst/>
          </a:prstGeom>
        </p:spPr>
      </p:pic>
    </p:spTree>
    <p:extLst>
      <p:ext uri="{BB962C8B-B14F-4D97-AF65-F5344CB8AC3E}">
        <p14:creationId xmlns:p14="http://schemas.microsoft.com/office/powerpoint/2010/main" val="5408808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D7F8BF13-314F-44D2-93F3-F1998BA2F584}"/>
              </a:ext>
            </a:extLst>
          </p:cNvPr>
          <p:cNvSpPr txBox="1"/>
          <p:nvPr/>
        </p:nvSpPr>
        <p:spPr>
          <a:xfrm>
            <a:off x="1435100" y="426135"/>
            <a:ext cx="6096000" cy="6186309"/>
          </a:xfrm>
          <a:prstGeom prst="rect">
            <a:avLst/>
          </a:prstGeom>
          <a:noFill/>
        </p:spPr>
        <p:txBody>
          <a:bodyPr wrap="square">
            <a:spAutoFit/>
          </a:bodyPr>
          <a:lstStyle/>
          <a:p>
            <a:endParaRPr lang="en-US" altLang="ja-JP" dirty="0"/>
          </a:p>
          <a:p>
            <a:r>
              <a:rPr lang="ja-JP" altLang="en-US" sz="4000" dirty="0">
                <a:latin typeface="BIZ UDPゴシック" panose="020B0400000000000000" pitchFamily="50" charset="-128"/>
                <a:ea typeface="BIZ UDPゴシック" panose="020B0400000000000000" pitchFamily="50" charset="-128"/>
              </a:rPr>
              <a:t>今までは、</a:t>
            </a:r>
            <a:r>
              <a:rPr lang="en-US" altLang="ja-JP" sz="4000" b="1" dirty="0">
                <a:solidFill>
                  <a:srgbClr val="0070C0"/>
                </a:solidFill>
                <a:latin typeface="BIZ UDPゴシック" panose="020B0400000000000000" pitchFamily="50" charset="-128"/>
                <a:ea typeface="BIZ UDPゴシック" panose="020B0400000000000000" pitchFamily="50" charset="-128"/>
              </a:rPr>
              <a:t>EXCLUSIVE</a:t>
            </a:r>
            <a:r>
              <a:rPr lang="ja-JP" altLang="en-US" sz="4000" dirty="0">
                <a:latin typeface="BIZ UDPゴシック" panose="020B0400000000000000" pitchFamily="50" charset="-128"/>
                <a:ea typeface="BIZ UDPゴシック" panose="020B0400000000000000" pitchFamily="50" charset="-128"/>
              </a:rPr>
              <a:t>であったロータリークラブを徹底的に</a:t>
            </a:r>
            <a:r>
              <a:rPr lang="en-US" altLang="ja-JP" sz="4000" b="1" dirty="0">
                <a:solidFill>
                  <a:srgbClr val="0070C0"/>
                </a:solidFill>
                <a:latin typeface="BIZ UDPゴシック" panose="020B0400000000000000" pitchFamily="50" charset="-128"/>
                <a:ea typeface="BIZ UDPゴシック" panose="020B0400000000000000" pitchFamily="50" charset="-128"/>
              </a:rPr>
              <a:t>INCLUSIVE</a:t>
            </a:r>
            <a:r>
              <a:rPr lang="ja-JP" altLang="en-US" sz="4000" dirty="0">
                <a:latin typeface="BIZ UDPゴシック" panose="020B0400000000000000" pitchFamily="50" charset="-128"/>
                <a:ea typeface="BIZ UDPゴシック" panose="020B0400000000000000" pitchFamily="50" charset="-128"/>
              </a:rPr>
              <a:t>に変化させる。</a:t>
            </a:r>
            <a:endParaRPr lang="en-US" altLang="ja-JP" sz="4000" dirty="0">
              <a:latin typeface="BIZ UDPゴシック" panose="020B0400000000000000" pitchFamily="50" charset="-128"/>
              <a:ea typeface="BIZ UDPゴシック" panose="020B0400000000000000" pitchFamily="50" charset="-128"/>
            </a:endParaRPr>
          </a:p>
          <a:p>
            <a:endParaRPr lang="en-US" altLang="ja-JP" sz="4000" dirty="0">
              <a:latin typeface="BIZ UDPゴシック" panose="020B0400000000000000" pitchFamily="50" charset="-128"/>
              <a:ea typeface="BIZ UDPゴシック" panose="020B0400000000000000" pitchFamily="50" charset="-128"/>
            </a:endParaRPr>
          </a:p>
          <a:p>
            <a:r>
              <a:rPr lang="ja-JP" altLang="en-US" sz="4000" dirty="0">
                <a:latin typeface="BIZ UDPゴシック" panose="020B0400000000000000" pitchFamily="50" charset="-128"/>
                <a:ea typeface="BIZ UDPゴシック" panose="020B0400000000000000" pitchFamily="50" charset="-128"/>
              </a:rPr>
              <a:t>≒地域社会に門戸を開く。</a:t>
            </a:r>
            <a:r>
              <a:rPr lang="ja-JP" altLang="en-US" sz="4000" dirty="0">
                <a:solidFill>
                  <a:schemeClr val="accent1"/>
                </a:solidFill>
                <a:latin typeface="BIZ UDPゴシック" panose="020B0400000000000000" pitchFamily="50" charset="-128"/>
                <a:ea typeface="BIZ UDPゴシック" panose="020B0400000000000000" pitchFamily="50" charset="-128"/>
              </a:rPr>
              <a:t>すべてを吞み込めるような寛容性に富んだ</a:t>
            </a:r>
            <a:r>
              <a:rPr lang="ja-JP" altLang="en-US" sz="4000" dirty="0">
                <a:latin typeface="BIZ UDPゴシック" panose="020B0400000000000000" pitchFamily="50" charset="-128"/>
                <a:ea typeface="BIZ UDPゴシック" panose="020B0400000000000000" pitchFamily="50" charset="-128"/>
              </a:rPr>
              <a:t>ロータリークラブの実現。</a:t>
            </a:r>
            <a:endParaRPr lang="en-US" altLang="ja-JP" sz="4000" dirty="0">
              <a:latin typeface="BIZ UDPゴシック" panose="020B0400000000000000" pitchFamily="50" charset="-128"/>
              <a:ea typeface="BIZ UDPゴシック" panose="020B0400000000000000" pitchFamily="50" charset="-128"/>
            </a:endParaRPr>
          </a:p>
          <a:p>
            <a:endParaRPr lang="ja-JP" altLang="en-US" dirty="0"/>
          </a:p>
        </p:txBody>
      </p:sp>
      <p:sp>
        <p:nvSpPr>
          <p:cNvPr id="4" name="テキスト ボックス 3">
            <a:extLst>
              <a:ext uri="{FF2B5EF4-FFF2-40B4-BE49-F238E27FC236}">
                <a16:creationId xmlns:a16="http://schemas.microsoft.com/office/drawing/2014/main" id="{E92905CF-B905-4B55-8474-83BA440DDB30}"/>
              </a:ext>
            </a:extLst>
          </p:cNvPr>
          <p:cNvSpPr txBox="1"/>
          <p:nvPr/>
        </p:nvSpPr>
        <p:spPr>
          <a:xfrm>
            <a:off x="7531100" y="5631934"/>
            <a:ext cx="3606800" cy="523220"/>
          </a:xfrm>
          <a:prstGeom prst="rect">
            <a:avLst/>
          </a:prstGeom>
          <a:noFill/>
        </p:spPr>
        <p:txBody>
          <a:bodyPr wrap="square">
            <a:spAutoFit/>
          </a:bodyPr>
          <a:lstStyle/>
          <a:p>
            <a:r>
              <a:rPr lang="en-US" altLang="ja-JP" sz="2800" dirty="0">
                <a:latin typeface="BIZ UDPゴシック" panose="020B0400000000000000" pitchFamily="50" charset="-128"/>
                <a:ea typeface="BIZ UDPゴシック" panose="020B0400000000000000" pitchFamily="50" charset="-128"/>
              </a:rPr>
              <a:t>※LGBTQ</a:t>
            </a:r>
            <a:r>
              <a:rPr lang="ja-JP" altLang="en-US" sz="2800" dirty="0">
                <a:latin typeface="BIZ UDPゴシック" panose="020B0400000000000000" pitchFamily="50" charset="-128"/>
                <a:ea typeface="BIZ UDPゴシック" panose="020B0400000000000000" pitchFamily="50" charset="-128"/>
              </a:rPr>
              <a:t>＋を含む</a:t>
            </a:r>
          </a:p>
        </p:txBody>
      </p:sp>
    </p:spTree>
    <p:extLst>
      <p:ext uri="{BB962C8B-B14F-4D97-AF65-F5344CB8AC3E}">
        <p14:creationId xmlns:p14="http://schemas.microsoft.com/office/powerpoint/2010/main" val="38514904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FF431AC7-2766-4B66-B1BD-A1AD1B6A0A42}"/>
              </a:ext>
            </a:extLst>
          </p:cNvPr>
          <p:cNvSpPr txBox="1"/>
          <p:nvPr/>
        </p:nvSpPr>
        <p:spPr>
          <a:xfrm>
            <a:off x="3028950" y="794158"/>
            <a:ext cx="8369300" cy="2554545"/>
          </a:xfrm>
          <a:prstGeom prst="rect">
            <a:avLst/>
          </a:prstGeom>
          <a:noFill/>
        </p:spPr>
        <p:txBody>
          <a:bodyPr wrap="square">
            <a:spAutoFit/>
          </a:bodyPr>
          <a:lstStyle/>
          <a:p>
            <a:r>
              <a:rPr lang="ja-JP" altLang="en-US" sz="4000" dirty="0">
                <a:latin typeface="BIZ UDPゴシック" panose="020B0400000000000000" pitchFamily="50" charset="-128"/>
                <a:ea typeface="BIZ UDPゴシック" panose="020B0400000000000000" pitchFamily="50" charset="-128"/>
              </a:rPr>
              <a:t>国際ロータリー理事会は</a:t>
            </a:r>
            <a:r>
              <a:rPr lang="en-US" altLang="ja-JP" sz="4000" dirty="0">
                <a:latin typeface="BIZ UDPゴシック" panose="020B0400000000000000" pitchFamily="50" charset="-128"/>
                <a:ea typeface="BIZ UDPゴシック" panose="020B0400000000000000" pitchFamily="50" charset="-128"/>
              </a:rPr>
              <a:t>2019</a:t>
            </a:r>
            <a:r>
              <a:rPr lang="ja-JP" altLang="en-US" sz="4000" dirty="0">
                <a:latin typeface="BIZ UDPゴシック" panose="020B0400000000000000" pitchFamily="50" charset="-128"/>
                <a:ea typeface="BIZ UDPゴシック" panose="020B0400000000000000" pitchFamily="50" charset="-128"/>
              </a:rPr>
              <a:t>年</a:t>
            </a:r>
            <a:r>
              <a:rPr lang="en-US" altLang="ja-JP" sz="4000" dirty="0">
                <a:latin typeface="BIZ UDPゴシック" panose="020B0400000000000000" pitchFamily="50" charset="-128"/>
                <a:ea typeface="BIZ UDPゴシック" panose="020B0400000000000000" pitchFamily="50" charset="-128"/>
              </a:rPr>
              <a:t>1</a:t>
            </a:r>
            <a:r>
              <a:rPr lang="ja-JP" altLang="en-US" sz="4000" dirty="0">
                <a:latin typeface="BIZ UDPゴシック" panose="020B0400000000000000" pitchFamily="50" charset="-128"/>
                <a:ea typeface="BIZ UDPゴシック" panose="020B0400000000000000" pitchFamily="50" charset="-128"/>
              </a:rPr>
              <a:t>月の理事会において、ロータリーの</a:t>
            </a:r>
            <a:endParaRPr lang="en-US" altLang="ja-JP" sz="4000" dirty="0">
              <a:latin typeface="BIZ UDPゴシック" panose="020B0400000000000000" pitchFamily="50" charset="-128"/>
              <a:ea typeface="BIZ UDPゴシック" panose="020B0400000000000000" pitchFamily="50" charset="-128"/>
            </a:endParaRPr>
          </a:p>
          <a:p>
            <a:r>
              <a:rPr lang="ja-JP" altLang="en-US" sz="4000" dirty="0">
                <a:latin typeface="BIZ UDPゴシック" panose="020B0400000000000000" pitchFamily="50" charset="-128"/>
                <a:ea typeface="BIZ UDPゴシック" panose="020B0400000000000000" pitchFamily="50" charset="-128"/>
              </a:rPr>
              <a:t>「多様性・公平さ・インクルージョン」（</a:t>
            </a:r>
            <a:r>
              <a:rPr lang="en-US" altLang="ja-JP" sz="4000" dirty="0">
                <a:solidFill>
                  <a:srgbClr val="0070C0"/>
                </a:solidFill>
                <a:latin typeface="BIZ UDPゴシック" panose="020B0400000000000000" pitchFamily="50" charset="-128"/>
                <a:ea typeface="BIZ UDPゴシック" panose="020B0400000000000000" pitchFamily="50" charset="-128"/>
              </a:rPr>
              <a:t>DEI</a:t>
            </a:r>
            <a:r>
              <a:rPr lang="ja-JP" altLang="en-US" sz="4000" dirty="0">
                <a:latin typeface="BIZ UDPゴシック" panose="020B0400000000000000" pitchFamily="50" charset="-128"/>
                <a:ea typeface="BIZ UDPゴシック" panose="020B0400000000000000" pitchFamily="50" charset="-128"/>
              </a:rPr>
              <a:t>）の声明を採択。</a:t>
            </a:r>
          </a:p>
        </p:txBody>
      </p:sp>
      <p:sp>
        <p:nvSpPr>
          <p:cNvPr id="7" name="テキスト ボックス 6">
            <a:extLst>
              <a:ext uri="{FF2B5EF4-FFF2-40B4-BE49-F238E27FC236}">
                <a16:creationId xmlns:a16="http://schemas.microsoft.com/office/drawing/2014/main" id="{8421DE22-E2B8-499C-878E-BC613C9AE302}"/>
              </a:ext>
            </a:extLst>
          </p:cNvPr>
          <p:cNvSpPr txBox="1"/>
          <p:nvPr/>
        </p:nvSpPr>
        <p:spPr>
          <a:xfrm>
            <a:off x="3124200" y="5347037"/>
            <a:ext cx="4800600" cy="1015663"/>
          </a:xfrm>
          <a:prstGeom prst="rect">
            <a:avLst/>
          </a:prstGeom>
          <a:noFill/>
        </p:spPr>
        <p:txBody>
          <a:bodyPr wrap="square">
            <a:spAutoFit/>
          </a:bodyPr>
          <a:lstStyle/>
          <a:p>
            <a:r>
              <a:rPr lang="ja-JP" altLang="en-US" sz="2000" dirty="0">
                <a:latin typeface="BIZ UDPゴシック" panose="020B0400000000000000" pitchFamily="50" charset="-128"/>
                <a:ea typeface="BIZ UDPゴシック" panose="020B0400000000000000" pitchFamily="50" charset="-128"/>
              </a:rPr>
              <a:t>国際ロータリー　副会長</a:t>
            </a:r>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ロータリー</a:t>
            </a:r>
            <a:r>
              <a:rPr lang="en-US" altLang="ja-JP" sz="2000" dirty="0">
                <a:latin typeface="BIZ UDPゴシック" panose="020B0400000000000000" pitchFamily="50" charset="-128"/>
                <a:ea typeface="BIZ UDPゴシック" panose="020B0400000000000000" pitchFamily="50" charset="-128"/>
              </a:rPr>
              <a:t>DEI</a:t>
            </a:r>
            <a:r>
              <a:rPr lang="ja-JP" altLang="en-US" sz="2000" dirty="0">
                <a:latin typeface="BIZ UDPゴシック" panose="020B0400000000000000" pitchFamily="50" charset="-128"/>
                <a:ea typeface="BIZ UDPゴシック" panose="020B0400000000000000" pitchFamily="50" charset="-128"/>
              </a:rPr>
              <a:t>タスクフォース委員長</a:t>
            </a:r>
          </a:p>
          <a:p>
            <a:r>
              <a:rPr lang="en-US" altLang="ja-JP" sz="2000" dirty="0">
                <a:latin typeface="BIZ UDPゴシック" panose="020B0400000000000000" pitchFamily="50" charset="-128"/>
                <a:ea typeface="BIZ UDPゴシック" panose="020B0400000000000000" pitchFamily="50" charset="-128"/>
              </a:rPr>
              <a:t>Valarie Wafer</a:t>
            </a:r>
            <a:r>
              <a:rPr lang="ja-JP" altLang="en-US" sz="2000" dirty="0">
                <a:latin typeface="BIZ UDPゴシック" panose="020B0400000000000000" pitchFamily="50" charset="-128"/>
                <a:ea typeface="BIZ UDPゴシック" panose="020B0400000000000000" pitchFamily="50" charset="-128"/>
              </a:rPr>
              <a:t>　バレリー・ウェイファー</a:t>
            </a:r>
          </a:p>
        </p:txBody>
      </p:sp>
      <p:pic>
        <p:nvPicPr>
          <p:cNvPr id="8" name="図 7">
            <a:extLst>
              <a:ext uri="{FF2B5EF4-FFF2-40B4-BE49-F238E27FC236}">
                <a16:creationId xmlns:a16="http://schemas.microsoft.com/office/drawing/2014/main" id="{15BBF738-1973-4029-908E-3A6408A49EBC}"/>
              </a:ext>
            </a:extLst>
          </p:cNvPr>
          <p:cNvPicPr>
            <a:picLocks noChangeAspect="1"/>
          </p:cNvPicPr>
          <p:nvPr/>
        </p:nvPicPr>
        <p:blipFill>
          <a:blip r:embed="rId2"/>
          <a:stretch>
            <a:fillRect/>
          </a:stretch>
        </p:blipFill>
        <p:spPr>
          <a:xfrm>
            <a:off x="8343900" y="3429000"/>
            <a:ext cx="2095500" cy="2933700"/>
          </a:xfrm>
          <a:prstGeom prst="rect">
            <a:avLst/>
          </a:prstGeom>
        </p:spPr>
      </p:pic>
    </p:spTree>
    <p:extLst>
      <p:ext uri="{BB962C8B-B14F-4D97-AF65-F5344CB8AC3E}">
        <p14:creationId xmlns:p14="http://schemas.microsoft.com/office/powerpoint/2010/main" val="23565069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C4E69CE-9693-4045-9EB0-7760280AC3D8}"/>
              </a:ext>
            </a:extLst>
          </p:cNvPr>
          <p:cNvPicPr>
            <a:picLocks noChangeAspect="1"/>
          </p:cNvPicPr>
          <p:nvPr/>
        </p:nvPicPr>
        <p:blipFill>
          <a:blip r:embed="rId2"/>
          <a:stretch>
            <a:fillRect/>
          </a:stretch>
        </p:blipFill>
        <p:spPr>
          <a:xfrm>
            <a:off x="593725" y="200025"/>
            <a:ext cx="3333750" cy="3333750"/>
          </a:xfrm>
          <a:prstGeom prst="rect">
            <a:avLst/>
          </a:prstGeom>
        </p:spPr>
      </p:pic>
      <p:pic>
        <p:nvPicPr>
          <p:cNvPr id="3" name="図 2">
            <a:extLst>
              <a:ext uri="{FF2B5EF4-FFF2-40B4-BE49-F238E27FC236}">
                <a16:creationId xmlns:a16="http://schemas.microsoft.com/office/drawing/2014/main" id="{CC7C61EA-7818-4006-8701-CF1EAD02D6FC}"/>
              </a:ext>
            </a:extLst>
          </p:cNvPr>
          <p:cNvPicPr>
            <a:picLocks noChangeAspect="1"/>
          </p:cNvPicPr>
          <p:nvPr/>
        </p:nvPicPr>
        <p:blipFill>
          <a:blip r:embed="rId3"/>
          <a:stretch>
            <a:fillRect/>
          </a:stretch>
        </p:blipFill>
        <p:spPr>
          <a:xfrm>
            <a:off x="4429125" y="200025"/>
            <a:ext cx="3333750" cy="3333750"/>
          </a:xfrm>
          <a:prstGeom prst="rect">
            <a:avLst/>
          </a:prstGeom>
        </p:spPr>
      </p:pic>
      <p:pic>
        <p:nvPicPr>
          <p:cNvPr id="4" name="図 3">
            <a:extLst>
              <a:ext uri="{FF2B5EF4-FFF2-40B4-BE49-F238E27FC236}">
                <a16:creationId xmlns:a16="http://schemas.microsoft.com/office/drawing/2014/main" id="{FC6794C5-3106-4DCD-AB81-C34A216536A6}"/>
              </a:ext>
            </a:extLst>
          </p:cNvPr>
          <p:cNvPicPr>
            <a:picLocks noChangeAspect="1"/>
          </p:cNvPicPr>
          <p:nvPr/>
        </p:nvPicPr>
        <p:blipFill>
          <a:blip r:embed="rId4"/>
          <a:stretch>
            <a:fillRect/>
          </a:stretch>
        </p:blipFill>
        <p:spPr>
          <a:xfrm>
            <a:off x="8099425" y="200025"/>
            <a:ext cx="3333750" cy="3333750"/>
          </a:xfrm>
          <a:prstGeom prst="rect">
            <a:avLst/>
          </a:prstGeom>
        </p:spPr>
      </p:pic>
      <p:sp>
        <p:nvSpPr>
          <p:cNvPr id="6" name="テキスト ボックス 5">
            <a:extLst>
              <a:ext uri="{FF2B5EF4-FFF2-40B4-BE49-F238E27FC236}">
                <a16:creationId xmlns:a16="http://schemas.microsoft.com/office/drawing/2014/main" id="{046C88FF-821A-4F17-B88E-402173FBD778}"/>
              </a:ext>
            </a:extLst>
          </p:cNvPr>
          <p:cNvSpPr txBox="1"/>
          <p:nvPr/>
        </p:nvSpPr>
        <p:spPr>
          <a:xfrm>
            <a:off x="8099425" y="3545612"/>
            <a:ext cx="3333750" cy="2154436"/>
          </a:xfrm>
          <a:prstGeom prst="rect">
            <a:avLst/>
          </a:prstGeom>
          <a:noFill/>
        </p:spPr>
        <p:txBody>
          <a:bodyPr wrap="square">
            <a:spAutoFit/>
          </a:bodyPr>
          <a:lstStyle/>
          <a:p>
            <a:r>
              <a:rPr lang="ja-JP" altLang="en-US" sz="2000" b="1" dirty="0"/>
              <a:t>インクルージョン</a:t>
            </a:r>
            <a:r>
              <a:rPr lang="ja-JP" altLang="en-US" sz="2400" b="1" dirty="0"/>
              <a:t>、</a:t>
            </a:r>
            <a:r>
              <a:rPr lang="ja-JP" altLang="en-US" sz="2800" b="1" dirty="0"/>
              <a:t>包摂</a:t>
            </a:r>
            <a:r>
              <a:rPr lang="ja-JP" altLang="en-US" sz="2400" b="1" dirty="0"/>
              <a:t>（</a:t>
            </a:r>
            <a:r>
              <a:rPr lang="en-US" altLang="ja-JP" sz="2400" b="1" dirty="0"/>
              <a:t>INCLUSION</a:t>
            </a:r>
            <a:r>
              <a:rPr lang="ja-JP" altLang="en-US" sz="2400" b="1" dirty="0"/>
              <a:t>）</a:t>
            </a:r>
          </a:p>
          <a:p>
            <a:r>
              <a:rPr lang="ja-JP" altLang="en-US" dirty="0"/>
              <a:t>すべての人が歓迎され、尊重され、大切にされる経験を創造すること。</a:t>
            </a:r>
            <a:endParaRPr lang="en-US" altLang="ja-JP" dirty="0"/>
          </a:p>
          <a:p>
            <a:pPr algn="ctr"/>
            <a:r>
              <a:rPr lang="en-US" altLang="ja-JP" sz="2000" b="1" dirty="0"/>
              <a:t>Key word </a:t>
            </a:r>
            <a:r>
              <a:rPr lang="ja-JP" altLang="en-US" sz="2800" b="1" dirty="0"/>
              <a:t>行動</a:t>
            </a:r>
          </a:p>
        </p:txBody>
      </p:sp>
      <p:sp>
        <p:nvSpPr>
          <p:cNvPr id="8" name="テキスト ボックス 7">
            <a:extLst>
              <a:ext uri="{FF2B5EF4-FFF2-40B4-BE49-F238E27FC236}">
                <a16:creationId xmlns:a16="http://schemas.microsoft.com/office/drawing/2014/main" id="{6068CDE8-B6DE-427D-80F5-A2D178D0245B}"/>
              </a:ext>
            </a:extLst>
          </p:cNvPr>
          <p:cNvSpPr txBox="1"/>
          <p:nvPr/>
        </p:nvSpPr>
        <p:spPr>
          <a:xfrm>
            <a:off x="4429125" y="3546038"/>
            <a:ext cx="3333750" cy="2708434"/>
          </a:xfrm>
          <a:prstGeom prst="rect">
            <a:avLst/>
          </a:prstGeom>
          <a:noFill/>
        </p:spPr>
        <p:txBody>
          <a:bodyPr wrap="square">
            <a:spAutoFit/>
          </a:bodyPr>
          <a:lstStyle/>
          <a:p>
            <a:r>
              <a:rPr lang="ja-JP" altLang="en-US" sz="2800" b="1" dirty="0"/>
              <a:t>公平さ</a:t>
            </a:r>
            <a:endParaRPr lang="en-US" altLang="ja-JP" sz="2800" b="1" dirty="0"/>
          </a:p>
          <a:p>
            <a:r>
              <a:rPr lang="ja-JP" altLang="en-US" sz="2400" b="1" dirty="0"/>
              <a:t>（</a:t>
            </a:r>
            <a:r>
              <a:rPr lang="en-US" altLang="ja-JP" sz="2400" b="1" dirty="0"/>
              <a:t>EQUITY</a:t>
            </a:r>
            <a:r>
              <a:rPr lang="ja-JP" altLang="en-US" sz="2400" b="1" dirty="0"/>
              <a:t>）</a:t>
            </a:r>
          </a:p>
          <a:p>
            <a:r>
              <a:rPr lang="ja-JP" altLang="en-US" dirty="0"/>
              <a:t>参加者が快適かつ生産的な体験をできるよう、さまざまなレベルの支援、機会、リソースを提供する方法について慎重に検討すること。</a:t>
            </a:r>
            <a:endParaRPr lang="en-US" altLang="ja-JP" dirty="0"/>
          </a:p>
          <a:p>
            <a:pPr algn="ctr"/>
            <a:r>
              <a:rPr lang="en-US" altLang="ja-JP" sz="2000" b="1" dirty="0"/>
              <a:t>Key word </a:t>
            </a:r>
            <a:r>
              <a:rPr lang="ja-JP" altLang="en-US" sz="2800" b="1" dirty="0"/>
              <a:t>選択</a:t>
            </a:r>
          </a:p>
        </p:txBody>
      </p:sp>
      <p:sp>
        <p:nvSpPr>
          <p:cNvPr id="10" name="テキスト ボックス 9">
            <a:extLst>
              <a:ext uri="{FF2B5EF4-FFF2-40B4-BE49-F238E27FC236}">
                <a16:creationId xmlns:a16="http://schemas.microsoft.com/office/drawing/2014/main" id="{B167A6A4-9B33-47C3-AC12-CB6556A7BE20}"/>
              </a:ext>
            </a:extLst>
          </p:cNvPr>
          <p:cNvSpPr txBox="1"/>
          <p:nvPr/>
        </p:nvSpPr>
        <p:spPr>
          <a:xfrm>
            <a:off x="581025" y="3545612"/>
            <a:ext cx="3333750" cy="2985433"/>
          </a:xfrm>
          <a:prstGeom prst="rect">
            <a:avLst/>
          </a:prstGeom>
          <a:noFill/>
        </p:spPr>
        <p:txBody>
          <a:bodyPr wrap="square">
            <a:spAutoFit/>
          </a:bodyPr>
          <a:lstStyle/>
          <a:p>
            <a:r>
              <a:rPr lang="ja-JP" altLang="en-US" sz="2800" b="1" dirty="0"/>
              <a:t>多様性</a:t>
            </a:r>
            <a:r>
              <a:rPr lang="ja-JP" altLang="en-US" sz="2400" b="1" dirty="0"/>
              <a:t>（</a:t>
            </a:r>
            <a:r>
              <a:rPr lang="en-US" altLang="ja-JP" sz="2400" b="1" dirty="0"/>
              <a:t>DIVERSITY</a:t>
            </a:r>
            <a:r>
              <a:rPr lang="ja-JP" altLang="en-US" sz="2400" b="1" dirty="0"/>
              <a:t>）</a:t>
            </a:r>
          </a:p>
          <a:p>
            <a:r>
              <a:rPr lang="ja-JP" altLang="en-US" dirty="0"/>
              <a:t>年齢、民族、人種、肌の色、能力、宗教、社会経済的地位、文化、性別、性的指向、性自認への言及にかかわらず、あらゆる背景、経験、アイデンティティをもつ人がいること。</a:t>
            </a:r>
            <a:endParaRPr lang="en-US" altLang="ja-JP" dirty="0"/>
          </a:p>
          <a:p>
            <a:pPr algn="ctr"/>
            <a:r>
              <a:rPr lang="en-US" altLang="ja-JP" sz="2000" b="1" dirty="0"/>
              <a:t>Key word </a:t>
            </a:r>
            <a:r>
              <a:rPr lang="ja-JP" altLang="en-US" sz="2800" b="1" dirty="0"/>
              <a:t>事実</a:t>
            </a:r>
          </a:p>
        </p:txBody>
      </p:sp>
    </p:spTree>
    <p:extLst>
      <p:ext uri="{BB962C8B-B14F-4D97-AF65-F5344CB8AC3E}">
        <p14:creationId xmlns:p14="http://schemas.microsoft.com/office/powerpoint/2010/main" val="24696075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FC1A9EF-BCA7-4236-B3A7-38CA4B3D50A9}"/>
              </a:ext>
            </a:extLst>
          </p:cNvPr>
          <p:cNvPicPr>
            <a:picLocks noChangeAspect="1"/>
          </p:cNvPicPr>
          <p:nvPr/>
        </p:nvPicPr>
        <p:blipFill>
          <a:blip r:embed="rId2"/>
          <a:stretch>
            <a:fillRect/>
          </a:stretch>
        </p:blipFill>
        <p:spPr>
          <a:xfrm>
            <a:off x="4508501" y="261217"/>
            <a:ext cx="6906078" cy="5712248"/>
          </a:xfrm>
          <a:prstGeom prst="rect">
            <a:avLst/>
          </a:prstGeom>
        </p:spPr>
      </p:pic>
      <p:sp>
        <p:nvSpPr>
          <p:cNvPr id="4" name="テキスト ボックス 3">
            <a:extLst>
              <a:ext uri="{FF2B5EF4-FFF2-40B4-BE49-F238E27FC236}">
                <a16:creationId xmlns:a16="http://schemas.microsoft.com/office/drawing/2014/main" id="{238F6DB2-AED9-48D0-B356-3277B190B89E}"/>
              </a:ext>
            </a:extLst>
          </p:cNvPr>
          <p:cNvSpPr txBox="1"/>
          <p:nvPr/>
        </p:nvSpPr>
        <p:spPr>
          <a:xfrm>
            <a:off x="990600" y="1036935"/>
            <a:ext cx="3975100" cy="2408352"/>
          </a:xfrm>
          <a:prstGeom prst="rect">
            <a:avLst/>
          </a:prstGeom>
          <a:noFill/>
        </p:spPr>
        <p:txBody>
          <a:bodyPr wrap="square">
            <a:spAutoFit/>
          </a:bodyPr>
          <a:lstStyle/>
          <a:p>
            <a:r>
              <a:rPr lang="ja-JP" altLang="en-US" sz="2800" b="0" i="0" dirty="0">
                <a:solidFill>
                  <a:srgbClr val="39424A"/>
                </a:solidFill>
                <a:effectLst/>
                <a:latin typeface="BIZ UDPゴシック" panose="020B0400000000000000" pitchFamily="50" charset="-128"/>
                <a:ea typeface="BIZ UDPゴシック" panose="020B0400000000000000" pitchFamily="50" charset="-128"/>
              </a:rPr>
              <a:t>重点分野</a:t>
            </a:r>
            <a:endParaRPr lang="en-US" altLang="ja-JP" sz="2800" b="0" i="0" dirty="0">
              <a:solidFill>
                <a:srgbClr val="39424A"/>
              </a:solidFill>
              <a:effectLst/>
              <a:latin typeface="BIZ UDPゴシック" panose="020B0400000000000000" pitchFamily="50" charset="-128"/>
              <a:ea typeface="BIZ UDPゴシック" panose="020B0400000000000000" pitchFamily="50" charset="-128"/>
            </a:endParaRPr>
          </a:p>
          <a:p>
            <a:endParaRPr lang="en-US" altLang="ja-JP" sz="1050" b="0" i="0" dirty="0">
              <a:solidFill>
                <a:srgbClr val="39424A"/>
              </a:solidFill>
              <a:effectLst/>
              <a:latin typeface="BIZ UDPゴシック" panose="020B0400000000000000" pitchFamily="50" charset="-128"/>
              <a:ea typeface="BIZ UDPゴシック" panose="020B0400000000000000" pitchFamily="50" charset="-128"/>
            </a:endParaRPr>
          </a:p>
          <a:p>
            <a:r>
              <a:rPr lang="en-US" altLang="ja-JP" sz="2800" b="0" i="0" dirty="0">
                <a:solidFill>
                  <a:srgbClr val="39424A"/>
                </a:solidFill>
                <a:effectLst/>
                <a:latin typeface="BIZ UDPゴシック" panose="020B0400000000000000" pitchFamily="50" charset="-128"/>
                <a:ea typeface="BIZ UDPゴシック" panose="020B0400000000000000" pitchFamily="50" charset="-128"/>
              </a:rPr>
              <a:t>1.</a:t>
            </a:r>
            <a:r>
              <a:rPr lang="ja-JP" altLang="en-US" sz="2800" b="0" i="0" dirty="0">
                <a:solidFill>
                  <a:srgbClr val="39424A"/>
                </a:solidFill>
                <a:effectLst/>
                <a:latin typeface="BIZ UDPゴシック" panose="020B0400000000000000" pitchFamily="50" charset="-128"/>
                <a:ea typeface="BIZ UDPゴシック" panose="020B0400000000000000" pitchFamily="50" charset="-128"/>
              </a:rPr>
              <a:t>平和構築と紛争予防</a:t>
            </a:r>
            <a:endParaRPr lang="en-US" altLang="ja-JP" sz="2800" b="0" i="0" dirty="0">
              <a:solidFill>
                <a:srgbClr val="39424A"/>
              </a:solidFill>
              <a:effectLst/>
              <a:latin typeface="BIZ UDPゴシック" panose="020B0400000000000000" pitchFamily="50" charset="-128"/>
              <a:ea typeface="BIZ UDPゴシック" panose="020B0400000000000000" pitchFamily="50" charset="-128"/>
            </a:endParaRPr>
          </a:p>
          <a:p>
            <a:r>
              <a:rPr lang="en-US" altLang="ja-JP" sz="2800" b="0" i="0" dirty="0">
                <a:solidFill>
                  <a:srgbClr val="39424A"/>
                </a:solidFill>
                <a:effectLst/>
                <a:latin typeface="BIZ UDPゴシック" panose="020B0400000000000000" pitchFamily="50" charset="-128"/>
                <a:ea typeface="BIZ UDPゴシック" panose="020B0400000000000000" pitchFamily="50" charset="-128"/>
              </a:rPr>
              <a:t>2.</a:t>
            </a:r>
            <a:r>
              <a:rPr lang="ja-JP" altLang="en-US" sz="2800" b="0" i="0" dirty="0">
                <a:solidFill>
                  <a:srgbClr val="39424A"/>
                </a:solidFill>
                <a:effectLst/>
                <a:latin typeface="BIZ UDPゴシック" panose="020B0400000000000000" pitchFamily="50" charset="-128"/>
                <a:ea typeface="BIZ UDPゴシック" panose="020B0400000000000000" pitchFamily="50" charset="-128"/>
              </a:rPr>
              <a:t>疾病予防と治療</a:t>
            </a:r>
            <a:endParaRPr lang="en-US" altLang="ja-JP" sz="2800" b="0" i="0" dirty="0">
              <a:solidFill>
                <a:srgbClr val="39424A"/>
              </a:solidFill>
              <a:effectLst/>
              <a:latin typeface="BIZ UDPゴシック" panose="020B0400000000000000" pitchFamily="50" charset="-128"/>
              <a:ea typeface="BIZ UDPゴシック" panose="020B0400000000000000" pitchFamily="50" charset="-128"/>
            </a:endParaRPr>
          </a:p>
          <a:p>
            <a:r>
              <a:rPr lang="en-US" altLang="ja-JP" sz="2800" b="0" i="0" dirty="0">
                <a:solidFill>
                  <a:srgbClr val="39424A"/>
                </a:solidFill>
                <a:effectLst/>
                <a:latin typeface="BIZ UDPゴシック" panose="020B0400000000000000" pitchFamily="50" charset="-128"/>
                <a:ea typeface="BIZ UDPゴシック" panose="020B0400000000000000" pitchFamily="50" charset="-128"/>
              </a:rPr>
              <a:t>3.</a:t>
            </a:r>
            <a:r>
              <a:rPr lang="ja-JP" altLang="en-US" sz="2800" b="0" i="0" dirty="0">
                <a:solidFill>
                  <a:srgbClr val="39424A"/>
                </a:solidFill>
                <a:effectLst/>
                <a:latin typeface="BIZ UDPゴシック" panose="020B0400000000000000" pitchFamily="50" charset="-128"/>
                <a:ea typeface="BIZ UDPゴシック" panose="020B0400000000000000" pitchFamily="50" charset="-128"/>
              </a:rPr>
              <a:t>水と衛生</a:t>
            </a:r>
            <a:endParaRPr lang="en-US" altLang="ja-JP" sz="2800" b="0" i="0" dirty="0">
              <a:solidFill>
                <a:srgbClr val="39424A"/>
              </a:solidFill>
              <a:effectLst/>
              <a:latin typeface="BIZ UDPゴシック" panose="020B0400000000000000" pitchFamily="50" charset="-128"/>
              <a:ea typeface="BIZ UDPゴシック" panose="020B0400000000000000" pitchFamily="50" charset="-128"/>
            </a:endParaRPr>
          </a:p>
          <a:p>
            <a:r>
              <a:rPr lang="en-US" altLang="ja-JP" sz="2800" b="0" i="0" dirty="0">
                <a:solidFill>
                  <a:srgbClr val="39424A"/>
                </a:solidFill>
                <a:effectLst/>
                <a:latin typeface="BIZ UDPゴシック" panose="020B0400000000000000" pitchFamily="50" charset="-128"/>
                <a:ea typeface="BIZ UDPゴシック" panose="020B0400000000000000" pitchFamily="50" charset="-128"/>
              </a:rPr>
              <a:t>4.</a:t>
            </a:r>
            <a:r>
              <a:rPr lang="ja-JP" altLang="en-US" sz="2800" b="0" i="0" dirty="0">
                <a:solidFill>
                  <a:srgbClr val="39424A"/>
                </a:solidFill>
                <a:effectLst/>
                <a:latin typeface="BIZ UDPゴシック" panose="020B0400000000000000" pitchFamily="50" charset="-128"/>
                <a:ea typeface="BIZ UDPゴシック" panose="020B0400000000000000" pitchFamily="50" charset="-128"/>
              </a:rPr>
              <a:t>母子の健康</a:t>
            </a:r>
            <a:endParaRPr lang="ja-JP" altLang="en-US" sz="2800" dirty="0">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DC88C19F-C90C-4B65-BEF3-5AE78BD563A6}"/>
              </a:ext>
            </a:extLst>
          </p:cNvPr>
          <p:cNvSpPr txBox="1"/>
          <p:nvPr/>
        </p:nvSpPr>
        <p:spPr>
          <a:xfrm>
            <a:off x="990600" y="4452071"/>
            <a:ext cx="4711700" cy="169277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800" b="0" i="0" u="none" strike="noStrike" kern="1200" cap="none" spc="0" normalizeH="0" baseline="0" noProof="0" dirty="0">
                <a:ln>
                  <a:noFill/>
                </a:ln>
                <a:solidFill>
                  <a:srgbClr val="39424A"/>
                </a:solidFill>
                <a:effectLst/>
                <a:uLnTx/>
                <a:uFillTx/>
                <a:latin typeface="BIZ UDPゴシック" panose="020B0400000000000000" pitchFamily="50" charset="-128"/>
                <a:ea typeface="BIZ UDPゴシック" panose="020B0400000000000000" pitchFamily="50" charset="-128"/>
              </a:rPr>
              <a:t>5.</a:t>
            </a:r>
            <a:r>
              <a:rPr kumimoji="0" lang="ja-JP" altLang="en-US" sz="2800" b="0" i="0" u="none" strike="noStrike" kern="1200" cap="none" spc="0" normalizeH="0" baseline="0" noProof="0" dirty="0">
                <a:ln>
                  <a:noFill/>
                </a:ln>
                <a:solidFill>
                  <a:srgbClr val="39424A"/>
                </a:solidFill>
                <a:effectLst/>
                <a:uLnTx/>
                <a:uFillTx/>
                <a:latin typeface="BIZ UDPゴシック" panose="020B0400000000000000" pitchFamily="50" charset="-128"/>
                <a:ea typeface="BIZ UDPゴシック" panose="020B0400000000000000" pitchFamily="50" charset="-128"/>
              </a:rPr>
              <a:t>基本的教育と識字率向上</a:t>
            </a:r>
            <a:endParaRPr kumimoji="0" lang="en-US" altLang="ja-JP" sz="2800" b="0" i="0" u="none" strike="noStrike" kern="1200" cap="none" spc="0" normalizeH="0" baseline="0" noProof="0" dirty="0">
              <a:ln>
                <a:noFill/>
              </a:ln>
              <a:solidFill>
                <a:srgbClr val="39424A"/>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800" b="0" i="0" u="none" strike="noStrike" kern="1200" cap="none" spc="0" normalizeH="0" baseline="0" noProof="0" dirty="0">
                <a:ln>
                  <a:noFill/>
                </a:ln>
                <a:solidFill>
                  <a:srgbClr val="39424A"/>
                </a:solidFill>
                <a:effectLst/>
                <a:uLnTx/>
                <a:uFillTx/>
                <a:latin typeface="BIZ UDPゴシック" panose="020B0400000000000000" pitchFamily="50" charset="-128"/>
                <a:ea typeface="BIZ UDPゴシック" panose="020B0400000000000000" pitchFamily="50" charset="-128"/>
              </a:rPr>
              <a:t>6.</a:t>
            </a:r>
            <a:r>
              <a:rPr kumimoji="0" lang="ja-JP" altLang="en-US" sz="2800" b="0" i="0" u="none" strike="noStrike" kern="1200" cap="none" spc="0" normalizeH="0" baseline="0" noProof="0" dirty="0">
                <a:ln>
                  <a:noFill/>
                </a:ln>
                <a:solidFill>
                  <a:srgbClr val="39424A"/>
                </a:solidFill>
                <a:effectLst/>
                <a:uLnTx/>
                <a:uFillTx/>
                <a:latin typeface="BIZ UDPゴシック" panose="020B0400000000000000" pitchFamily="50" charset="-128"/>
                <a:ea typeface="BIZ UDPゴシック" panose="020B0400000000000000" pitchFamily="50" charset="-128"/>
              </a:rPr>
              <a:t>地域社会の経済発展</a:t>
            </a:r>
            <a:endParaRPr kumimoji="0" lang="en-US" altLang="ja-JP" sz="2800" b="0" i="0" u="none" strike="noStrike" kern="1200" cap="none" spc="0" normalizeH="0" baseline="0" noProof="0" dirty="0">
              <a:ln>
                <a:noFill/>
              </a:ln>
              <a:solidFill>
                <a:srgbClr val="39424A"/>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7.</a:t>
            </a:r>
            <a:r>
              <a:rPr kumimoji="0" lang="ja-JP" altLang="en-US" sz="2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環境</a:t>
            </a:r>
            <a:endParaRPr kumimoji="0" lang="en-US" altLang="ja-JP" sz="2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0" lang="en-US" altLang="ja-JP"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2021</a:t>
            </a:r>
            <a:r>
              <a:rPr kumimoji="0"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a:t>
            </a:r>
            <a:r>
              <a:rPr kumimoji="0" lang="en-US" altLang="ja-JP"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7</a:t>
            </a:r>
            <a:r>
              <a:rPr kumimoji="0"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月</a:t>
            </a:r>
            <a:r>
              <a:rPr kumimoji="0" lang="en-US" altLang="ja-JP"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a:t>
            </a:r>
            <a:r>
              <a:rPr kumimoji="0"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日から申請受付）</a:t>
            </a:r>
            <a:endParaRPr lang="ja-JP" altLang="en-US" sz="20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625972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B28C44BA-3FDA-40FB-8E34-47BAA441A532}"/>
              </a:ext>
            </a:extLst>
          </p:cNvPr>
          <p:cNvSpPr txBox="1"/>
          <p:nvPr/>
        </p:nvSpPr>
        <p:spPr>
          <a:xfrm>
            <a:off x="558800" y="1469241"/>
            <a:ext cx="11366500" cy="5016758"/>
          </a:xfrm>
          <a:prstGeom prst="rect">
            <a:avLst/>
          </a:prstGeom>
          <a:noFill/>
        </p:spPr>
        <p:txBody>
          <a:bodyPr wrap="square">
            <a:spAutoFit/>
          </a:bodyPr>
          <a:lstStyle/>
          <a:p>
            <a:r>
              <a:rPr lang="en-US" altLang="ja-JP" sz="2000" dirty="0">
                <a:latin typeface="Arial Black" panose="020B0A04020102020204" pitchFamily="34" charset="0"/>
              </a:rPr>
              <a:t> 1. </a:t>
            </a:r>
            <a:r>
              <a:rPr lang="en-US" altLang="ja-JP" sz="2000" dirty="0">
                <a:solidFill>
                  <a:srgbClr val="0070C0"/>
                </a:solidFill>
                <a:latin typeface="Arial Black" panose="020B0A04020102020204" pitchFamily="34" charset="0"/>
              </a:rPr>
              <a:t>United States of America15.15%</a:t>
            </a:r>
          </a:p>
          <a:p>
            <a:r>
              <a:rPr lang="en-US" altLang="ja-JP" sz="2000" dirty="0">
                <a:latin typeface="Arial Black" panose="020B0A04020102020204" pitchFamily="34" charset="0"/>
              </a:rPr>
              <a:t> 2. </a:t>
            </a:r>
            <a:r>
              <a:rPr lang="en-US" altLang="ja-JP" sz="2000" dirty="0">
                <a:solidFill>
                  <a:srgbClr val="0070C0"/>
                </a:solidFill>
                <a:latin typeface="Arial Black" panose="020B0A04020102020204" pitchFamily="34" charset="0"/>
              </a:rPr>
              <a:t>Bill &amp; Melinda Gates Foundation 10.82%</a:t>
            </a:r>
          </a:p>
          <a:p>
            <a:r>
              <a:rPr lang="en-US" altLang="ja-JP" sz="2000" dirty="0">
                <a:latin typeface="Arial Black" panose="020B0A04020102020204" pitchFamily="34" charset="0"/>
              </a:rPr>
              <a:t> 3. United Kingdom of Great Britain and Northern Ireland8.12%</a:t>
            </a:r>
          </a:p>
          <a:p>
            <a:r>
              <a:rPr lang="en-US" altLang="ja-JP" sz="2000" dirty="0">
                <a:latin typeface="Arial Black" panose="020B0A04020102020204" pitchFamily="34" charset="0"/>
              </a:rPr>
              <a:t> 4. GAVI Alliance 7.93%</a:t>
            </a:r>
          </a:p>
          <a:p>
            <a:r>
              <a:rPr lang="en-US" altLang="ja-JP" sz="2000" dirty="0">
                <a:latin typeface="Arial Black" panose="020B0A04020102020204" pitchFamily="34" charset="0"/>
              </a:rPr>
              <a:t> 5. Germany 5.47%</a:t>
            </a:r>
          </a:p>
          <a:p>
            <a:r>
              <a:rPr lang="en-US" altLang="ja-JP" sz="2000" dirty="0">
                <a:latin typeface="Arial Black" panose="020B0A04020102020204" pitchFamily="34" charset="0"/>
              </a:rPr>
              <a:t> 6. United Nations Office for the Coordination of Humanitarian Affairs 4.81%</a:t>
            </a:r>
          </a:p>
          <a:p>
            <a:r>
              <a:rPr lang="en-US" altLang="ja-JP" sz="4000" dirty="0">
                <a:latin typeface="Arial Black" panose="020B0A04020102020204" pitchFamily="34" charset="0"/>
              </a:rPr>
              <a:t>7. Rotary International 3.57%</a:t>
            </a:r>
          </a:p>
          <a:p>
            <a:r>
              <a:rPr lang="en-US" altLang="ja-JP" sz="2000" dirty="0">
                <a:latin typeface="Arial Black" panose="020B0A04020102020204" pitchFamily="34" charset="0"/>
              </a:rPr>
              <a:t> 8. World Bank 3.23%</a:t>
            </a:r>
          </a:p>
          <a:p>
            <a:r>
              <a:rPr lang="en-US" altLang="ja-JP" sz="2000" dirty="0">
                <a:latin typeface="Arial Black" panose="020B0A04020102020204" pitchFamily="34" charset="0"/>
              </a:rPr>
              <a:t> 9. European Commission 3.12%</a:t>
            </a:r>
          </a:p>
          <a:p>
            <a:r>
              <a:rPr lang="en-US" altLang="ja-JP" sz="2000" dirty="0">
                <a:latin typeface="Arial Black" panose="020B0A04020102020204" pitchFamily="34" charset="0"/>
              </a:rPr>
              <a:t>10. Miscellaneous 2.99%</a:t>
            </a:r>
          </a:p>
          <a:p>
            <a:r>
              <a:rPr lang="en-US" altLang="ja-JP" sz="2000" dirty="0">
                <a:latin typeface="Arial Black" panose="020B0A04020102020204" pitchFamily="34" charset="0"/>
              </a:rPr>
              <a:t>11. National Philanthropic Trust(NPT) 2.72%</a:t>
            </a:r>
          </a:p>
          <a:p>
            <a:r>
              <a:rPr lang="en-US" altLang="ja-JP" sz="2000" dirty="0">
                <a:latin typeface="Arial Black" panose="020B0A04020102020204" pitchFamily="34" charset="0"/>
              </a:rPr>
              <a:t>12. </a:t>
            </a:r>
            <a:r>
              <a:rPr lang="en-US" altLang="ja-JP" sz="2000" dirty="0">
                <a:solidFill>
                  <a:srgbClr val="0070C0"/>
                </a:solidFill>
                <a:latin typeface="Arial Black" panose="020B0A04020102020204" pitchFamily="34" charset="0"/>
              </a:rPr>
              <a:t>Japan 2.59%</a:t>
            </a:r>
          </a:p>
          <a:p>
            <a:r>
              <a:rPr lang="en-US" altLang="ja-JP" sz="2000" dirty="0">
                <a:latin typeface="Arial Black" panose="020B0A04020102020204" pitchFamily="34" charset="0"/>
              </a:rPr>
              <a:t>13. United Nations Central Emergency Response Fund(CERF) 2.12%</a:t>
            </a:r>
          </a:p>
          <a:p>
            <a:r>
              <a:rPr lang="en-US" altLang="ja-JP" sz="2000" dirty="0">
                <a:latin typeface="Arial Black" panose="020B0A04020102020204" pitchFamily="34" charset="0"/>
              </a:rPr>
              <a:t>14. Canada 1.74%</a:t>
            </a:r>
          </a:p>
          <a:p>
            <a:r>
              <a:rPr lang="en-US" altLang="ja-JP" sz="2000" dirty="0">
                <a:latin typeface="Arial Black" panose="020B0A04020102020204" pitchFamily="34" charset="0"/>
              </a:rPr>
              <a:t>15. Kuwait 1.68%</a:t>
            </a:r>
            <a:endParaRPr lang="ja-JP" altLang="en-US" sz="2000" dirty="0">
              <a:latin typeface="Arial Black" panose="020B0A04020102020204" pitchFamily="34" charset="0"/>
            </a:endParaRPr>
          </a:p>
        </p:txBody>
      </p:sp>
      <p:pic>
        <p:nvPicPr>
          <p:cNvPr id="4" name="図 3">
            <a:extLst>
              <a:ext uri="{FF2B5EF4-FFF2-40B4-BE49-F238E27FC236}">
                <a16:creationId xmlns:a16="http://schemas.microsoft.com/office/drawing/2014/main" id="{33F762B9-17F3-4422-9FB2-84B2A9ADAA3C}"/>
              </a:ext>
            </a:extLst>
          </p:cNvPr>
          <p:cNvPicPr>
            <a:picLocks noChangeAspect="1"/>
          </p:cNvPicPr>
          <p:nvPr/>
        </p:nvPicPr>
        <p:blipFill>
          <a:blip r:embed="rId2"/>
          <a:stretch>
            <a:fillRect/>
          </a:stretch>
        </p:blipFill>
        <p:spPr>
          <a:xfrm>
            <a:off x="964223" y="203200"/>
            <a:ext cx="3399690" cy="1104899"/>
          </a:xfrm>
          <a:prstGeom prst="rect">
            <a:avLst/>
          </a:prstGeom>
        </p:spPr>
      </p:pic>
      <p:sp>
        <p:nvSpPr>
          <p:cNvPr id="6" name="テキスト ボックス 5">
            <a:extLst>
              <a:ext uri="{FF2B5EF4-FFF2-40B4-BE49-F238E27FC236}">
                <a16:creationId xmlns:a16="http://schemas.microsoft.com/office/drawing/2014/main" id="{DBE4C5DB-E5A7-4234-AB95-86B64EFCFBD2}"/>
              </a:ext>
            </a:extLst>
          </p:cNvPr>
          <p:cNvSpPr txBox="1"/>
          <p:nvPr/>
        </p:nvSpPr>
        <p:spPr>
          <a:xfrm>
            <a:off x="4673599" y="834672"/>
            <a:ext cx="3543301" cy="369332"/>
          </a:xfrm>
          <a:prstGeom prst="rect">
            <a:avLst/>
          </a:prstGeom>
          <a:noFill/>
        </p:spPr>
        <p:txBody>
          <a:bodyPr wrap="square">
            <a:spAutoFit/>
          </a:bodyPr>
          <a:lstStyle/>
          <a:p>
            <a:r>
              <a:rPr lang="de-DE" altLang="ja-JP" dirty="0">
                <a:latin typeface="Arial Black" panose="020B0A04020102020204" pitchFamily="34" charset="0"/>
              </a:rPr>
              <a:t>By contributor</a:t>
            </a:r>
            <a:r>
              <a:rPr lang="ja-JP" altLang="en-US" dirty="0">
                <a:latin typeface="Arial Black" panose="020B0A04020102020204" pitchFamily="34" charset="0"/>
              </a:rPr>
              <a:t>　</a:t>
            </a:r>
            <a:r>
              <a:rPr lang="en-US" altLang="ja-JP" dirty="0">
                <a:latin typeface="Arial Black" panose="020B0A04020102020204" pitchFamily="34" charset="0"/>
              </a:rPr>
              <a:t>2018-19</a:t>
            </a:r>
            <a:endParaRPr lang="ja-JP" altLang="en-US" dirty="0">
              <a:latin typeface="Arial Black" panose="020B0A04020102020204" pitchFamily="34" charset="0"/>
            </a:endParaRPr>
          </a:p>
        </p:txBody>
      </p:sp>
    </p:spTree>
    <p:extLst>
      <p:ext uri="{BB962C8B-B14F-4D97-AF65-F5344CB8AC3E}">
        <p14:creationId xmlns:p14="http://schemas.microsoft.com/office/powerpoint/2010/main" val="41832199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671EC2B4-0438-449B-A365-BDF9C1A853B0}"/>
              </a:ext>
            </a:extLst>
          </p:cNvPr>
          <p:cNvSpPr txBox="1"/>
          <p:nvPr/>
        </p:nvSpPr>
        <p:spPr>
          <a:xfrm>
            <a:off x="876300" y="2797040"/>
            <a:ext cx="5219700" cy="3539430"/>
          </a:xfrm>
          <a:prstGeom prst="rect">
            <a:avLst/>
          </a:prstGeom>
          <a:noFill/>
        </p:spPr>
        <p:txBody>
          <a:bodyPr wrap="square">
            <a:spAutoFit/>
          </a:bodyPr>
          <a:lstStyle/>
          <a:p>
            <a:r>
              <a:rPr lang="ja-JP" altLang="en-US" sz="2800" b="1" dirty="0">
                <a:latin typeface="BIZ UDPゴシック" panose="020B0400000000000000" pitchFamily="50" charset="-128"/>
                <a:ea typeface="BIZ UDPゴシック" panose="020B0400000000000000" pitchFamily="50" charset="-128"/>
              </a:rPr>
              <a:t>ロータリーは</a:t>
            </a:r>
            <a:r>
              <a:rPr lang="en-US" altLang="ja-JP" sz="2800" b="1" dirty="0">
                <a:latin typeface="BIZ UDPゴシック" panose="020B0400000000000000" pitchFamily="50" charset="-128"/>
                <a:ea typeface="BIZ UDPゴシック" panose="020B0400000000000000" pitchFamily="50" charset="-128"/>
              </a:rPr>
              <a:t>35</a:t>
            </a:r>
            <a:r>
              <a:rPr lang="ja-JP" altLang="en-US" sz="2800" b="1" dirty="0">
                <a:latin typeface="BIZ UDPゴシック" panose="020B0400000000000000" pitchFamily="50" charset="-128"/>
                <a:ea typeface="BIZ UDPゴシック" panose="020B0400000000000000" pitchFamily="50" charset="-128"/>
              </a:rPr>
              <a:t>年以上、ポリオを世界から根絶するための活動を続け、大きな進展を遂げてきました。世界ポリオ根絶推進活動（</a:t>
            </a:r>
            <a:r>
              <a:rPr lang="en-US" altLang="ja-JP" sz="2800" b="1" dirty="0">
                <a:latin typeface="BIZ UDPゴシック" panose="020B0400000000000000" pitchFamily="50" charset="-128"/>
                <a:ea typeface="BIZ UDPゴシック" panose="020B0400000000000000" pitchFamily="50" charset="-128"/>
              </a:rPr>
              <a:t>GPEI</a:t>
            </a:r>
            <a:r>
              <a:rPr lang="ja-JP" altLang="en-US" sz="2800" b="1" dirty="0">
                <a:latin typeface="BIZ UDPゴシック" panose="020B0400000000000000" pitchFamily="50" charset="-128"/>
                <a:ea typeface="BIZ UDPゴシック" panose="020B0400000000000000" pitchFamily="50" charset="-128"/>
              </a:rPr>
              <a:t>）を立ち上げたパートナーとして、ロータリーはポリオの症例を</a:t>
            </a:r>
            <a:r>
              <a:rPr lang="en-US" altLang="ja-JP" sz="2800" b="1" dirty="0">
                <a:latin typeface="BIZ UDPゴシック" panose="020B0400000000000000" pitchFamily="50" charset="-128"/>
                <a:ea typeface="BIZ UDPゴシック" panose="020B0400000000000000" pitchFamily="50" charset="-128"/>
              </a:rPr>
              <a:t>99.9</a:t>
            </a:r>
            <a:r>
              <a:rPr lang="ja-JP" altLang="en-US" sz="2800" b="1" dirty="0">
                <a:latin typeface="BIZ UDPゴシック" panose="020B0400000000000000" pitchFamily="50" charset="-128"/>
                <a:ea typeface="BIZ UDPゴシック" panose="020B0400000000000000" pitchFamily="50" charset="-128"/>
              </a:rPr>
              <a:t>％減らす貢献をしてきました。</a:t>
            </a:r>
          </a:p>
        </p:txBody>
      </p:sp>
      <p:sp>
        <p:nvSpPr>
          <p:cNvPr id="9" name="テキスト ボックス 8">
            <a:extLst>
              <a:ext uri="{FF2B5EF4-FFF2-40B4-BE49-F238E27FC236}">
                <a16:creationId xmlns:a16="http://schemas.microsoft.com/office/drawing/2014/main" id="{0B29D040-68EE-4D1B-9BAF-1B8DB392C879}"/>
              </a:ext>
            </a:extLst>
          </p:cNvPr>
          <p:cNvSpPr txBox="1"/>
          <p:nvPr/>
        </p:nvSpPr>
        <p:spPr>
          <a:xfrm>
            <a:off x="4038600" y="144299"/>
            <a:ext cx="3873500" cy="923330"/>
          </a:xfrm>
          <a:prstGeom prst="rect">
            <a:avLst/>
          </a:prstGeom>
          <a:noFill/>
        </p:spPr>
        <p:txBody>
          <a:bodyPr wrap="square">
            <a:spAutoFit/>
          </a:bodyPr>
          <a:lstStyle/>
          <a:p>
            <a:r>
              <a:rPr lang="ja-JP" altLang="en-US" sz="5400" b="1" dirty="0">
                <a:latin typeface="BIZ UDPゴシック" panose="020B0400000000000000" pitchFamily="50" charset="-128"/>
                <a:ea typeface="BIZ UDPゴシック" panose="020B0400000000000000" pitchFamily="50" charset="-128"/>
              </a:rPr>
              <a:t>ポリオ根絶</a:t>
            </a:r>
          </a:p>
        </p:txBody>
      </p:sp>
      <p:pic>
        <p:nvPicPr>
          <p:cNvPr id="10" name="図 9">
            <a:extLst>
              <a:ext uri="{FF2B5EF4-FFF2-40B4-BE49-F238E27FC236}">
                <a16:creationId xmlns:a16="http://schemas.microsoft.com/office/drawing/2014/main" id="{291F2A3C-C7BB-476A-817E-0F86CD780D8A}"/>
              </a:ext>
            </a:extLst>
          </p:cNvPr>
          <p:cNvPicPr>
            <a:picLocks noChangeAspect="1"/>
          </p:cNvPicPr>
          <p:nvPr/>
        </p:nvPicPr>
        <p:blipFill>
          <a:blip r:embed="rId2"/>
          <a:stretch>
            <a:fillRect/>
          </a:stretch>
        </p:blipFill>
        <p:spPr>
          <a:xfrm>
            <a:off x="6299200" y="2797040"/>
            <a:ext cx="5016500" cy="3583453"/>
          </a:xfrm>
          <a:prstGeom prst="rect">
            <a:avLst/>
          </a:prstGeom>
        </p:spPr>
      </p:pic>
      <p:sp>
        <p:nvSpPr>
          <p:cNvPr id="6" name="テキスト ボックス 5">
            <a:extLst>
              <a:ext uri="{FF2B5EF4-FFF2-40B4-BE49-F238E27FC236}">
                <a16:creationId xmlns:a16="http://schemas.microsoft.com/office/drawing/2014/main" id="{F544C404-F2E0-475F-A227-6B61AC93E409}"/>
              </a:ext>
            </a:extLst>
          </p:cNvPr>
          <p:cNvSpPr txBox="1"/>
          <p:nvPr/>
        </p:nvSpPr>
        <p:spPr>
          <a:xfrm>
            <a:off x="876300" y="1233768"/>
            <a:ext cx="10680700" cy="1384995"/>
          </a:xfrm>
          <a:prstGeom prst="rect">
            <a:avLst/>
          </a:prstGeom>
          <a:noFill/>
        </p:spPr>
        <p:txBody>
          <a:bodyPr wrap="square">
            <a:spAutoFit/>
          </a:bodyPr>
          <a:lstStyle/>
          <a:p>
            <a:r>
              <a:rPr lang="ja-JP" altLang="en-US" sz="2800" b="1" dirty="0">
                <a:latin typeface="BIZ UDPゴシック" panose="020B0400000000000000" pitchFamily="50" charset="-128"/>
                <a:ea typeface="BIZ UDPゴシック" panose="020B0400000000000000" pitchFamily="50" charset="-128"/>
              </a:rPr>
              <a:t>ロータリー会員は、これまでに</a:t>
            </a:r>
            <a:r>
              <a:rPr lang="en-US" altLang="ja-JP" sz="2800" b="1" dirty="0">
                <a:latin typeface="BIZ UDPゴシック" panose="020B0400000000000000" pitchFamily="50" charset="-128"/>
                <a:ea typeface="BIZ UDPゴシック" panose="020B0400000000000000" pitchFamily="50" charset="-128"/>
              </a:rPr>
              <a:t>22</a:t>
            </a:r>
            <a:r>
              <a:rPr lang="ja-JP" altLang="en-US" sz="2800" b="1" dirty="0">
                <a:latin typeface="BIZ UDPゴシック" panose="020B0400000000000000" pitchFamily="50" charset="-128"/>
                <a:ea typeface="BIZ UDPゴシック" panose="020B0400000000000000" pitchFamily="50" charset="-128"/>
              </a:rPr>
              <a:t>億米ドル以上を寄付し、</a:t>
            </a:r>
            <a:r>
              <a:rPr lang="en-US" altLang="ja-JP" sz="2800" b="1" dirty="0">
                <a:latin typeface="BIZ UDPゴシック" panose="020B0400000000000000" pitchFamily="50" charset="-128"/>
                <a:ea typeface="BIZ UDPゴシック" panose="020B0400000000000000" pitchFamily="50" charset="-128"/>
              </a:rPr>
              <a:t>122</a:t>
            </a:r>
            <a:r>
              <a:rPr lang="ja-JP" altLang="en-US" sz="2800" b="1" dirty="0">
                <a:latin typeface="BIZ UDPゴシック" panose="020B0400000000000000" pitchFamily="50" charset="-128"/>
                <a:ea typeface="BIZ UDPゴシック" panose="020B0400000000000000" pitchFamily="50" charset="-128"/>
              </a:rPr>
              <a:t>カ国、約</a:t>
            </a:r>
            <a:r>
              <a:rPr lang="en-US" altLang="ja-JP" sz="2800" b="1" dirty="0">
                <a:latin typeface="BIZ UDPゴシック" panose="020B0400000000000000" pitchFamily="50" charset="-128"/>
                <a:ea typeface="BIZ UDPゴシック" panose="020B0400000000000000" pitchFamily="50" charset="-128"/>
              </a:rPr>
              <a:t>30</a:t>
            </a:r>
            <a:r>
              <a:rPr lang="ja-JP" altLang="en-US" sz="2800" b="1" dirty="0">
                <a:latin typeface="BIZ UDPゴシック" panose="020B0400000000000000" pitchFamily="50" charset="-128"/>
                <a:ea typeface="BIZ UDPゴシック" panose="020B0400000000000000" pitchFamily="50" charset="-128"/>
              </a:rPr>
              <a:t>億人以上の子どもに予防接種を行うために多大なボランティア時間を捧げてきました。</a:t>
            </a:r>
          </a:p>
        </p:txBody>
      </p:sp>
    </p:spTree>
    <p:extLst>
      <p:ext uri="{BB962C8B-B14F-4D97-AF65-F5344CB8AC3E}">
        <p14:creationId xmlns:p14="http://schemas.microsoft.com/office/powerpoint/2010/main" val="8410569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1908DF43-F362-4BC5-9F66-9D5D7A445F13}"/>
              </a:ext>
            </a:extLst>
          </p:cNvPr>
          <p:cNvSpPr txBox="1"/>
          <p:nvPr/>
        </p:nvSpPr>
        <p:spPr>
          <a:xfrm>
            <a:off x="1612900" y="2409736"/>
            <a:ext cx="9550400" cy="3170099"/>
          </a:xfrm>
          <a:prstGeom prst="rect">
            <a:avLst/>
          </a:prstGeom>
          <a:noFill/>
        </p:spPr>
        <p:txBody>
          <a:bodyPr wrap="square">
            <a:spAutoFit/>
          </a:bodyPr>
          <a:lstStyle/>
          <a:p>
            <a:r>
              <a:rPr lang="en-US" altLang="ja-JP" sz="4000" b="0" i="0" dirty="0">
                <a:solidFill>
                  <a:srgbClr val="0070C0"/>
                </a:solidFill>
                <a:effectLst/>
                <a:latin typeface="BIZ UDPゴシック" panose="020B0400000000000000" pitchFamily="50" charset="-128"/>
                <a:ea typeface="BIZ UDPゴシック" panose="020B0400000000000000" pitchFamily="50" charset="-128"/>
              </a:rPr>
              <a:t>2024</a:t>
            </a:r>
            <a:r>
              <a:rPr lang="ja-JP" altLang="en-US" sz="4000" b="0" i="0" dirty="0">
                <a:solidFill>
                  <a:srgbClr val="0070C0"/>
                </a:solidFill>
                <a:effectLst/>
                <a:latin typeface="BIZ UDPゴシック" panose="020B0400000000000000" pitchFamily="50" charset="-128"/>
                <a:ea typeface="BIZ UDPゴシック" panose="020B0400000000000000" pitchFamily="50" charset="-128"/>
              </a:rPr>
              <a:t>年までのロータリーの行動計画</a:t>
            </a:r>
            <a:r>
              <a:rPr lang="ja-JP" altLang="en-US" sz="4000" b="0" i="0" dirty="0">
                <a:solidFill>
                  <a:srgbClr val="333333"/>
                </a:solidFill>
                <a:effectLst/>
                <a:latin typeface="BIZ UDPゴシック" panose="020B0400000000000000" pitchFamily="50" charset="-128"/>
                <a:ea typeface="BIZ UDPゴシック" panose="020B0400000000000000" pitchFamily="50" charset="-128"/>
              </a:rPr>
              <a:t>は</a:t>
            </a:r>
            <a:r>
              <a:rPr lang="ja-JP" altLang="en-US" sz="4000" i="0" dirty="0">
                <a:solidFill>
                  <a:srgbClr val="333333"/>
                </a:solidFill>
                <a:effectLst/>
                <a:latin typeface="BIZ UDPゴシック" panose="020B0400000000000000" pitchFamily="50" charset="-128"/>
                <a:ea typeface="BIZ UDPゴシック" panose="020B0400000000000000" pitchFamily="50" charset="-128"/>
              </a:rPr>
              <a:t>、</a:t>
            </a:r>
            <a:endParaRPr lang="en-US" altLang="ja-JP" sz="4000" i="0" dirty="0">
              <a:solidFill>
                <a:srgbClr val="333333"/>
              </a:solidFill>
              <a:effectLst/>
              <a:latin typeface="BIZ UDPゴシック" panose="020B0400000000000000" pitchFamily="50" charset="-128"/>
              <a:ea typeface="BIZ UDPゴシック" panose="020B0400000000000000" pitchFamily="50" charset="-128"/>
            </a:endParaRPr>
          </a:p>
          <a:p>
            <a:r>
              <a:rPr lang="en-US" altLang="ja-JP" sz="4000" b="1" dirty="0">
                <a:solidFill>
                  <a:srgbClr val="333333"/>
                </a:solidFill>
                <a:latin typeface="BIZ UDPゴシック" panose="020B0400000000000000" pitchFamily="50" charset="-128"/>
                <a:ea typeface="BIZ UDPゴシック" panose="020B0400000000000000" pitchFamily="50" charset="-128"/>
              </a:rPr>
              <a:t>1.</a:t>
            </a:r>
            <a:r>
              <a:rPr lang="ja-JP" altLang="en-US" sz="4000" b="1" i="0" dirty="0">
                <a:solidFill>
                  <a:srgbClr val="333333"/>
                </a:solidFill>
                <a:effectLst/>
                <a:latin typeface="BIZ UDPゴシック" panose="020B0400000000000000" pitchFamily="50" charset="-128"/>
                <a:ea typeface="BIZ UDPゴシック" panose="020B0400000000000000" pitchFamily="50" charset="-128"/>
              </a:rPr>
              <a:t>「より大きなインパクトをもたらす」</a:t>
            </a:r>
            <a:endParaRPr lang="en-US" altLang="ja-JP" sz="4000" b="1" i="0" dirty="0">
              <a:solidFill>
                <a:srgbClr val="333333"/>
              </a:solidFill>
              <a:effectLst/>
              <a:latin typeface="BIZ UDPゴシック" panose="020B0400000000000000" pitchFamily="50" charset="-128"/>
              <a:ea typeface="BIZ UDPゴシック" panose="020B0400000000000000" pitchFamily="50" charset="-128"/>
            </a:endParaRPr>
          </a:p>
          <a:p>
            <a:r>
              <a:rPr lang="en-US" altLang="ja-JP" sz="4000" b="1" dirty="0">
                <a:solidFill>
                  <a:srgbClr val="333333"/>
                </a:solidFill>
                <a:latin typeface="BIZ UDPゴシック" panose="020B0400000000000000" pitchFamily="50" charset="-128"/>
                <a:ea typeface="BIZ UDPゴシック" panose="020B0400000000000000" pitchFamily="50" charset="-128"/>
              </a:rPr>
              <a:t>2.</a:t>
            </a:r>
            <a:r>
              <a:rPr lang="ja-JP" altLang="en-US" sz="4000" b="1" i="0" dirty="0">
                <a:solidFill>
                  <a:srgbClr val="333333"/>
                </a:solidFill>
                <a:effectLst/>
                <a:latin typeface="BIZ UDPゴシック" panose="020B0400000000000000" pitchFamily="50" charset="-128"/>
                <a:ea typeface="BIZ UDPゴシック" panose="020B0400000000000000" pitchFamily="50" charset="-128"/>
              </a:rPr>
              <a:t>「参加者の基盤を広げる」</a:t>
            </a:r>
            <a:endParaRPr lang="en-US" altLang="ja-JP" sz="4000" b="1" i="0" dirty="0">
              <a:solidFill>
                <a:srgbClr val="333333"/>
              </a:solidFill>
              <a:effectLst/>
              <a:latin typeface="BIZ UDPゴシック" panose="020B0400000000000000" pitchFamily="50" charset="-128"/>
              <a:ea typeface="BIZ UDPゴシック" panose="020B0400000000000000" pitchFamily="50" charset="-128"/>
            </a:endParaRPr>
          </a:p>
          <a:p>
            <a:r>
              <a:rPr lang="en-US" altLang="ja-JP" sz="4000" b="1" dirty="0">
                <a:solidFill>
                  <a:srgbClr val="333333"/>
                </a:solidFill>
                <a:latin typeface="BIZ UDPゴシック" panose="020B0400000000000000" pitchFamily="50" charset="-128"/>
                <a:ea typeface="BIZ UDPゴシック" panose="020B0400000000000000" pitchFamily="50" charset="-128"/>
              </a:rPr>
              <a:t>3.</a:t>
            </a:r>
            <a:r>
              <a:rPr lang="ja-JP" altLang="en-US" sz="4000" b="1" i="0" dirty="0">
                <a:solidFill>
                  <a:srgbClr val="333333"/>
                </a:solidFill>
                <a:effectLst/>
                <a:latin typeface="BIZ UDPゴシック" panose="020B0400000000000000" pitchFamily="50" charset="-128"/>
                <a:ea typeface="BIZ UDPゴシック" panose="020B0400000000000000" pitchFamily="50" charset="-128"/>
              </a:rPr>
              <a:t>「参加者の積極的なかかわりを促す」</a:t>
            </a:r>
            <a:endParaRPr lang="en-US" altLang="ja-JP" sz="4000" b="1" i="0" dirty="0">
              <a:solidFill>
                <a:srgbClr val="333333"/>
              </a:solidFill>
              <a:effectLst/>
              <a:latin typeface="BIZ UDPゴシック" panose="020B0400000000000000" pitchFamily="50" charset="-128"/>
              <a:ea typeface="BIZ UDPゴシック" panose="020B0400000000000000" pitchFamily="50" charset="-128"/>
            </a:endParaRPr>
          </a:p>
          <a:p>
            <a:r>
              <a:rPr lang="en-US" altLang="ja-JP" sz="4000" b="1" dirty="0">
                <a:solidFill>
                  <a:srgbClr val="333333"/>
                </a:solidFill>
                <a:latin typeface="BIZ UDPゴシック" panose="020B0400000000000000" pitchFamily="50" charset="-128"/>
                <a:ea typeface="BIZ UDPゴシック" panose="020B0400000000000000" pitchFamily="50" charset="-128"/>
              </a:rPr>
              <a:t>4.</a:t>
            </a:r>
            <a:r>
              <a:rPr lang="ja-JP" altLang="en-US" sz="4000" b="1" i="0" dirty="0">
                <a:solidFill>
                  <a:srgbClr val="333333"/>
                </a:solidFill>
                <a:effectLst/>
                <a:latin typeface="BIZ UDPゴシック" panose="020B0400000000000000" pitchFamily="50" charset="-128"/>
                <a:ea typeface="BIZ UDPゴシック" panose="020B0400000000000000" pitchFamily="50" charset="-128"/>
              </a:rPr>
              <a:t>「適応力を高める」</a:t>
            </a:r>
            <a:r>
              <a:rPr lang="ja-JP" altLang="en-US" sz="4000" b="0" i="0" dirty="0">
                <a:solidFill>
                  <a:srgbClr val="333333"/>
                </a:solidFill>
                <a:effectLst/>
                <a:latin typeface="BIZ UDPゴシック" panose="020B0400000000000000" pitchFamily="50" charset="-128"/>
                <a:ea typeface="BIZ UDPゴシック" panose="020B0400000000000000" pitchFamily="50" charset="-128"/>
              </a:rPr>
              <a:t>ことです。</a:t>
            </a:r>
            <a:endParaRPr lang="ja-JP" altLang="en-US" sz="4000" dirty="0">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6BE8D4A2-6BB3-4B20-A070-7DE99F732A87}"/>
              </a:ext>
            </a:extLst>
          </p:cNvPr>
          <p:cNvSpPr txBox="1"/>
          <p:nvPr/>
        </p:nvSpPr>
        <p:spPr>
          <a:xfrm>
            <a:off x="1771650" y="1062722"/>
            <a:ext cx="9188450" cy="646331"/>
          </a:xfrm>
          <a:prstGeom prst="rect">
            <a:avLst/>
          </a:prstGeom>
          <a:noFill/>
        </p:spPr>
        <p:txBody>
          <a:bodyPr wrap="square">
            <a:spAutoFit/>
          </a:bodyPr>
          <a:lstStyle/>
          <a:p>
            <a:r>
              <a:rPr lang="ja-JP" altLang="en-US" sz="3600" b="1" i="0" dirty="0">
                <a:solidFill>
                  <a:srgbClr val="333333"/>
                </a:solidFill>
                <a:effectLst/>
                <a:latin typeface="メイリオ" panose="020B0604030504040204" pitchFamily="50" charset="-128"/>
                <a:ea typeface="メイリオ" panose="020B0604030504040204" pitchFamily="50" charset="-128"/>
              </a:rPr>
              <a:t>このビジョンの実現には計画が必要である</a:t>
            </a:r>
            <a:r>
              <a:rPr lang="ja-JP" altLang="en-US" sz="3600" b="0" i="0" dirty="0">
                <a:solidFill>
                  <a:srgbClr val="333333"/>
                </a:solidFill>
                <a:effectLst/>
                <a:latin typeface="メイリオ" panose="020B0604030504040204" pitchFamily="50" charset="-128"/>
                <a:ea typeface="メイリオ" panose="020B0604030504040204" pitchFamily="50" charset="-128"/>
              </a:rPr>
              <a:t>。</a:t>
            </a:r>
            <a:endParaRPr lang="ja-JP" altLang="en-US" sz="3600" dirty="0"/>
          </a:p>
        </p:txBody>
      </p:sp>
    </p:spTree>
    <p:extLst>
      <p:ext uri="{BB962C8B-B14F-4D97-AF65-F5344CB8AC3E}">
        <p14:creationId xmlns:p14="http://schemas.microsoft.com/office/powerpoint/2010/main" val="498987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F1A040F-DFD0-4C8C-827D-1C3E71A15608}"/>
              </a:ext>
            </a:extLst>
          </p:cNvPr>
          <p:cNvSpPr>
            <a:spLocks noGrp="1"/>
          </p:cNvSpPr>
          <p:nvPr>
            <p:ph type="title"/>
          </p:nvPr>
        </p:nvSpPr>
        <p:spPr/>
        <p:txBody>
          <a:bodyPr/>
          <a:lstStyle/>
          <a:p>
            <a:r>
              <a:rPr lang="en-US" altLang="ja-JP" dirty="0">
                <a:latin typeface="BIZ UDPゴシック" panose="020B0400000000000000" pitchFamily="50" charset="-128"/>
                <a:ea typeface="BIZ UDPゴシック" panose="020B0400000000000000" pitchFamily="50" charset="-128"/>
              </a:rPr>
              <a:t>2.010.1. </a:t>
            </a:r>
            <a:r>
              <a:rPr lang="ja-JP" altLang="en-US" dirty="0">
                <a:latin typeface="BIZ UDPゴシック" panose="020B0400000000000000" pitchFamily="50" charset="-128"/>
                <a:ea typeface="BIZ UDPゴシック" panose="020B0400000000000000" pitchFamily="50" charset="-128"/>
              </a:rPr>
              <a:t>機能の喪失  </a:t>
            </a:r>
            <a:r>
              <a:rPr lang="en-US" altLang="ja-JP" dirty="0">
                <a:solidFill>
                  <a:srgbClr val="FF0000"/>
                </a:solidFill>
                <a:latin typeface="BIZ UDPゴシック" panose="020B0400000000000000" pitchFamily="50" charset="-128"/>
                <a:ea typeface="BIZ UDPゴシック" panose="020B0400000000000000" pitchFamily="50" charset="-128"/>
              </a:rPr>
              <a:t>2.</a:t>
            </a:r>
            <a:endParaRPr kumimoji="1" lang="ja-JP" altLang="en-US" dirty="0">
              <a:solidFill>
                <a:srgbClr val="FF0000"/>
              </a:solidFill>
              <a:latin typeface="BIZ UDPゴシック" panose="020B0400000000000000" pitchFamily="50" charset="-128"/>
              <a:ea typeface="BIZ UDPゴシック" panose="020B0400000000000000" pitchFamily="50" charset="-128"/>
            </a:endParaRPr>
          </a:p>
        </p:txBody>
      </p:sp>
      <p:sp>
        <p:nvSpPr>
          <p:cNvPr id="4" name="コンテンツ プレースホルダー 3">
            <a:extLst>
              <a:ext uri="{FF2B5EF4-FFF2-40B4-BE49-F238E27FC236}">
                <a16:creationId xmlns:a16="http://schemas.microsoft.com/office/drawing/2014/main" id="{FBE2CCB7-6B9A-4D51-8F33-0C5787744406}"/>
              </a:ext>
            </a:extLst>
          </p:cNvPr>
          <p:cNvSpPr>
            <a:spLocks noGrp="1"/>
          </p:cNvSpPr>
          <p:nvPr>
            <p:ph idx="1"/>
          </p:nvPr>
        </p:nvSpPr>
        <p:spPr/>
        <p:txBody>
          <a:bodyPr>
            <a:normAutofit/>
          </a:bodyPr>
          <a:lstStyle/>
          <a:p>
            <a:r>
              <a:rPr lang="en-US" altLang="ja-JP" sz="4400" dirty="0">
                <a:latin typeface="BIZ UDPゴシック" panose="020B0400000000000000" pitchFamily="50" charset="-128"/>
                <a:ea typeface="BIZ UDPゴシック" panose="020B0400000000000000" pitchFamily="50" charset="-128"/>
              </a:rPr>
              <a:t>RI</a:t>
            </a:r>
            <a:r>
              <a:rPr lang="ja-JP" altLang="en-US" sz="4400" dirty="0">
                <a:latin typeface="BIZ UDPゴシック" panose="020B0400000000000000" pitchFamily="50" charset="-128"/>
                <a:ea typeface="BIZ UDPゴシック" panose="020B0400000000000000" pitchFamily="50" charset="-128"/>
              </a:rPr>
              <a:t>組織規定文書に準じて、定期的に会合を開いていること。 </a:t>
            </a:r>
          </a:p>
          <a:p>
            <a:endParaRPr kumimoji="1" lang="ja-JP" altLang="en-US" sz="4400" dirty="0"/>
          </a:p>
        </p:txBody>
      </p:sp>
    </p:spTree>
    <p:extLst>
      <p:ext uri="{BB962C8B-B14F-4D97-AF65-F5344CB8AC3E}">
        <p14:creationId xmlns:p14="http://schemas.microsoft.com/office/powerpoint/2010/main" val="36665676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A14F4ABC-CFE8-455B-B657-F1EEA0D92B52}"/>
              </a:ext>
            </a:extLst>
          </p:cNvPr>
          <p:cNvSpPr txBox="1"/>
          <p:nvPr/>
        </p:nvSpPr>
        <p:spPr>
          <a:xfrm>
            <a:off x="1143000" y="3429000"/>
            <a:ext cx="10464800" cy="1446550"/>
          </a:xfrm>
          <a:prstGeom prst="rect">
            <a:avLst/>
          </a:prstGeom>
          <a:noFill/>
        </p:spPr>
        <p:txBody>
          <a:bodyPr wrap="square">
            <a:spAutoFit/>
          </a:bodyPr>
          <a:lstStyle/>
          <a:p>
            <a:r>
              <a:rPr lang="en-US" altLang="ja-JP" sz="4400" b="1" dirty="0">
                <a:latin typeface="BIZ UDPゴシック" panose="020B0400000000000000" pitchFamily="50" charset="-128"/>
                <a:ea typeface="BIZ UDPゴシック" panose="020B0400000000000000" pitchFamily="50" charset="-128"/>
              </a:rPr>
              <a:t>Rotary</a:t>
            </a:r>
            <a:r>
              <a:rPr lang="ja-JP" altLang="en-US" sz="4400" b="1" dirty="0">
                <a:latin typeface="BIZ UDPゴシック" panose="020B0400000000000000" pitchFamily="50" charset="-128"/>
                <a:ea typeface="BIZ UDPゴシック" panose="020B0400000000000000" pitchFamily="50" charset="-128"/>
              </a:rPr>
              <a:t>の行動を「見える化」しよう！</a:t>
            </a:r>
            <a:endParaRPr lang="en-US" altLang="ja-JP" sz="4400" b="1" dirty="0">
              <a:latin typeface="BIZ UDPゴシック" panose="020B0400000000000000" pitchFamily="50" charset="-128"/>
              <a:ea typeface="BIZ UDPゴシック" panose="020B0400000000000000" pitchFamily="50" charset="-128"/>
            </a:endParaRPr>
          </a:p>
          <a:p>
            <a:r>
              <a:rPr lang="en-US" altLang="ja-JP" sz="4400" b="1" dirty="0">
                <a:latin typeface="BIZ UDPゴシック" panose="020B0400000000000000" pitchFamily="50" charset="-128"/>
                <a:ea typeface="BIZ UDPゴシック" panose="020B0400000000000000" pitchFamily="50" charset="-128"/>
              </a:rPr>
              <a:t>Rotary</a:t>
            </a:r>
            <a:r>
              <a:rPr lang="ja-JP" altLang="en-US" sz="4400" b="1" dirty="0">
                <a:latin typeface="BIZ UDPゴシック" panose="020B0400000000000000" pitchFamily="50" charset="-128"/>
                <a:ea typeface="BIZ UDPゴシック" panose="020B0400000000000000" pitchFamily="50" charset="-128"/>
              </a:rPr>
              <a:t>のイメージを「見える化」しよう！</a:t>
            </a:r>
          </a:p>
        </p:txBody>
      </p:sp>
      <p:sp>
        <p:nvSpPr>
          <p:cNvPr id="4" name="テキスト ボックス 3">
            <a:extLst>
              <a:ext uri="{FF2B5EF4-FFF2-40B4-BE49-F238E27FC236}">
                <a16:creationId xmlns:a16="http://schemas.microsoft.com/office/drawing/2014/main" id="{8C5DF491-AF92-4EE2-9D31-B44C81F90E34}"/>
              </a:ext>
            </a:extLst>
          </p:cNvPr>
          <p:cNvSpPr txBox="1"/>
          <p:nvPr/>
        </p:nvSpPr>
        <p:spPr>
          <a:xfrm>
            <a:off x="2965450" y="1524625"/>
            <a:ext cx="626110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「公共イメージの向上」</a:t>
            </a:r>
            <a:endParaRPr kumimoji="1" lang="en-US" altLang="ja-JP" sz="4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36363025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AFF7109-B091-4C55-B65A-2EF49C305BF4}"/>
              </a:ext>
            </a:extLst>
          </p:cNvPr>
          <p:cNvPicPr>
            <a:picLocks noChangeAspect="1"/>
          </p:cNvPicPr>
          <p:nvPr/>
        </p:nvPicPr>
        <p:blipFill>
          <a:blip r:embed="rId2"/>
          <a:stretch>
            <a:fillRect/>
          </a:stretch>
        </p:blipFill>
        <p:spPr>
          <a:xfrm>
            <a:off x="2571997" y="1379565"/>
            <a:ext cx="9303685" cy="5233323"/>
          </a:xfrm>
          <a:prstGeom prst="rect">
            <a:avLst/>
          </a:prstGeom>
        </p:spPr>
      </p:pic>
      <p:sp>
        <p:nvSpPr>
          <p:cNvPr id="4" name="テキスト ボックス 3">
            <a:extLst>
              <a:ext uri="{FF2B5EF4-FFF2-40B4-BE49-F238E27FC236}">
                <a16:creationId xmlns:a16="http://schemas.microsoft.com/office/drawing/2014/main" id="{95A8402A-BAC7-482D-BEAB-50523B84C3C9}"/>
              </a:ext>
            </a:extLst>
          </p:cNvPr>
          <p:cNvSpPr txBox="1"/>
          <p:nvPr/>
        </p:nvSpPr>
        <p:spPr>
          <a:xfrm>
            <a:off x="3247090" y="217259"/>
            <a:ext cx="8628592" cy="1077218"/>
          </a:xfrm>
          <a:prstGeom prst="rect">
            <a:avLst/>
          </a:prstGeom>
          <a:noFill/>
        </p:spPr>
        <p:txBody>
          <a:bodyPr wrap="square">
            <a:spAutoFit/>
          </a:bodyPr>
          <a:lstStyle/>
          <a:p>
            <a:pPr algn="ctr"/>
            <a:r>
              <a:rPr lang="de-DE" altLang="ja-JP" sz="3600" b="1" i="0" dirty="0">
                <a:solidFill>
                  <a:srgbClr val="39424A"/>
                </a:solidFill>
                <a:effectLst/>
                <a:latin typeface="Open Sans" panose="020B0606030504020204" pitchFamily="34" charset="0"/>
              </a:rPr>
              <a:t>How to make news</a:t>
            </a:r>
          </a:p>
          <a:p>
            <a:pPr algn="ctr"/>
            <a:r>
              <a:rPr lang="ja-JP" altLang="en-US" sz="2800" b="1" dirty="0">
                <a:solidFill>
                  <a:srgbClr val="39424A"/>
                </a:solidFill>
                <a:latin typeface="Open Sans" panose="020B0606030504020204" pitchFamily="34" charset="0"/>
              </a:rPr>
              <a:t>一枚の写真が「公共イメージ向上」につながります。</a:t>
            </a:r>
            <a:endParaRPr lang="ja-JP" altLang="en-US" sz="2800" b="1" i="0" dirty="0">
              <a:solidFill>
                <a:srgbClr val="39424A"/>
              </a:solidFill>
              <a:effectLst/>
              <a:latin typeface="Open Sans" panose="020B0606030504020204" pitchFamily="34" charset="0"/>
            </a:endParaRPr>
          </a:p>
        </p:txBody>
      </p:sp>
      <p:pic>
        <p:nvPicPr>
          <p:cNvPr id="3" name="図 2">
            <a:extLst>
              <a:ext uri="{FF2B5EF4-FFF2-40B4-BE49-F238E27FC236}">
                <a16:creationId xmlns:a16="http://schemas.microsoft.com/office/drawing/2014/main" id="{A9D3F2E2-D92A-4417-95AB-DCEAECD62C20}"/>
              </a:ext>
            </a:extLst>
          </p:cNvPr>
          <p:cNvPicPr>
            <a:picLocks noChangeAspect="1"/>
          </p:cNvPicPr>
          <p:nvPr/>
        </p:nvPicPr>
        <p:blipFill>
          <a:blip r:embed="rId3"/>
          <a:stretch>
            <a:fillRect/>
          </a:stretch>
        </p:blipFill>
        <p:spPr>
          <a:xfrm>
            <a:off x="399115" y="687954"/>
            <a:ext cx="2584623" cy="4590832"/>
          </a:xfrm>
          <a:prstGeom prst="rect">
            <a:avLst/>
          </a:prstGeom>
        </p:spPr>
      </p:pic>
      <p:pic>
        <p:nvPicPr>
          <p:cNvPr id="9" name="図 8">
            <a:extLst>
              <a:ext uri="{FF2B5EF4-FFF2-40B4-BE49-F238E27FC236}">
                <a16:creationId xmlns:a16="http://schemas.microsoft.com/office/drawing/2014/main" id="{98B3D424-0902-4B3D-A7D7-C5E31E0E6F07}"/>
              </a:ext>
            </a:extLst>
          </p:cNvPr>
          <p:cNvPicPr>
            <a:picLocks noChangeAspect="1"/>
          </p:cNvPicPr>
          <p:nvPr/>
        </p:nvPicPr>
        <p:blipFill>
          <a:blip r:embed="rId4"/>
          <a:stretch>
            <a:fillRect/>
          </a:stretch>
        </p:blipFill>
        <p:spPr>
          <a:xfrm>
            <a:off x="8054429" y="4342783"/>
            <a:ext cx="3821253" cy="2270105"/>
          </a:xfrm>
          <a:prstGeom prst="rect">
            <a:avLst/>
          </a:prstGeom>
        </p:spPr>
      </p:pic>
      <p:pic>
        <p:nvPicPr>
          <p:cNvPr id="5" name="図 4">
            <a:extLst>
              <a:ext uri="{FF2B5EF4-FFF2-40B4-BE49-F238E27FC236}">
                <a16:creationId xmlns:a16="http://schemas.microsoft.com/office/drawing/2014/main" id="{668C169A-7381-460E-B3A3-28F5C4949177}"/>
              </a:ext>
            </a:extLst>
          </p:cNvPr>
          <p:cNvPicPr>
            <a:picLocks noChangeAspect="1"/>
          </p:cNvPicPr>
          <p:nvPr/>
        </p:nvPicPr>
        <p:blipFill>
          <a:blip r:embed="rId5"/>
          <a:stretch>
            <a:fillRect/>
          </a:stretch>
        </p:blipFill>
        <p:spPr>
          <a:xfrm>
            <a:off x="3072299" y="1379565"/>
            <a:ext cx="3150701" cy="2451421"/>
          </a:xfrm>
          <a:prstGeom prst="rect">
            <a:avLst/>
          </a:prstGeom>
        </p:spPr>
      </p:pic>
    </p:spTree>
    <p:extLst>
      <p:ext uri="{BB962C8B-B14F-4D97-AF65-F5344CB8AC3E}">
        <p14:creationId xmlns:p14="http://schemas.microsoft.com/office/powerpoint/2010/main" val="2321670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9D034559-BF20-476D-8BA2-4991713E924E}"/>
              </a:ext>
            </a:extLst>
          </p:cNvPr>
          <p:cNvPicPr>
            <a:picLocks noChangeAspect="1"/>
          </p:cNvPicPr>
          <p:nvPr/>
        </p:nvPicPr>
        <p:blipFill>
          <a:blip r:embed="rId2"/>
          <a:stretch>
            <a:fillRect/>
          </a:stretch>
        </p:blipFill>
        <p:spPr>
          <a:xfrm>
            <a:off x="5715000" y="797416"/>
            <a:ext cx="5208636" cy="2358256"/>
          </a:xfrm>
          <a:prstGeom prst="rect">
            <a:avLst/>
          </a:prstGeom>
        </p:spPr>
      </p:pic>
      <p:pic>
        <p:nvPicPr>
          <p:cNvPr id="3" name="図 2">
            <a:extLst>
              <a:ext uri="{FF2B5EF4-FFF2-40B4-BE49-F238E27FC236}">
                <a16:creationId xmlns:a16="http://schemas.microsoft.com/office/drawing/2014/main" id="{DBB69AC5-5D7E-4441-88B8-C14FC769695F}"/>
              </a:ext>
            </a:extLst>
          </p:cNvPr>
          <p:cNvPicPr>
            <a:picLocks noChangeAspect="1"/>
          </p:cNvPicPr>
          <p:nvPr/>
        </p:nvPicPr>
        <p:blipFill>
          <a:blip r:embed="rId3"/>
          <a:stretch>
            <a:fillRect/>
          </a:stretch>
        </p:blipFill>
        <p:spPr>
          <a:xfrm>
            <a:off x="998806" y="797416"/>
            <a:ext cx="3717388" cy="5539154"/>
          </a:xfrm>
          <a:prstGeom prst="rect">
            <a:avLst/>
          </a:prstGeom>
        </p:spPr>
      </p:pic>
      <p:sp>
        <p:nvSpPr>
          <p:cNvPr id="5" name="テキスト ボックス 4">
            <a:extLst>
              <a:ext uri="{FF2B5EF4-FFF2-40B4-BE49-F238E27FC236}">
                <a16:creationId xmlns:a16="http://schemas.microsoft.com/office/drawing/2014/main" id="{1B3F1207-2014-40F2-A76F-3763E16899FA}"/>
              </a:ext>
            </a:extLst>
          </p:cNvPr>
          <p:cNvSpPr txBox="1"/>
          <p:nvPr/>
        </p:nvSpPr>
        <p:spPr>
          <a:xfrm>
            <a:off x="5206841" y="3566993"/>
            <a:ext cx="6224953" cy="156966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ジェニファー・ジョーンズ会長エレクト</a:t>
            </a:r>
            <a:endParaRPr kumimoji="0"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会長テーマは</a:t>
            </a:r>
            <a:endParaRPr kumimoji="0" lang="en-US" altLang="ja-JP" sz="3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「イマジン　ロータリー」</a:t>
            </a:r>
          </a:p>
        </p:txBody>
      </p:sp>
      <p:pic>
        <p:nvPicPr>
          <p:cNvPr id="6" name="図 5">
            <a:extLst>
              <a:ext uri="{FF2B5EF4-FFF2-40B4-BE49-F238E27FC236}">
                <a16:creationId xmlns:a16="http://schemas.microsoft.com/office/drawing/2014/main" id="{77CE5F12-9CD8-4E79-98AB-0EC7ADA16179}"/>
              </a:ext>
            </a:extLst>
          </p:cNvPr>
          <p:cNvPicPr>
            <a:picLocks noChangeAspect="1"/>
          </p:cNvPicPr>
          <p:nvPr/>
        </p:nvPicPr>
        <p:blipFill>
          <a:blip r:embed="rId4"/>
          <a:stretch>
            <a:fillRect/>
          </a:stretch>
        </p:blipFill>
        <p:spPr>
          <a:xfrm>
            <a:off x="5715000" y="5606099"/>
            <a:ext cx="3804535" cy="730471"/>
          </a:xfrm>
          <a:prstGeom prst="rect">
            <a:avLst/>
          </a:prstGeom>
        </p:spPr>
      </p:pic>
    </p:spTree>
    <p:extLst>
      <p:ext uri="{BB962C8B-B14F-4D97-AF65-F5344CB8AC3E}">
        <p14:creationId xmlns:p14="http://schemas.microsoft.com/office/powerpoint/2010/main" val="4260618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F1A040F-DFD0-4C8C-827D-1C3E71A15608}"/>
              </a:ext>
            </a:extLst>
          </p:cNvPr>
          <p:cNvSpPr>
            <a:spLocks noGrp="1"/>
          </p:cNvSpPr>
          <p:nvPr>
            <p:ph type="title"/>
          </p:nvPr>
        </p:nvSpPr>
        <p:spPr/>
        <p:txBody>
          <a:bodyPr/>
          <a:lstStyle/>
          <a:p>
            <a:r>
              <a:rPr lang="en-US" altLang="ja-JP" dirty="0">
                <a:latin typeface="BIZ UDPゴシック" panose="020B0400000000000000" pitchFamily="50" charset="-128"/>
                <a:ea typeface="BIZ UDPゴシック" panose="020B0400000000000000" pitchFamily="50" charset="-128"/>
              </a:rPr>
              <a:t>2.010.1. </a:t>
            </a:r>
            <a:r>
              <a:rPr lang="ja-JP" altLang="en-US" dirty="0">
                <a:latin typeface="BIZ UDPゴシック" panose="020B0400000000000000" pitchFamily="50" charset="-128"/>
                <a:ea typeface="BIZ UDPゴシック" panose="020B0400000000000000" pitchFamily="50" charset="-128"/>
              </a:rPr>
              <a:t>機能の喪失  </a:t>
            </a:r>
            <a:r>
              <a:rPr lang="en-US" altLang="ja-JP" dirty="0">
                <a:solidFill>
                  <a:srgbClr val="FF0000"/>
                </a:solidFill>
                <a:latin typeface="BIZ UDPゴシック" panose="020B0400000000000000" pitchFamily="50" charset="-128"/>
                <a:ea typeface="BIZ UDPゴシック" panose="020B0400000000000000" pitchFamily="50" charset="-128"/>
              </a:rPr>
              <a:t>3.</a:t>
            </a:r>
            <a:endParaRPr kumimoji="1" lang="ja-JP" altLang="en-US" dirty="0">
              <a:solidFill>
                <a:srgbClr val="FF0000"/>
              </a:solidFill>
              <a:latin typeface="BIZ UDPゴシック" panose="020B0400000000000000" pitchFamily="50" charset="-128"/>
              <a:ea typeface="BIZ UDPゴシック" panose="020B0400000000000000" pitchFamily="50" charset="-128"/>
            </a:endParaRPr>
          </a:p>
        </p:txBody>
      </p:sp>
      <p:sp>
        <p:nvSpPr>
          <p:cNvPr id="4" name="コンテンツ プレースホルダー 3">
            <a:extLst>
              <a:ext uri="{FF2B5EF4-FFF2-40B4-BE49-F238E27FC236}">
                <a16:creationId xmlns:a16="http://schemas.microsoft.com/office/drawing/2014/main" id="{FBE2CCB7-6B9A-4D51-8F33-0C5787744406}"/>
              </a:ext>
            </a:extLst>
          </p:cNvPr>
          <p:cNvSpPr>
            <a:spLocks noGrp="1"/>
          </p:cNvSpPr>
          <p:nvPr>
            <p:ph idx="1"/>
          </p:nvPr>
        </p:nvSpPr>
        <p:spPr/>
        <p:txBody>
          <a:bodyPr>
            <a:normAutofit/>
          </a:bodyPr>
          <a:lstStyle/>
          <a:p>
            <a:r>
              <a:rPr lang="ja-JP" altLang="en-US" sz="4400" dirty="0">
                <a:latin typeface="BIZ UDPゴシック" panose="020B0400000000000000" pitchFamily="50" charset="-128"/>
                <a:ea typeface="BIZ UDPゴシック" panose="020B0400000000000000" pitchFamily="50" charset="-128"/>
              </a:rPr>
              <a:t>その会員が</a:t>
            </a:r>
            <a:r>
              <a:rPr lang="de-DE" altLang="ja-JP" sz="4800" dirty="0">
                <a:latin typeface="BIZ UDPゴシック" panose="020B0400000000000000" pitchFamily="50" charset="-128"/>
                <a:ea typeface="BIZ UDPゴシック" panose="020B0400000000000000" pitchFamily="50" charset="-128"/>
              </a:rPr>
              <a:t>『Rotary』</a:t>
            </a:r>
            <a:r>
              <a:rPr lang="ja-JP" altLang="en-US" sz="4400" dirty="0">
                <a:latin typeface="BIZ UDPゴシック" panose="020B0400000000000000" pitchFamily="50" charset="-128"/>
                <a:ea typeface="BIZ UDPゴシック" panose="020B0400000000000000" pitchFamily="50" charset="-128"/>
              </a:rPr>
              <a:t>誌または認可された地域雑誌を購読していること。 </a:t>
            </a:r>
          </a:p>
          <a:p>
            <a:endParaRPr kumimoji="1" lang="ja-JP" altLang="en-US" sz="4400" dirty="0"/>
          </a:p>
        </p:txBody>
      </p:sp>
    </p:spTree>
    <p:extLst>
      <p:ext uri="{BB962C8B-B14F-4D97-AF65-F5344CB8AC3E}">
        <p14:creationId xmlns:p14="http://schemas.microsoft.com/office/powerpoint/2010/main" val="4063788191"/>
      </p:ext>
    </p:extLst>
  </p:cSld>
  <p:clrMapOvr>
    <a:masterClrMapping/>
  </p:clrMapOvr>
</p:sld>
</file>

<file path=ppt/theme/theme1.xml><?xml version="1.0" encoding="utf-8"?>
<a:theme xmlns:a="http://schemas.openxmlformats.org/drawingml/2006/main" name="Office Theme">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387</TotalTime>
  <Words>3912</Words>
  <Application>Microsoft Office PowerPoint</Application>
  <PresentationFormat>ワイド画面</PresentationFormat>
  <Paragraphs>409</Paragraphs>
  <Slides>82</Slides>
  <Notes>4</Notes>
  <HiddenSlides>0</HiddenSlides>
  <MMClips>0</MMClips>
  <ScaleCrop>false</ScaleCrop>
  <HeadingPairs>
    <vt:vector size="6" baseType="variant">
      <vt:variant>
        <vt:lpstr>使用されているフォント</vt:lpstr>
      </vt:variant>
      <vt:variant>
        <vt:i4>15</vt:i4>
      </vt:variant>
      <vt:variant>
        <vt:lpstr>テーマ</vt:lpstr>
      </vt:variant>
      <vt:variant>
        <vt:i4>2</vt:i4>
      </vt:variant>
      <vt:variant>
        <vt:lpstr>スライド タイトル</vt:lpstr>
      </vt:variant>
      <vt:variant>
        <vt:i4>82</vt:i4>
      </vt:variant>
    </vt:vector>
  </HeadingPairs>
  <TitlesOfParts>
    <vt:vector size="99" baseType="lpstr">
      <vt:lpstr>BIZ UDPゴシック</vt:lpstr>
      <vt:lpstr>BIZ UDP明朝 Medium</vt:lpstr>
      <vt:lpstr>Yu Gothic UI Semibold</vt:lpstr>
      <vt:lpstr>メイリオ</vt:lpstr>
      <vt:lpstr>メイリオ</vt:lpstr>
      <vt:lpstr>游ゴシック</vt:lpstr>
      <vt:lpstr>游ゴシック Light</vt:lpstr>
      <vt:lpstr>游明朝</vt:lpstr>
      <vt:lpstr>游明朝 Demibold</vt:lpstr>
      <vt:lpstr>Arial</vt:lpstr>
      <vt:lpstr>Arial Black</vt:lpstr>
      <vt:lpstr>Calibri</vt:lpstr>
      <vt:lpstr>Calibri Light</vt:lpstr>
      <vt:lpstr>Open Sans</vt:lpstr>
      <vt:lpstr>Times New Roman</vt:lpstr>
      <vt:lpstr>Office Theme</vt:lpstr>
      <vt:lpstr>Office テーマ</vt:lpstr>
      <vt:lpstr>クラブ会長</vt:lpstr>
      <vt:lpstr>標準ロータリークラブ定款 第11条第5節</vt:lpstr>
      <vt:lpstr>標準ロータリークラブ定款 第11条第5節</vt:lpstr>
      <vt:lpstr>PowerPoint プレゼンテーション</vt:lpstr>
      <vt:lpstr>留意すべきポイント</vt:lpstr>
      <vt:lpstr>2.010.1. 機能の喪失 (定義)</vt:lpstr>
      <vt:lpstr>2.010.1. 機能の喪失  1.</vt:lpstr>
      <vt:lpstr>2.010.1. 機能の喪失  2.</vt:lpstr>
      <vt:lpstr>2.010.1. 機能の喪失  3.</vt:lpstr>
      <vt:lpstr>2.010.1. 機能の喪失  4.</vt:lpstr>
      <vt:lpstr>2.010.1. 機能の喪失  5.</vt:lpstr>
      <vt:lpstr>2.010.1. 機能の喪失  6.</vt:lpstr>
      <vt:lpstr>2.010.1. 機能の喪失  7.</vt:lpstr>
      <vt:lpstr>2.010.1. 機能の喪失  8.</vt:lpstr>
      <vt:lpstr>2.010.1. 機能の喪失  9.</vt:lpstr>
      <vt:lpstr>2.010.1. 機能の喪失 10.</vt:lpstr>
      <vt:lpstr>2.010.1. 機能の喪失 11.</vt:lpstr>
      <vt:lpstr>2.010.1. 機能の喪失 12.</vt:lpstr>
      <vt:lpstr>2.010.1. 機能の喪失 13.</vt:lpstr>
      <vt:lpstr>2.010.1. 機能の喪失 14.</vt:lpstr>
      <vt:lpstr>2.010.1. 機能の喪失</vt:lpstr>
      <vt:lpstr>留意すべきポイント</vt:lpstr>
      <vt:lpstr>PowerPoint プレゼンテーション</vt:lpstr>
      <vt:lpstr>PowerPoint プレゼンテーション</vt:lpstr>
      <vt:lpstr>PowerPoint プレゼンテーション</vt:lpstr>
      <vt:lpstr>PowerPoint プレゼンテーション</vt:lpstr>
      <vt:lpstr>留意すべきポイント</vt:lpstr>
      <vt:lpstr>PowerPoint プレゼンテーション</vt:lpstr>
      <vt:lpstr>PowerPoint プレゼンテーション</vt:lpstr>
      <vt:lpstr>PowerPoint プレゼンテーション</vt:lpstr>
      <vt:lpstr>第2640地区 ロータリー財団寄付関係資料 （2016-17以降）</vt:lpstr>
      <vt:lpstr>PowerPoint プレゼンテーション</vt:lpstr>
      <vt:lpstr>PowerPoint プレゼンテーション</vt:lpstr>
      <vt:lpstr>PowerPoint プレゼンテーション</vt:lpstr>
      <vt:lpstr>PowerPoint プレゼンテーション</vt:lpstr>
      <vt:lpstr>１人当り財団寄付金額目標</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日本の会員数と地区の会員数推移（6月末）</vt:lpstr>
      <vt:lpstr>PowerPoint プレゼンテーション</vt:lpstr>
      <vt:lpstr>PowerPoint プレゼンテーション</vt:lpstr>
      <vt:lpstr>留意すべきポイント</vt:lpstr>
      <vt:lpstr>ガバナーとガバナー補佐が留意すべきポイント</vt:lpstr>
      <vt:lpstr>ガバナーとガバナー補佐が留意すべきポイント</vt:lpstr>
      <vt:lpstr>ガバナーとガバナー補佐が留意すべきポイント</vt:lpstr>
      <vt:lpstr>クラブ・リーダーシップ・プラン</vt:lpstr>
      <vt:lpstr>PowerPoint プレゼンテーション</vt:lpstr>
      <vt:lpstr>PowerPoint プレゼンテーション</vt:lpstr>
      <vt:lpstr>PowerPoint プレゼンテーション</vt:lpstr>
      <vt:lpstr>戦略計画とロゴ</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戦略計画の誕生</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nk-PC</dc:creator>
  <cp:lastModifiedBy>office_ID</cp:lastModifiedBy>
  <cp:revision>38</cp:revision>
  <dcterms:created xsi:type="dcterms:W3CDTF">2020-03-05T04:12:49Z</dcterms:created>
  <dcterms:modified xsi:type="dcterms:W3CDTF">2022-03-26T01:25:44Z</dcterms:modified>
</cp:coreProperties>
</file>