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omments/comment1.xml" ContentType="application/vnd.openxmlformats-officedocument.presentationml.comment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37"/>
  </p:notesMasterIdLst>
  <p:handoutMasterIdLst>
    <p:handoutMasterId r:id="rId38"/>
  </p:handoutMasterIdLst>
  <p:sldIdLst>
    <p:sldId id="256" r:id="rId5"/>
    <p:sldId id="2050094716" r:id="rId6"/>
    <p:sldId id="2050094733" r:id="rId7"/>
    <p:sldId id="257" r:id="rId8"/>
    <p:sldId id="2050094732" r:id="rId9"/>
    <p:sldId id="2050094722" r:id="rId10"/>
    <p:sldId id="2050094726" r:id="rId11"/>
    <p:sldId id="2050094725" r:id="rId12"/>
    <p:sldId id="275" r:id="rId13"/>
    <p:sldId id="2050094727" r:id="rId14"/>
    <p:sldId id="2050094720" r:id="rId15"/>
    <p:sldId id="2050094731" r:id="rId16"/>
    <p:sldId id="2050094734" r:id="rId17"/>
    <p:sldId id="2050094750" r:id="rId18"/>
    <p:sldId id="259" r:id="rId19"/>
    <p:sldId id="2050094736" r:id="rId20"/>
    <p:sldId id="2050094735" r:id="rId21"/>
    <p:sldId id="2050094738" r:id="rId22"/>
    <p:sldId id="2050094737" r:id="rId23"/>
    <p:sldId id="2050094739" r:id="rId24"/>
    <p:sldId id="2050094740" r:id="rId25"/>
    <p:sldId id="2050094742" r:id="rId26"/>
    <p:sldId id="2050094741" r:id="rId27"/>
    <p:sldId id="2050094743" r:id="rId28"/>
    <p:sldId id="2050094744" r:id="rId29"/>
    <p:sldId id="2050094745" r:id="rId30"/>
    <p:sldId id="2050094746" r:id="rId31"/>
    <p:sldId id="2050094747" r:id="rId32"/>
    <p:sldId id="598" r:id="rId33"/>
    <p:sldId id="601" r:id="rId34"/>
    <p:sldId id="599" r:id="rId35"/>
    <p:sldId id="274" r:id="rId36"/>
  </p:sldIdLst>
  <p:sldSz cx="12192000" cy="6858000"/>
  <p:notesSz cx="6858000" cy="9144000"/>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祐二" initials="松本祐二" lastIdx="4" clrIdx="0">
    <p:extLst>
      <p:ext uri="{19B8F6BF-5375-455C-9EA6-DF929625EA0E}">
        <p15:presenceInfo xmlns:p15="http://schemas.microsoft.com/office/powerpoint/2012/main" userId="S::yuji@ma-iin.com::d2e21dff-a014-4279-bc49-d43cfb091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41E87-3AEE-4F15-825B-15EDE693C143}" v="815" dt="2022-03-15T13:33:57.7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snapToObjects="1">
      <p:cViewPr varScale="1">
        <p:scale>
          <a:sx n="109" d="100"/>
          <a:sy n="109" d="100"/>
        </p:scale>
        <p:origin x="51" y="69"/>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ltLang="ja-JP" sz="3600" dirty="0"/>
              <a:t>2690</a:t>
            </a:r>
            <a:r>
              <a:rPr lang="ja-JP" altLang="en-US" sz="3600" dirty="0"/>
              <a:t>地区内クラブ数</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manualLayout>
          <c:layoutTarget val="inner"/>
          <c:xMode val="edge"/>
          <c:yMode val="edge"/>
          <c:x val="3.884235564304462E-2"/>
          <c:y val="0.13297229512977546"/>
          <c:w val="0.95333878562410801"/>
          <c:h val="0.8333272090988626"/>
        </c:manualLayout>
      </c:layout>
      <c:barChart>
        <c:barDir val="col"/>
        <c:grouping val="clustered"/>
        <c:varyColors val="0"/>
        <c:ser>
          <c:idx val="0"/>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val>
            <c:numRef>
              <c:f>Sheet1!$G$2:$G$77</c:f>
              <c:numCache>
                <c:formatCode>General</c:formatCode>
                <c:ptCount val="76"/>
                <c:pt idx="0">
                  <c:v>1</c:v>
                </c:pt>
                <c:pt idx="1">
                  <c:v>0</c:v>
                </c:pt>
                <c:pt idx="2">
                  <c:v>1</c:v>
                </c:pt>
                <c:pt idx="3">
                  <c:v>0</c:v>
                </c:pt>
                <c:pt idx="4">
                  <c:v>2</c:v>
                </c:pt>
                <c:pt idx="5">
                  <c:v>2</c:v>
                </c:pt>
                <c:pt idx="6">
                  <c:v>5</c:v>
                </c:pt>
                <c:pt idx="7">
                  <c:v>5</c:v>
                </c:pt>
                <c:pt idx="8">
                  <c:v>7</c:v>
                </c:pt>
                <c:pt idx="9">
                  <c:v>7</c:v>
                </c:pt>
                <c:pt idx="10">
                  <c:v>10</c:v>
                </c:pt>
                <c:pt idx="11">
                  <c:v>10</c:v>
                </c:pt>
                <c:pt idx="12">
                  <c:v>10</c:v>
                </c:pt>
                <c:pt idx="13">
                  <c:v>11</c:v>
                </c:pt>
                <c:pt idx="14">
                  <c:v>12</c:v>
                </c:pt>
                <c:pt idx="15">
                  <c:v>17</c:v>
                </c:pt>
                <c:pt idx="16">
                  <c:v>18</c:v>
                </c:pt>
                <c:pt idx="17">
                  <c:v>18</c:v>
                </c:pt>
                <c:pt idx="18">
                  <c:v>20</c:v>
                </c:pt>
                <c:pt idx="19">
                  <c:v>23</c:v>
                </c:pt>
                <c:pt idx="20">
                  <c:v>24</c:v>
                </c:pt>
                <c:pt idx="21">
                  <c:v>25</c:v>
                </c:pt>
                <c:pt idx="22">
                  <c:v>27</c:v>
                </c:pt>
                <c:pt idx="23">
                  <c:v>31</c:v>
                </c:pt>
                <c:pt idx="24">
                  <c:v>32</c:v>
                </c:pt>
                <c:pt idx="25">
                  <c:v>33</c:v>
                </c:pt>
                <c:pt idx="26">
                  <c:v>36</c:v>
                </c:pt>
                <c:pt idx="27">
                  <c:v>39</c:v>
                </c:pt>
                <c:pt idx="28">
                  <c:v>40</c:v>
                </c:pt>
                <c:pt idx="29">
                  <c:v>41</c:v>
                </c:pt>
                <c:pt idx="30">
                  <c:v>41</c:v>
                </c:pt>
                <c:pt idx="31">
                  <c:v>42</c:v>
                </c:pt>
                <c:pt idx="32">
                  <c:v>42</c:v>
                </c:pt>
                <c:pt idx="33">
                  <c:v>42</c:v>
                </c:pt>
                <c:pt idx="34">
                  <c:v>43</c:v>
                </c:pt>
                <c:pt idx="35">
                  <c:v>43</c:v>
                </c:pt>
                <c:pt idx="36">
                  <c:v>43</c:v>
                </c:pt>
                <c:pt idx="37">
                  <c:v>44</c:v>
                </c:pt>
                <c:pt idx="38">
                  <c:v>44</c:v>
                </c:pt>
                <c:pt idx="39">
                  <c:v>45</c:v>
                </c:pt>
                <c:pt idx="40">
                  <c:v>48</c:v>
                </c:pt>
                <c:pt idx="41">
                  <c:v>50</c:v>
                </c:pt>
                <c:pt idx="42">
                  <c:v>51</c:v>
                </c:pt>
                <c:pt idx="43">
                  <c:v>56</c:v>
                </c:pt>
                <c:pt idx="44">
                  <c:v>58</c:v>
                </c:pt>
                <c:pt idx="45">
                  <c:v>60</c:v>
                </c:pt>
                <c:pt idx="46">
                  <c:v>61</c:v>
                </c:pt>
                <c:pt idx="47">
                  <c:v>62</c:v>
                </c:pt>
                <c:pt idx="48">
                  <c:v>65</c:v>
                </c:pt>
                <c:pt idx="49">
                  <c:v>66</c:v>
                </c:pt>
                <c:pt idx="50">
                  <c:v>66</c:v>
                </c:pt>
                <c:pt idx="51">
                  <c:v>66</c:v>
                </c:pt>
                <c:pt idx="52">
                  <c:v>66</c:v>
                </c:pt>
                <c:pt idx="53">
                  <c:v>66</c:v>
                </c:pt>
                <c:pt idx="54">
                  <c:v>66</c:v>
                </c:pt>
                <c:pt idx="55">
                  <c:v>66</c:v>
                </c:pt>
                <c:pt idx="56">
                  <c:v>66</c:v>
                </c:pt>
                <c:pt idx="57">
                  <c:v>67</c:v>
                </c:pt>
                <c:pt idx="58">
                  <c:v>67</c:v>
                </c:pt>
                <c:pt idx="59">
                  <c:v>67</c:v>
                </c:pt>
                <c:pt idx="60">
                  <c:v>67</c:v>
                </c:pt>
                <c:pt idx="61">
                  <c:v>67</c:v>
                </c:pt>
                <c:pt idx="62">
                  <c:v>67</c:v>
                </c:pt>
                <c:pt idx="63">
                  <c:v>67</c:v>
                </c:pt>
                <c:pt idx="64">
                  <c:v>67</c:v>
                </c:pt>
                <c:pt idx="65">
                  <c:v>67</c:v>
                </c:pt>
                <c:pt idx="66">
                  <c:v>67</c:v>
                </c:pt>
                <c:pt idx="67">
                  <c:v>67</c:v>
                </c:pt>
                <c:pt idx="68">
                  <c:v>67</c:v>
                </c:pt>
                <c:pt idx="69">
                  <c:v>67</c:v>
                </c:pt>
                <c:pt idx="70">
                  <c:v>66</c:v>
                </c:pt>
                <c:pt idx="71">
                  <c:v>66</c:v>
                </c:pt>
                <c:pt idx="72">
                  <c:v>66</c:v>
                </c:pt>
                <c:pt idx="73">
                  <c:v>66</c:v>
                </c:pt>
                <c:pt idx="74">
                  <c:v>65</c:v>
                </c:pt>
                <c:pt idx="75">
                  <c:v>65</c:v>
                </c:pt>
              </c:numCache>
            </c:numRef>
          </c:val>
          <c:extLst>
            <c:ext xmlns:c16="http://schemas.microsoft.com/office/drawing/2014/chart" uri="{C3380CC4-5D6E-409C-BE32-E72D297353CC}">
              <c16:uniqueId val="{00000000-29FE-4880-9B7A-50F2AF08FE70}"/>
            </c:ext>
          </c:extLst>
        </c:ser>
        <c:dLbls>
          <c:showLegendKey val="0"/>
          <c:showVal val="0"/>
          <c:showCatName val="0"/>
          <c:showSerName val="0"/>
          <c:showPercent val="0"/>
          <c:showBubbleSize val="0"/>
        </c:dLbls>
        <c:gapWidth val="164"/>
        <c:overlap val="-22"/>
        <c:axId val="339247311"/>
        <c:axId val="339245647"/>
      </c:barChart>
      <c:catAx>
        <c:axId val="339247311"/>
        <c:scaling>
          <c:orientation val="minMax"/>
        </c:scaling>
        <c:delete val="0"/>
        <c:axPos val="b"/>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9245647"/>
        <c:crosses val="autoZero"/>
        <c:auto val="1"/>
        <c:lblAlgn val="ctr"/>
        <c:lblOffset val="100"/>
        <c:noMultiLvlLbl val="0"/>
      </c:catAx>
      <c:valAx>
        <c:axId val="339245647"/>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924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600" dirty="0"/>
              <a:t>1994</a:t>
            </a:r>
            <a:r>
              <a:rPr lang="ja-JP" altLang="en-US" sz="3600" dirty="0"/>
              <a:t>年～</a:t>
            </a:r>
            <a:r>
              <a:rPr lang="en-US" altLang="ja-JP" sz="3600" dirty="0"/>
              <a:t>2021</a:t>
            </a:r>
            <a:r>
              <a:rPr lang="ja-JP" altLang="en-US" sz="3600" dirty="0"/>
              <a:t>年（</a:t>
            </a:r>
            <a:r>
              <a:rPr lang="en-US" altLang="ja-JP" sz="3600" dirty="0"/>
              <a:t>7</a:t>
            </a:r>
            <a:r>
              <a:rPr lang="ja-JP" altLang="en-US" sz="3600" dirty="0"/>
              <a:t>月末）</a:t>
            </a:r>
            <a:r>
              <a:rPr lang="en-US" altLang="ja-JP" sz="3600" dirty="0"/>
              <a:t>2690</a:t>
            </a:r>
            <a:r>
              <a:rPr lang="ja-JP" altLang="en-US" sz="3600" dirty="0"/>
              <a:t>地区の会員数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solidFill>
            <a:ln>
              <a:noFill/>
            </a:ln>
            <a:effectLst/>
          </c:spPr>
          <c:invertIfNegative val="0"/>
          <c:dLbls>
            <c:dLbl>
              <c:idx val="2"/>
              <c:tx>
                <c:rich>
                  <a:bodyPr/>
                  <a:lstStyle/>
                  <a:p>
                    <a:fld id="{D51295B7-5891-41C3-8D52-69F2C4214DA0}" type="VALUE">
                      <a:rPr lang="en-US" altLang="ja-JP" sz="28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BB-491A-BC3A-320099943657}"/>
                </c:ext>
              </c:extLst>
            </c:dLbl>
            <c:dLbl>
              <c:idx val="27"/>
              <c:tx>
                <c:rich>
                  <a:bodyPr/>
                  <a:lstStyle/>
                  <a:p>
                    <a:fld id="{426E9AE5-B33E-461C-ADA6-6FCAD276DAB7}" type="VALUE">
                      <a:rPr lang="en-US" altLang="ja-JP" sz="2400" baseline="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BB-491A-BC3A-3200999436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Sheet1!$G$2:$G$29</c:f>
              <c:numCache>
                <c:formatCode>General</c:formatCode>
                <c:ptCount val="28"/>
                <c:pt idx="0">
                  <c:v>4154</c:v>
                </c:pt>
                <c:pt idx="1">
                  <c:v>4150</c:v>
                </c:pt>
                <c:pt idx="2">
                  <c:v>4222</c:v>
                </c:pt>
                <c:pt idx="3">
                  <c:v>4154</c:v>
                </c:pt>
                <c:pt idx="4">
                  <c:v>4109</c:v>
                </c:pt>
                <c:pt idx="5">
                  <c:v>3980</c:v>
                </c:pt>
                <c:pt idx="6">
                  <c:v>3851</c:v>
                </c:pt>
                <c:pt idx="7">
                  <c:v>3763</c:v>
                </c:pt>
                <c:pt idx="8">
                  <c:v>3743</c:v>
                </c:pt>
                <c:pt idx="9">
                  <c:v>3678</c:v>
                </c:pt>
                <c:pt idx="10">
                  <c:v>3612</c:v>
                </c:pt>
                <c:pt idx="11">
                  <c:v>3457</c:v>
                </c:pt>
                <c:pt idx="12">
                  <c:v>3493</c:v>
                </c:pt>
                <c:pt idx="13">
                  <c:v>3284</c:v>
                </c:pt>
                <c:pt idx="14">
                  <c:v>3304</c:v>
                </c:pt>
                <c:pt idx="15">
                  <c:v>3188</c:v>
                </c:pt>
                <c:pt idx="16">
                  <c:v>3132</c:v>
                </c:pt>
                <c:pt idx="17">
                  <c:v>3060</c:v>
                </c:pt>
                <c:pt idx="18">
                  <c:v>3100</c:v>
                </c:pt>
                <c:pt idx="19">
                  <c:v>3072</c:v>
                </c:pt>
                <c:pt idx="20">
                  <c:v>3095</c:v>
                </c:pt>
                <c:pt idx="21">
                  <c:v>3103</c:v>
                </c:pt>
                <c:pt idx="22">
                  <c:v>3084</c:v>
                </c:pt>
                <c:pt idx="23">
                  <c:v>3061</c:v>
                </c:pt>
                <c:pt idx="24">
                  <c:v>3063</c:v>
                </c:pt>
                <c:pt idx="25">
                  <c:v>3056</c:v>
                </c:pt>
                <c:pt idx="26">
                  <c:v>3009</c:v>
                </c:pt>
                <c:pt idx="27">
                  <c:v>2924</c:v>
                </c:pt>
              </c:numCache>
            </c:numRef>
          </c:val>
          <c:extLst>
            <c:ext xmlns:c16="http://schemas.microsoft.com/office/drawing/2014/chart" uri="{C3380CC4-5D6E-409C-BE32-E72D297353CC}">
              <c16:uniqueId val="{00000000-2330-4F59-A179-04643F8614C3}"/>
            </c:ext>
          </c:extLst>
        </c:ser>
        <c:dLbls>
          <c:dLblPos val="outEnd"/>
          <c:showLegendKey val="0"/>
          <c:showVal val="1"/>
          <c:showCatName val="0"/>
          <c:showSerName val="0"/>
          <c:showPercent val="0"/>
          <c:showBubbleSize val="0"/>
        </c:dLbls>
        <c:gapWidth val="219"/>
        <c:overlap val="-27"/>
        <c:axId val="2091709103"/>
        <c:axId val="2091708687"/>
      </c:barChart>
      <c:catAx>
        <c:axId val="209170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1708687"/>
        <c:crosses val="autoZero"/>
        <c:auto val="1"/>
        <c:lblAlgn val="ctr"/>
        <c:lblOffset val="100"/>
        <c:noMultiLvlLbl val="0"/>
      </c:catAx>
      <c:valAx>
        <c:axId val="2091708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1709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dLbl>
              <c:idx val="2"/>
              <c:layout>
                <c:manualLayout>
                  <c:x val="0"/>
                  <c:y val="-3.7037037037037038E-3"/>
                </c:manualLayout>
              </c:layout>
              <c:tx>
                <c:rich>
                  <a:bodyPr/>
                  <a:lstStyle/>
                  <a:p>
                    <a:fld id="{DCEA644D-2C3E-480B-BDD0-680DF06F7356}"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5A-4493-AF07-867937F34A70}"/>
                </c:ext>
              </c:extLst>
            </c:dLbl>
            <c:dLbl>
              <c:idx val="27"/>
              <c:layout>
                <c:manualLayout>
                  <c:x val="-1.5304216718354245E-16"/>
                  <c:y val="-3.5185185185185222E-2"/>
                </c:manualLayout>
              </c:layout>
              <c:tx>
                <c:rich>
                  <a:bodyPr/>
                  <a:lstStyle/>
                  <a:p>
                    <a:fld id="{F80CF858-E03F-46FE-A904-56DB4B93E32D}"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5A-4493-AF07-867937F34A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Sheet1!$C$2:$C$29</c:f>
              <c:numCache>
                <c:formatCode>General</c:formatCode>
                <c:ptCount val="28"/>
                <c:pt idx="0">
                  <c:v>126007</c:v>
                </c:pt>
                <c:pt idx="1">
                  <c:v>126619</c:v>
                </c:pt>
                <c:pt idx="2">
                  <c:v>129371</c:v>
                </c:pt>
                <c:pt idx="3">
                  <c:v>129059</c:v>
                </c:pt>
                <c:pt idx="4">
                  <c:v>126329</c:v>
                </c:pt>
                <c:pt idx="5">
                  <c:v>122861</c:v>
                </c:pt>
                <c:pt idx="6">
                  <c:v>119630</c:v>
                </c:pt>
                <c:pt idx="7">
                  <c:v>116084</c:v>
                </c:pt>
                <c:pt idx="8">
                  <c:v>111812</c:v>
                </c:pt>
                <c:pt idx="9">
                  <c:v>106686</c:v>
                </c:pt>
                <c:pt idx="10">
                  <c:v>103914</c:v>
                </c:pt>
                <c:pt idx="11">
                  <c:v>99175</c:v>
                </c:pt>
                <c:pt idx="12">
                  <c:v>99827</c:v>
                </c:pt>
                <c:pt idx="13">
                  <c:v>95238</c:v>
                </c:pt>
                <c:pt idx="14">
                  <c:v>95955</c:v>
                </c:pt>
                <c:pt idx="15">
                  <c:v>92481</c:v>
                </c:pt>
                <c:pt idx="16">
                  <c:v>90519</c:v>
                </c:pt>
                <c:pt idx="17">
                  <c:v>87110</c:v>
                </c:pt>
                <c:pt idx="18">
                  <c:v>88103</c:v>
                </c:pt>
                <c:pt idx="19">
                  <c:v>87869</c:v>
                </c:pt>
                <c:pt idx="20">
                  <c:v>88288</c:v>
                </c:pt>
                <c:pt idx="21">
                  <c:v>88036</c:v>
                </c:pt>
                <c:pt idx="22">
                  <c:v>88876</c:v>
                </c:pt>
                <c:pt idx="23">
                  <c:v>89094</c:v>
                </c:pt>
                <c:pt idx="24">
                  <c:v>89218</c:v>
                </c:pt>
                <c:pt idx="25">
                  <c:v>88936</c:v>
                </c:pt>
                <c:pt idx="26">
                  <c:v>86356</c:v>
                </c:pt>
                <c:pt idx="27">
                  <c:v>84529</c:v>
                </c:pt>
              </c:numCache>
            </c:numRef>
          </c:val>
          <c:extLst>
            <c:ext xmlns:c16="http://schemas.microsoft.com/office/drawing/2014/chart" uri="{C3380CC4-5D6E-409C-BE32-E72D297353CC}">
              <c16:uniqueId val="{00000000-507E-4073-B3B3-BECEDC8D3291}"/>
            </c:ext>
          </c:extLst>
        </c:ser>
        <c:dLbls>
          <c:dLblPos val="outEnd"/>
          <c:showLegendKey val="0"/>
          <c:showVal val="1"/>
          <c:showCatName val="0"/>
          <c:showSerName val="0"/>
          <c:showPercent val="0"/>
          <c:showBubbleSize val="0"/>
        </c:dLbls>
        <c:gapWidth val="219"/>
        <c:overlap val="-27"/>
        <c:axId val="1937838847"/>
        <c:axId val="1937826783"/>
      </c:barChart>
      <c:catAx>
        <c:axId val="193783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37826783"/>
        <c:crosses val="autoZero"/>
        <c:auto val="1"/>
        <c:lblAlgn val="ctr"/>
        <c:lblOffset val="100"/>
        <c:noMultiLvlLbl val="0"/>
      </c:catAx>
      <c:valAx>
        <c:axId val="1937826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37838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200" dirty="0"/>
              <a:t>1994</a:t>
            </a:r>
            <a:r>
              <a:rPr lang="ja-JP" altLang="en-US" sz="3200" dirty="0"/>
              <a:t>年～</a:t>
            </a:r>
            <a:r>
              <a:rPr lang="en-US" altLang="ja-JP" sz="3200" dirty="0"/>
              <a:t>2021</a:t>
            </a:r>
            <a:r>
              <a:rPr lang="ja-JP" altLang="en-US" sz="3200" dirty="0"/>
              <a:t>年</a:t>
            </a:r>
            <a:r>
              <a:rPr lang="en-US" altLang="ja-JP" sz="3200" dirty="0"/>
              <a:t>(7</a:t>
            </a:r>
            <a:r>
              <a:rPr lang="ja-JP" altLang="en-US" sz="3200" dirty="0"/>
              <a:t>月末）日本のロータリークラブ数</a:t>
            </a:r>
          </a:p>
        </c:rich>
      </c:tx>
      <c:layout>
        <c:manualLayout>
          <c:xMode val="edge"/>
          <c:yMode val="edge"/>
          <c:x val="9.6322916666666661E-2"/>
          <c:y val="2.40740740740740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solidFill>
            <a:ln>
              <a:noFill/>
            </a:ln>
            <a:effectLst/>
          </c:spPr>
          <c:invertIfNegative val="0"/>
          <c:dLbls>
            <c:dLbl>
              <c:idx val="10"/>
              <c:tx>
                <c:rich>
                  <a:bodyPr/>
                  <a:lstStyle/>
                  <a:p>
                    <a:fld id="{EA4BCFFE-CA34-466C-860D-D9BB5F72038B}"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48-48C0-B0C3-CB368007E56A}"/>
                </c:ext>
              </c:extLst>
            </c:dLbl>
            <c:dLbl>
              <c:idx val="27"/>
              <c:tx>
                <c:rich>
                  <a:bodyPr/>
                  <a:lstStyle/>
                  <a:p>
                    <a:fld id="{23DD3C77-1F44-4623-8A8A-80F6893D16E0}"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48-48C0-B0C3-CB368007E5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Sheet1!$D$2:$D$29</c:f>
              <c:numCache>
                <c:formatCode>General</c:formatCode>
                <c:ptCount val="28"/>
                <c:pt idx="0">
                  <c:v>2132</c:v>
                </c:pt>
                <c:pt idx="1">
                  <c:v>2178</c:v>
                </c:pt>
                <c:pt idx="2">
                  <c:v>2214</c:v>
                </c:pt>
                <c:pt idx="3">
                  <c:v>2247</c:v>
                </c:pt>
                <c:pt idx="4">
                  <c:v>2267</c:v>
                </c:pt>
                <c:pt idx="5">
                  <c:v>2285</c:v>
                </c:pt>
                <c:pt idx="6">
                  <c:v>2298</c:v>
                </c:pt>
                <c:pt idx="7">
                  <c:v>2311</c:v>
                </c:pt>
                <c:pt idx="8">
                  <c:v>2323</c:v>
                </c:pt>
                <c:pt idx="9">
                  <c:v>2334</c:v>
                </c:pt>
                <c:pt idx="10">
                  <c:v>2336</c:v>
                </c:pt>
                <c:pt idx="11">
                  <c:v>2332</c:v>
                </c:pt>
                <c:pt idx="12">
                  <c:v>2333</c:v>
                </c:pt>
                <c:pt idx="13">
                  <c:v>2319</c:v>
                </c:pt>
                <c:pt idx="14">
                  <c:v>2318</c:v>
                </c:pt>
                <c:pt idx="15">
                  <c:v>2310</c:v>
                </c:pt>
                <c:pt idx="16">
                  <c:v>2309</c:v>
                </c:pt>
                <c:pt idx="17">
                  <c:v>2294</c:v>
                </c:pt>
                <c:pt idx="18">
                  <c:v>2294</c:v>
                </c:pt>
                <c:pt idx="19">
                  <c:v>2288</c:v>
                </c:pt>
                <c:pt idx="20">
                  <c:v>2285</c:v>
                </c:pt>
                <c:pt idx="21">
                  <c:v>2278</c:v>
                </c:pt>
                <c:pt idx="22">
                  <c:v>2274</c:v>
                </c:pt>
                <c:pt idx="23">
                  <c:v>2270</c:v>
                </c:pt>
                <c:pt idx="24">
                  <c:v>2267</c:v>
                </c:pt>
                <c:pt idx="25">
                  <c:v>2261</c:v>
                </c:pt>
                <c:pt idx="26">
                  <c:v>2247</c:v>
                </c:pt>
                <c:pt idx="27">
                  <c:v>2232</c:v>
                </c:pt>
              </c:numCache>
            </c:numRef>
          </c:val>
          <c:extLst>
            <c:ext xmlns:c16="http://schemas.microsoft.com/office/drawing/2014/chart" uri="{C3380CC4-5D6E-409C-BE32-E72D297353CC}">
              <c16:uniqueId val="{00000000-3D92-4EEC-9537-50BD3AA0C723}"/>
            </c:ext>
          </c:extLst>
        </c:ser>
        <c:dLbls>
          <c:dLblPos val="outEnd"/>
          <c:showLegendKey val="0"/>
          <c:showVal val="1"/>
          <c:showCatName val="0"/>
          <c:showSerName val="0"/>
          <c:showPercent val="0"/>
          <c:showBubbleSize val="0"/>
        </c:dLbls>
        <c:gapWidth val="219"/>
        <c:overlap val="-27"/>
        <c:axId val="82002799"/>
        <c:axId val="82000719"/>
      </c:barChart>
      <c:catAx>
        <c:axId val="820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2000719"/>
        <c:crosses val="autoZero"/>
        <c:auto val="1"/>
        <c:lblAlgn val="ctr"/>
        <c:lblOffset val="100"/>
        <c:noMultiLvlLbl val="0"/>
      </c:catAx>
      <c:valAx>
        <c:axId val="82000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200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200" dirty="0"/>
              <a:t>1994</a:t>
            </a:r>
            <a:r>
              <a:rPr lang="ja-JP" altLang="en-US" sz="3200" dirty="0"/>
              <a:t>年～</a:t>
            </a:r>
            <a:r>
              <a:rPr lang="en-US" altLang="ja-JP" sz="3200" dirty="0"/>
              <a:t>2021</a:t>
            </a:r>
            <a:r>
              <a:rPr lang="ja-JP" altLang="en-US" sz="3200" dirty="0"/>
              <a:t>年（</a:t>
            </a:r>
            <a:r>
              <a:rPr lang="en-US" altLang="ja-JP" sz="3200" dirty="0"/>
              <a:t>7</a:t>
            </a:r>
            <a:r>
              <a:rPr lang="ja-JP" altLang="en-US" sz="3200" dirty="0"/>
              <a:t>月末）</a:t>
            </a:r>
            <a:r>
              <a:rPr lang="en-US" altLang="ja-JP" sz="3200" dirty="0"/>
              <a:t>2690</a:t>
            </a:r>
            <a:r>
              <a:rPr lang="ja-JP" altLang="en-US" sz="3200" dirty="0"/>
              <a:t>地区内クラブ数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solidFill>
            <a:ln>
              <a:noFill/>
            </a:ln>
            <a:effectLst/>
          </c:spPr>
          <c:invertIfNegative val="0"/>
          <c:dLbls>
            <c:dLbl>
              <c:idx val="9"/>
              <c:tx>
                <c:rich>
                  <a:bodyPr/>
                  <a:lstStyle/>
                  <a:p>
                    <a:fld id="{0276C4A4-2A29-40EA-A7F4-584478E6BA24}"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A9-4BF2-9388-EF9F8BE12C51}"/>
                </c:ext>
              </c:extLst>
            </c:dLbl>
            <c:dLbl>
              <c:idx val="27"/>
              <c:tx>
                <c:rich>
                  <a:bodyPr/>
                  <a:lstStyle/>
                  <a:p>
                    <a:fld id="{A894C028-D8C0-4235-A0A6-DD2BC601BEA2}"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A9-4BF2-9388-EF9F8BE12C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Sheet1!$F$2:$F$29</c:f>
              <c:numCache>
                <c:formatCode>General</c:formatCode>
                <c:ptCount val="28"/>
                <c:pt idx="0">
                  <c:v>64</c:v>
                </c:pt>
                <c:pt idx="1">
                  <c:v>65</c:v>
                </c:pt>
                <c:pt idx="2">
                  <c:v>66</c:v>
                </c:pt>
                <c:pt idx="3">
                  <c:v>66</c:v>
                </c:pt>
                <c:pt idx="4">
                  <c:v>66</c:v>
                </c:pt>
                <c:pt idx="5">
                  <c:v>66</c:v>
                </c:pt>
                <c:pt idx="6">
                  <c:v>66</c:v>
                </c:pt>
                <c:pt idx="7">
                  <c:v>66</c:v>
                </c:pt>
                <c:pt idx="8">
                  <c:v>66</c:v>
                </c:pt>
                <c:pt idx="9">
                  <c:v>67</c:v>
                </c:pt>
                <c:pt idx="10">
                  <c:v>67</c:v>
                </c:pt>
                <c:pt idx="11">
                  <c:v>67</c:v>
                </c:pt>
                <c:pt idx="12">
                  <c:v>67</c:v>
                </c:pt>
                <c:pt idx="13">
                  <c:v>67</c:v>
                </c:pt>
                <c:pt idx="14">
                  <c:v>67</c:v>
                </c:pt>
                <c:pt idx="15">
                  <c:v>67</c:v>
                </c:pt>
                <c:pt idx="16">
                  <c:v>67</c:v>
                </c:pt>
                <c:pt idx="17">
                  <c:v>67</c:v>
                </c:pt>
                <c:pt idx="18">
                  <c:v>67</c:v>
                </c:pt>
                <c:pt idx="19">
                  <c:v>67</c:v>
                </c:pt>
                <c:pt idx="20">
                  <c:v>67</c:v>
                </c:pt>
                <c:pt idx="21">
                  <c:v>67</c:v>
                </c:pt>
                <c:pt idx="22">
                  <c:v>66</c:v>
                </c:pt>
                <c:pt idx="23">
                  <c:v>66</c:v>
                </c:pt>
                <c:pt idx="24">
                  <c:v>66</c:v>
                </c:pt>
                <c:pt idx="25">
                  <c:v>66</c:v>
                </c:pt>
                <c:pt idx="26">
                  <c:v>65</c:v>
                </c:pt>
                <c:pt idx="27">
                  <c:v>65</c:v>
                </c:pt>
              </c:numCache>
            </c:numRef>
          </c:val>
          <c:extLst>
            <c:ext xmlns:c16="http://schemas.microsoft.com/office/drawing/2014/chart" uri="{C3380CC4-5D6E-409C-BE32-E72D297353CC}">
              <c16:uniqueId val="{00000000-FD54-4B10-9C09-3E430E2E8DBD}"/>
            </c:ext>
          </c:extLst>
        </c:ser>
        <c:dLbls>
          <c:dLblPos val="outEnd"/>
          <c:showLegendKey val="0"/>
          <c:showVal val="1"/>
          <c:showCatName val="0"/>
          <c:showSerName val="0"/>
          <c:showPercent val="0"/>
          <c:showBubbleSize val="0"/>
        </c:dLbls>
        <c:gapWidth val="219"/>
        <c:overlap val="-27"/>
        <c:axId val="2089161567"/>
        <c:axId val="2089162399"/>
      </c:barChart>
      <c:catAx>
        <c:axId val="2089161567"/>
        <c:scaling>
          <c:orientation val="minMax"/>
        </c:scaling>
        <c:delete val="1"/>
        <c:axPos val="b"/>
        <c:numFmt formatCode="General" sourceLinked="1"/>
        <c:majorTickMark val="out"/>
        <c:minorTickMark val="none"/>
        <c:tickLblPos val="nextTo"/>
        <c:crossAx val="2089162399"/>
        <c:crosses val="autoZero"/>
        <c:auto val="1"/>
        <c:lblAlgn val="ctr"/>
        <c:lblOffset val="100"/>
        <c:noMultiLvlLbl val="0"/>
      </c:catAx>
      <c:valAx>
        <c:axId val="208916239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8916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3-13T17:18:30.828" idx="4">
    <p:pos x="6632" y="1142"/>
    <p:text/>
    <p:extLst>
      <p:ext uri="{C676402C-5697-4E1C-873F-D02D1690AC5C}">
        <p15:threadingInfo xmlns:p15="http://schemas.microsoft.com/office/powerpoint/2012/main" timeZoneBias="-540"/>
      </p:ext>
    </p:extLst>
  </p:cm>
</p:cmLst>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0.29894</cdr:x>
      <cdr:y>0.17073</cdr:y>
    </cdr:from>
    <cdr:to>
      <cdr:x>0.65798</cdr:x>
      <cdr:y>0.23598</cdr:y>
    </cdr:to>
    <cdr:sp macro="" textlink="">
      <cdr:nvSpPr>
        <cdr:cNvPr id="2" name="テキスト ボックス 1">
          <a:extLst xmlns:a="http://schemas.openxmlformats.org/drawingml/2006/main">
            <a:ext uri="{FF2B5EF4-FFF2-40B4-BE49-F238E27FC236}">
              <a16:creationId xmlns:a16="http://schemas.microsoft.com/office/drawing/2014/main" id="{81E58C45-1709-49FF-A6A3-8D3123DA70EF}"/>
            </a:ext>
          </a:extLst>
        </cdr:cNvPr>
        <cdr:cNvSpPr txBox="1"/>
      </cdr:nvSpPr>
      <cdr:spPr>
        <a:xfrm xmlns:a="http://schemas.openxmlformats.org/drawingml/2006/main">
          <a:off x="3644629" y="1170872"/>
          <a:ext cx="4377447" cy="447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800" dirty="0">
              <a:solidFill>
                <a:schemeClr val="tx1"/>
              </a:solidFill>
            </a:rPr>
            <a:t>89</a:t>
          </a:r>
          <a:r>
            <a:rPr lang="ja-JP" altLang="en-US" sz="2800" dirty="0">
              <a:solidFill>
                <a:schemeClr val="tx1"/>
              </a:solidFill>
            </a:rPr>
            <a:t>年規定審議会女性会員</a:t>
          </a:r>
        </a:p>
      </cdr:txBody>
    </cdr:sp>
  </cdr:relSizeAnchor>
  <cdr:relSizeAnchor xmlns:cdr="http://schemas.openxmlformats.org/drawingml/2006/chartDrawing">
    <cdr:from>
      <cdr:x>0.03191</cdr:x>
      <cdr:y>0.52644</cdr:y>
    </cdr:from>
    <cdr:to>
      <cdr:x>0.05745</cdr:x>
      <cdr:y>0.93953</cdr:y>
    </cdr:to>
    <cdr:sp macro="" textlink="">
      <cdr:nvSpPr>
        <cdr:cNvPr id="4" name="矢印: 下 3">
          <a:extLst xmlns:a="http://schemas.openxmlformats.org/drawingml/2006/main">
            <a:ext uri="{FF2B5EF4-FFF2-40B4-BE49-F238E27FC236}">
              <a16:creationId xmlns:a16="http://schemas.microsoft.com/office/drawing/2014/main" id="{3AEEA34E-9D2B-41E9-A090-9BCFC3D0EA38}"/>
            </a:ext>
          </a:extLst>
        </cdr:cNvPr>
        <cdr:cNvSpPr/>
      </cdr:nvSpPr>
      <cdr:spPr>
        <a:xfrm xmlns:a="http://schemas.openxmlformats.org/drawingml/2006/main">
          <a:off x="389106" y="3601941"/>
          <a:ext cx="311285" cy="2826383"/>
        </a:xfrm>
        <a:prstGeom xmlns:a="http://schemas.openxmlformats.org/drawingml/2006/main" prst="downArrow">
          <a:avLst/>
        </a:prstGeom>
        <a:solidFill xmlns:a="http://schemas.openxmlformats.org/drawingml/2006/main">
          <a:schemeClr val="accent4">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0.02495</cdr:x>
      <cdr:y>0.45059</cdr:y>
    </cdr:from>
    <cdr:to>
      <cdr:x>0.305</cdr:x>
      <cdr:y>0.52576</cdr:y>
    </cdr:to>
    <cdr:sp macro="" textlink="">
      <cdr:nvSpPr>
        <cdr:cNvPr id="5" name="テキスト ボックス 4">
          <a:extLst xmlns:a="http://schemas.openxmlformats.org/drawingml/2006/main">
            <a:ext uri="{FF2B5EF4-FFF2-40B4-BE49-F238E27FC236}">
              <a16:creationId xmlns:a16="http://schemas.microsoft.com/office/drawing/2014/main" id="{CA2818F9-4C33-4BDF-B796-FA5063FC07AE}"/>
            </a:ext>
          </a:extLst>
        </cdr:cNvPr>
        <cdr:cNvSpPr txBox="1"/>
      </cdr:nvSpPr>
      <cdr:spPr>
        <a:xfrm xmlns:a="http://schemas.openxmlformats.org/drawingml/2006/main">
          <a:off x="304178" y="3082953"/>
          <a:ext cx="3414409" cy="514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3200" dirty="0">
              <a:solidFill>
                <a:schemeClr val="tx1"/>
              </a:solidFill>
            </a:rPr>
            <a:t>34.3</a:t>
          </a:r>
          <a:r>
            <a:rPr lang="ja-JP" altLang="en-US" sz="3200" dirty="0">
              <a:solidFill>
                <a:schemeClr val="tx1"/>
              </a:solidFill>
            </a:rPr>
            <a:t>：岡山</a:t>
          </a:r>
          <a:r>
            <a:rPr lang="en-US" altLang="ja-JP" sz="3200" dirty="0">
              <a:solidFill>
                <a:schemeClr val="tx1"/>
              </a:solidFill>
            </a:rPr>
            <a:t>RC</a:t>
          </a:r>
          <a:r>
            <a:rPr lang="ja-JP" altLang="en-US" sz="3200" dirty="0">
              <a:solidFill>
                <a:schemeClr val="tx1"/>
              </a:solidFill>
            </a:rPr>
            <a:t>創立</a:t>
          </a:r>
        </a:p>
      </cdr:txBody>
    </cdr:sp>
  </cdr:relSizeAnchor>
  <cdr:relSizeAnchor xmlns:cdr="http://schemas.openxmlformats.org/drawingml/2006/chartDrawing">
    <cdr:from>
      <cdr:x>0.74521</cdr:x>
      <cdr:y>0.13101</cdr:y>
    </cdr:from>
    <cdr:to>
      <cdr:x>0.77287</cdr:x>
      <cdr:y>0.26009</cdr:y>
    </cdr:to>
    <cdr:sp macro="" textlink="">
      <cdr:nvSpPr>
        <cdr:cNvPr id="6" name="矢印: 下 5">
          <a:extLst xmlns:a="http://schemas.openxmlformats.org/drawingml/2006/main">
            <a:ext uri="{FF2B5EF4-FFF2-40B4-BE49-F238E27FC236}">
              <a16:creationId xmlns:a16="http://schemas.microsoft.com/office/drawing/2014/main" id="{C4E241E0-592F-4239-AEED-957BC3081CAD}"/>
            </a:ext>
          </a:extLst>
        </cdr:cNvPr>
        <cdr:cNvSpPr/>
      </cdr:nvSpPr>
      <cdr:spPr>
        <a:xfrm xmlns:a="http://schemas.openxmlformats.org/drawingml/2006/main">
          <a:off x="9085634" y="898499"/>
          <a:ext cx="337227" cy="885215"/>
        </a:xfrm>
        <a:prstGeom xmlns:a="http://schemas.openxmlformats.org/drawingml/2006/main" prst="downArrow">
          <a:avLst/>
        </a:prstGeom>
        <a:solidFill xmlns:a="http://schemas.openxmlformats.org/drawingml/2006/main">
          <a:schemeClr val="accent4">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0.69814</cdr:x>
      <cdr:y>0.0686</cdr:y>
    </cdr:from>
    <cdr:to>
      <cdr:x>0.9734</cdr:x>
      <cdr:y>0.15371</cdr:y>
    </cdr:to>
    <cdr:sp macro="" textlink="">
      <cdr:nvSpPr>
        <cdr:cNvPr id="7" name="テキスト ボックス 6">
          <a:extLst xmlns:a="http://schemas.openxmlformats.org/drawingml/2006/main">
            <a:ext uri="{FF2B5EF4-FFF2-40B4-BE49-F238E27FC236}">
              <a16:creationId xmlns:a16="http://schemas.microsoft.com/office/drawing/2014/main" id="{50FA3139-F6D8-4C62-ADA3-0F328D495651}"/>
            </a:ext>
          </a:extLst>
        </cdr:cNvPr>
        <cdr:cNvSpPr txBox="1"/>
      </cdr:nvSpPr>
      <cdr:spPr>
        <a:xfrm xmlns:a="http://schemas.openxmlformats.org/drawingml/2006/main">
          <a:off x="8104620" y="433933"/>
          <a:ext cx="3195536" cy="538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400" dirty="0">
              <a:solidFill>
                <a:schemeClr val="tx1"/>
              </a:solidFill>
            </a:rPr>
            <a:t>03</a:t>
          </a:r>
          <a:r>
            <a:rPr lang="ja-JP" altLang="en-US" sz="2400" dirty="0">
              <a:solidFill>
                <a:schemeClr val="tx1"/>
              </a:solidFill>
            </a:rPr>
            <a:t>：倉敷中央</a:t>
          </a:r>
          <a:r>
            <a:rPr lang="en-US" altLang="ja-JP" sz="2400" dirty="0">
              <a:solidFill>
                <a:schemeClr val="tx1"/>
              </a:solidFill>
            </a:rPr>
            <a:t>RC</a:t>
          </a:r>
          <a:r>
            <a:rPr lang="ja-JP" altLang="en-US" sz="2400" dirty="0">
              <a:solidFill>
                <a:schemeClr val="tx1"/>
              </a:solidFill>
            </a:rPr>
            <a:t>創立</a:t>
          </a:r>
        </a:p>
      </cdr:txBody>
    </cdr:sp>
  </cdr:relSizeAnchor>
  <cdr:relSizeAnchor xmlns:cdr="http://schemas.openxmlformats.org/drawingml/2006/chartDrawing">
    <cdr:from>
      <cdr:x>0.20745</cdr:x>
      <cdr:y>0.3764</cdr:y>
    </cdr:from>
    <cdr:to>
      <cdr:x>0.48191</cdr:x>
      <cdr:y>0.44591</cdr:y>
    </cdr:to>
    <cdr:sp macro="" textlink="">
      <cdr:nvSpPr>
        <cdr:cNvPr id="8" name="テキスト ボックス 7">
          <a:extLst xmlns:a="http://schemas.openxmlformats.org/drawingml/2006/main">
            <a:ext uri="{FF2B5EF4-FFF2-40B4-BE49-F238E27FC236}">
              <a16:creationId xmlns:a16="http://schemas.microsoft.com/office/drawing/2014/main" id="{86CB0B0C-6526-4B0F-87B2-F89ADB7A02E7}"/>
            </a:ext>
          </a:extLst>
        </cdr:cNvPr>
        <cdr:cNvSpPr txBox="1"/>
      </cdr:nvSpPr>
      <cdr:spPr>
        <a:xfrm xmlns:a="http://schemas.openxmlformats.org/drawingml/2006/main">
          <a:off x="2529190" y="2581381"/>
          <a:ext cx="3346316" cy="476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rgbClr val="FFFF00"/>
              </a:solidFill>
            </a:rPr>
            <a:t>第</a:t>
          </a:r>
          <a:r>
            <a:rPr lang="en-US" altLang="ja-JP" sz="2400" dirty="0">
              <a:solidFill>
                <a:srgbClr val="FFFF00"/>
              </a:solidFill>
            </a:rPr>
            <a:t>1</a:t>
          </a:r>
          <a:r>
            <a:rPr lang="ja-JP" altLang="en-US" sz="2400" dirty="0">
              <a:solidFill>
                <a:srgbClr val="FFFF00"/>
              </a:solidFill>
            </a:rPr>
            <a:t>次オイルショック</a:t>
          </a:r>
          <a:r>
            <a:rPr lang="en-US" altLang="ja-JP" sz="2400" dirty="0">
              <a:solidFill>
                <a:srgbClr val="FFFF00"/>
              </a:solidFill>
            </a:rPr>
            <a:t>73</a:t>
          </a:r>
          <a:r>
            <a:rPr lang="ja-JP" altLang="en-US" sz="2400" dirty="0">
              <a:solidFill>
                <a:srgbClr val="FFFF00"/>
              </a:solidFill>
            </a:rPr>
            <a:t>年</a:t>
          </a:r>
        </a:p>
      </cdr:txBody>
    </cdr:sp>
  </cdr:relSizeAnchor>
  <cdr:relSizeAnchor xmlns:cdr="http://schemas.openxmlformats.org/drawingml/2006/chartDrawing">
    <cdr:from>
      <cdr:x>0.53617</cdr:x>
      <cdr:y>0.34945</cdr:y>
    </cdr:from>
    <cdr:to>
      <cdr:x>0.55691</cdr:x>
      <cdr:y>0.45584</cdr:y>
    </cdr:to>
    <cdr:sp macro="" textlink="">
      <cdr:nvSpPr>
        <cdr:cNvPr id="9" name="矢印: 下 8">
          <a:extLst xmlns:a="http://schemas.openxmlformats.org/drawingml/2006/main">
            <a:ext uri="{FF2B5EF4-FFF2-40B4-BE49-F238E27FC236}">
              <a16:creationId xmlns:a16="http://schemas.microsoft.com/office/drawing/2014/main" id="{EC079D7E-E5BC-499C-9715-89C2F1A3653F}"/>
            </a:ext>
          </a:extLst>
        </cdr:cNvPr>
        <cdr:cNvSpPr/>
      </cdr:nvSpPr>
      <cdr:spPr>
        <a:xfrm xmlns:a="http://schemas.openxmlformats.org/drawingml/2006/main">
          <a:off x="6536987" y="2396558"/>
          <a:ext cx="252919" cy="729574"/>
        </a:xfrm>
        <a:prstGeom xmlns:a="http://schemas.openxmlformats.org/drawingml/2006/main" prst="down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0.38856</cdr:x>
      <cdr:y>0.28562</cdr:y>
    </cdr:from>
    <cdr:to>
      <cdr:x>0.59149</cdr:x>
      <cdr:y>0.34236</cdr:y>
    </cdr:to>
    <cdr:sp macro="" textlink="">
      <cdr:nvSpPr>
        <cdr:cNvPr id="10" name="テキスト ボックス 9">
          <a:extLst xmlns:a="http://schemas.openxmlformats.org/drawingml/2006/main">
            <a:ext uri="{FF2B5EF4-FFF2-40B4-BE49-F238E27FC236}">
              <a16:creationId xmlns:a16="http://schemas.microsoft.com/office/drawing/2014/main" id="{78DBEF67-14E0-446F-A56D-4D1BC03DC82D}"/>
            </a:ext>
          </a:extLst>
        </cdr:cNvPr>
        <cdr:cNvSpPr txBox="1"/>
      </cdr:nvSpPr>
      <cdr:spPr>
        <a:xfrm xmlns:a="http://schemas.openxmlformats.org/drawingml/2006/main">
          <a:off x="4737368" y="1958813"/>
          <a:ext cx="2474067" cy="389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rgbClr val="FFFF00"/>
              </a:solidFill>
            </a:rPr>
            <a:t>バブル期</a:t>
          </a:r>
          <a:r>
            <a:rPr lang="en-US" altLang="ja-JP" sz="2400" dirty="0">
              <a:solidFill>
                <a:srgbClr val="FFFF00"/>
              </a:solidFill>
            </a:rPr>
            <a:t>86</a:t>
          </a:r>
          <a:r>
            <a:rPr lang="ja-JP" altLang="en-US" sz="2400" dirty="0">
              <a:solidFill>
                <a:srgbClr val="FFFF00"/>
              </a:solidFill>
            </a:rPr>
            <a:t>年～</a:t>
          </a:r>
        </a:p>
      </cdr:txBody>
    </cdr:sp>
  </cdr:relSizeAnchor>
  <cdr:relSizeAnchor xmlns:cdr="http://schemas.openxmlformats.org/drawingml/2006/chartDrawing">
    <cdr:from>
      <cdr:x>0.14933</cdr:x>
      <cdr:y>0.70657</cdr:y>
    </cdr:from>
    <cdr:to>
      <cdr:x>0.165</cdr:x>
      <cdr:y>0.88949</cdr:y>
    </cdr:to>
    <cdr:sp macro="" textlink="">
      <cdr:nvSpPr>
        <cdr:cNvPr id="11" name="矢印: 下 10">
          <a:extLst xmlns:a="http://schemas.openxmlformats.org/drawingml/2006/main">
            <a:ext uri="{FF2B5EF4-FFF2-40B4-BE49-F238E27FC236}">
              <a16:creationId xmlns:a16="http://schemas.microsoft.com/office/drawing/2014/main" id="{CD990BCE-BB4A-4928-9883-90C5447782A3}"/>
            </a:ext>
          </a:extLst>
        </cdr:cNvPr>
        <cdr:cNvSpPr/>
      </cdr:nvSpPr>
      <cdr:spPr>
        <a:xfrm xmlns:a="http://schemas.openxmlformats.org/drawingml/2006/main">
          <a:off x="1820597" y="4834395"/>
          <a:ext cx="191084" cy="1251560"/>
        </a:xfrm>
        <a:prstGeom xmlns:a="http://schemas.openxmlformats.org/drawingml/2006/main" prst="down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0.1094</cdr:x>
      <cdr:y>0.65167</cdr:y>
    </cdr:from>
    <cdr:to>
      <cdr:x>0.33121</cdr:x>
      <cdr:y>0.71266</cdr:y>
    </cdr:to>
    <cdr:sp macro="" textlink="">
      <cdr:nvSpPr>
        <cdr:cNvPr id="12" name="テキスト ボックス 11">
          <a:extLst xmlns:a="http://schemas.openxmlformats.org/drawingml/2006/main">
            <a:ext uri="{FF2B5EF4-FFF2-40B4-BE49-F238E27FC236}">
              <a16:creationId xmlns:a16="http://schemas.microsoft.com/office/drawing/2014/main" id="{9EBE77DF-34E8-40A4-A0FE-EC4BC145D97D}"/>
            </a:ext>
          </a:extLst>
        </cdr:cNvPr>
        <cdr:cNvSpPr txBox="1"/>
      </cdr:nvSpPr>
      <cdr:spPr>
        <a:xfrm xmlns:a="http://schemas.openxmlformats.org/drawingml/2006/main">
          <a:off x="1333788" y="4458769"/>
          <a:ext cx="2704289" cy="417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rgbClr val="FFFF00"/>
              </a:solidFill>
            </a:rPr>
            <a:t>高度成長期</a:t>
          </a:r>
          <a:r>
            <a:rPr lang="en-US" altLang="ja-JP" sz="2400" dirty="0">
              <a:solidFill>
                <a:srgbClr val="FFFF00"/>
              </a:solidFill>
            </a:rPr>
            <a:t>55</a:t>
          </a:r>
          <a:r>
            <a:rPr lang="ja-JP" altLang="en-US" sz="2400" dirty="0">
              <a:solidFill>
                <a:srgbClr val="FFFF00"/>
              </a:solidFill>
            </a:rPr>
            <a:t>年～</a:t>
          </a:r>
        </a:p>
      </cdr:txBody>
    </cdr:sp>
  </cdr:relSizeAnchor>
  <cdr:relSizeAnchor xmlns:cdr="http://schemas.openxmlformats.org/drawingml/2006/chartDrawing">
    <cdr:from>
      <cdr:x>0.5992</cdr:x>
      <cdr:y>0.25796</cdr:y>
    </cdr:from>
    <cdr:to>
      <cdr:x>0.64707</cdr:x>
      <cdr:y>0.34307</cdr:y>
    </cdr:to>
    <cdr:sp macro="" textlink="">
      <cdr:nvSpPr>
        <cdr:cNvPr id="13" name="テキスト ボックス 12">
          <a:extLst xmlns:a="http://schemas.openxmlformats.org/drawingml/2006/main">
            <a:ext uri="{FF2B5EF4-FFF2-40B4-BE49-F238E27FC236}">
              <a16:creationId xmlns:a16="http://schemas.microsoft.com/office/drawing/2014/main" id="{CBDF7B38-5748-4FD6-853C-E1055EE00B47}"/>
            </a:ext>
          </a:extLst>
        </cdr:cNvPr>
        <cdr:cNvSpPr txBox="1"/>
      </cdr:nvSpPr>
      <cdr:spPr>
        <a:xfrm xmlns:a="http://schemas.openxmlformats.org/drawingml/2006/main">
          <a:off x="7305473" y="1769123"/>
          <a:ext cx="583660" cy="583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3200" dirty="0">
              <a:solidFill>
                <a:srgbClr val="FFFF00"/>
              </a:solidFill>
            </a:rPr>
            <a:t>＊</a:t>
          </a:r>
        </a:p>
      </cdr:txBody>
    </cdr:sp>
  </cdr:relSizeAnchor>
  <cdr:relSizeAnchor xmlns:cdr="http://schemas.openxmlformats.org/drawingml/2006/chartDrawing">
    <cdr:from>
      <cdr:x>0.59362</cdr:x>
      <cdr:y>0.12676</cdr:y>
    </cdr:from>
    <cdr:to>
      <cdr:x>0.79787</cdr:x>
      <cdr:y>0.19201</cdr:y>
    </cdr:to>
    <cdr:sp macro="" textlink="">
      <cdr:nvSpPr>
        <cdr:cNvPr id="14" name="テキスト ボックス 13">
          <a:extLst xmlns:a="http://schemas.openxmlformats.org/drawingml/2006/main">
            <a:ext uri="{FF2B5EF4-FFF2-40B4-BE49-F238E27FC236}">
              <a16:creationId xmlns:a16="http://schemas.microsoft.com/office/drawing/2014/main" id="{8F9A2CD5-57E2-45AF-AB10-0D90D5E7BB10}"/>
            </a:ext>
          </a:extLst>
        </cdr:cNvPr>
        <cdr:cNvSpPr txBox="1"/>
      </cdr:nvSpPr>
      <cdr:spPr>
        <a:xfrm xmlns:a="http://schemas.openxmlformats.org/drawingml/2006/main">
          <a:off x="7237379" y="869315"/>
          <a:ext cx="2490281" cy="4474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rgbClr val="FFFF00"/>
              </a:solidFill>
            </a:rPr>
            <a:t>＊バブル崩壊</a:t>
          </a:r>
        </a:p>
      </cdr:txBody>
    </cdr:sp>
  </cdr:relSizeAnchor>
  <cdr:relSizeAnchor xmlns:cdr="http://schemas.openxmlformats.org/drawingml/2006/chartDrawing">
    <cdr:from>
      <cdr:x>0.00505</cdr:x>
      <cdr:y>0.00926</cdr:y>
    </cdr:from>
    <cdr:to>
      <cdr:x>0.15285</cdr:x>
      <cdr:y>0.07145</cdr:y>
    </cdr:to>
    <cdr:pic>
      <cdr:nvPicPr>
        <cdr:cNvPr id="15" name="図 14">
          <a:extLst xmlns:a="http://schemas.openxmlformats.org/drawingml/2006/main">
            <a:ext uri="{FF2B5EF4-FFF2-40B4-BE49-F238E27FC236}">
              <a16:creationId xmlns:a16="http://schemas.microsoft.com/office/drawing/2014/main" id="{920B49ED-8AD1-492A-80F7-C44DD56C142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543" y="63383"/>
          <a:ext cx="1801978" cy="425510"/>
        </a:xfrm>
        <a:prstGeom xmlns:a="http://schemas.openxmlformats.org/drawingml/2006/main" prst="rect">
          <a:avLst/>
        </a:prstGeom>
      </cdr:spPr>
    </cdr:pic>
  </cdr:relSizeAnchor>
  <cdr:relSizeAnchor xmlns:cdr="http://schemas.openxmlformats.org/drawingml/2006/chartDrawing">
    <cdr:from>
      <cdr:x>0.08674</cdr:x>
      <cdr:y>0.62754</cdr:y>
    </cdr:from>
    <cdr:to>
      <cdr:x>0.1063</cdr:x>
      <cdr:y>0.93434</cdr:y>
    </cdr:to>
    <cdr:sp macro="" textlink="">
      <cdr:nvSpPr>
        <cdr:cNvPr id="16" name="矢印: 下 15">
          <a:extLst xmlns:a="http://schemas.openxmlformats.org/drawingml/2006/main">
            <a:ext uri="{FF2B5EF4-FFF2-40B4-BE49-F238E27FC236}">
              <a16:creationId xmlns:a16="http://schemas.microsoft.com/office/drawing/2014/main" id="{694A7197-503C-4DE1-896D-3D3364EF8578}"/>
            </a:ext>
          </a:extLst>
        </cdr:cNvPr>
        <cdr:cNvSpPr/>
      </cdr:nvSpPr>
      <cdr:spPr>
        <a:xfrm xmlns:a="http://schemas.openxmlformats.org/drawingml/2006/main">
          <a:off x="1057524" y="4293705"/>
          <a:ext cx="238539" cy="2099144"/>
        </a:xfrm>
        <a:prstGeom xmlns:a="http://schemas.openxmlformats.org/drawingml/2006/main" prst="downArrow">
          <a:avLst/>
        </a:prstGeom>
        <a:solidFill xmlns:a="http://schemas.openxmlformats.org/drawingml/2006/main">
          <a:schemeClr val="accent4">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0.08348</cdr:x>
      <cdr:y>0.54718</cdr:y>
    </cdr:from>
    <cdr:to>
      <cdr:x>0.30978</cdr:x>
      <cdr:y>0.64962</cdr:y>
    </cdr:to>
    <cdr:sp macro="" textlink="">
      <cdr:nvSpPr>
        <cdr:cNvPr id="17" name="テキスト ボックス 16">
          <a:extLst xmlns:a="http://schemas.openxmlformats.org/drawingml/2006/main">
            <a:ext uri="{FF2B5EF4-FFF2-40B4-BE49-F238E27FC236}">
              <a16:creationId xmlns:a16="http://schemas.microsoft.com/office/drawing/2014/main" id="{2E54564C-CA66-4D9D-9380-34F88DAFC167}"/>
            </a:ext>
          </a:extLst>
        </cdr:cNvPr>
        <cdr:cNvSpPr txBox="1"/>
      </cdr:nvSpPr>
      <cdr:spPr>
        <a:xfrm xmlns:a="http://schemas.openxmlformats.org/drawingml/2006/main">
          <a:off x="1017767" y="3743837"/>
          <a:ext cx="2759103" cy="700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0.08283</cdr:x>
      <cdr:y>0.56595</cdr:y>
    </cdr:from>
    <cdr:to>
      <cdr:x>0.30391</cdr:x>
      <cdr:y>0.61708</cdr:y>
    </cdr:to>
    <cdr:sp macro="" textlink="">
      <cdr:nvSpPr>
        <cdr:cNvPr id="18" name="テキスト ボックス 17">
          <a:extLst xmlns:a="http://schemas.openxmlformats.org/drawingml/2006/main">
            <a:ext uri="{FF2B5EF4-FFF2-40B4-BE49-F238E27FC236}">
              <a16:creationId xmlns:a16="http://schemas.microsoft.com/office/drawing/2014/main" id="{AD9F4853-BDA0-4C1D-A49D-8B7E0B663D4D}"/>
            </a:ext>
          </a:extLst>
        </cdr:cNvPr>
        <cdr:cNvSpPr txBox="1"/>
      </cdr:nvSpPr>
      <cdr:spPr>
        <a:xfrm xmlns:a="http://schemas.openxmlformats.org/drawingml/2006/main">
          <a:off x="1009815" y="3872286"/>
          <a:ext cx="2695492" cy="349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400" dirty="0">
              <a:solidFill>
                <a:schemeClr val="tx1"/>
              </a:solidFill>
            </a:rPr>
            <a:t>50.9</a:t>
          </a:r>
          <a:r>
            <a:rPr lang="ja-JP" altLang="en-US" sz="2400" dirty="0">
              <a:solidFill>
                <a:schemeClr val="tx1"/>
              </a:solidFill>
            </a:rPr>
            <a:t>：倉敷</a:t>
          </a:r>
          <a:r>
            <a:rPr lang="en-US" altLang="ja-JP" sz="2400" dirty="0">
              <a:solidFill>
                <a:schemeClr val="tx1"/>
              </a:solidFill>
            </a:rPr>
            <a:t>RC</a:t>
          </a:r>
          <a:r>
            <a:rPr lang="ja-JP" altLang="en-US" sz="2400" dirty="0">
              <a:solidFill>
                <a:schemeClr val="tx1"/>
              </a:solidFill>
            </a:rPr>
            <a:t>創立</a:t>
          </a:r>
        </a:p>
      </cdr:txBody>
    </cdr:sp>
  </cdr:relSizeAnchor>
</c:userShapes>
</file>

<file path=ppt/drawings/drawing2.xml><?xml version="1.0" encoding="utf-8"?>
<c:userShapes xmlns:c="http://schemas.openxmlformats.org/drawingml/2006/chart">
  <cdr:relSizeAnchor xmlns:cdr="http://schemas.openxmlformats.org/drawingml/2006/chartDrawing">
    <cdr:from>
      <cdr:x>0.72</cdr:x>
      <cdr:y>0.23304</cdr:y>
    </cdr:from>
    <cdr:to>
      <cdr:x>0.795</cdr:x>
      <cdr:y>0.36638</cdr:y>
    </cdr:to>
    <cdr:sp macro="" textlink="">
      <cdr:nvSpPr>
        <cdr:cNvPr id="2" name="テキスト ボックス 1">
          <a:extLst xmlns:a="http://schemas.openxmlformats.org/drawingml/2006/main">
            <a:ext uri="{FF2B5EF4-FFF2-40B4-BE49-F238E27FC236}">
              <a16:creationId xmlns:a16="http://schemas.microsoft.com/office/drawing/2014/main" id="{6CAAC26E-9FCD-4113-9F24-B6A198ED4052}"/>
            </a:ext>
          </a:extLst>
        </cdr:cNvPr>
        <cdr:cNvSpPr txBox="1"/>
      </cdr:nvSpPr>
      <cdr:spPr>
        <a:xfrm xmlns:a="http://schemas.openxmlformats.org/drawingml/2006/main">
          <a:off x="8778240" y="15982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0.77413</cdr:x>
      <cdr:y>0.24928</cdr:y>
    </cdr:from>
    <cdr:to>
      <cdr:x>0.99326</cdr:x>
      <cdr:y>0.30029</cdr:y>
    </cdr:to>
    <cdr:sp macro="" textlink="">
      <cdr:nvSpPr>
        <cdr:cNvPr id="3" name="テキスト ボックス 2">
          <a:extLst xmlns:a="http://schemas.openxmlformats.org/drawingml/2006/main">
            <a:ext uri="{FF2B5EF4-FFF2-40B4-BE49-F238E27FC236}">
              <a16:creationId xmlns:a16="http://schemas.microsoft.com/office/drawing/2014/main" id="{6B4BDEAB-8708-4F9B-8AFE-A697772DF6E6}"/>
            </a:ext>
          </a:extLst>
        </cdr:cNvPr>
        <cdr:cNvSpPr txBox="1"/>
      </cdr:nvSpPr>
      <cdr:spPr>
        <a:xfrm xmlns:a="http://schemas.openxmlformats.org/drawingml/2006/main">
          <a:off x="9438198" y="1709530"/>
          <a:ext cx="2671639" cy="3498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a:solidFill>
                <a:srgbClr val="FFFF00"/>
              </a:solidFill>
            </a:rPr>
            <a:t>資料：ロータリーの友</a:t>
          </a:r>
        </a:p>
      </cdr:txBody>
    </cdr:sp>
  </cdr:relSizeAnchor>
</c:userShapes>
</file>

<file path=ppt/drawings/drawing3.xml><?xml version="1.0" encoding="utf-8"?>
<c:userShapes xmlns:c="http://schemas.openxmlformats.org/drawingml/2006/chart">
  <cdr:relSizeAnchor xmlns:cdr="http://schemas.openxmlformats.org/drawingml/2006/chartDrawing">
    <cdr:from>
      <cdr:x>0.48239</cdr:x>
      <cdr:y>0.02121</cdr:y>
    </cdr:from>
    <cdr:to>
      <cdr:x>0.81733</cdr:x>
      <cdr:y>0.05606</cdr:y>
    </cdr:to>
    <cdr:sp macro="" textlink="">
      <cdr:nvSpPr>
        <cdr:cNvPr id="2" name="テキスト ボックス 1">
          <a:extLst xmlns:a="http://schemas.openxmlformats.org/drawingml/2006/main">
            <a:ext uri="{FF2B5EF4-FFF2-40B4-BE49-F238E27FC236}">
              <a16:creationId xmlns:a16="http://schemas.microsoft.com/office/drawing/2014/main" id="{98276BFF-906B-4BA7-A84F-DF696E013F54}"/>
            </a:ext>
          </a:extLst>
        </cdr:cNvPr>
        <cdr:cNvSpPr txBox="1"/>
      </cdr:nvSpPr>
      <cdr:spPr>
        <a:xfrm xmlns:a="http://schemas.openxmlformats.org/drawingml/2006/main">
          <a:off x="5881255" y="145473"/>
          <a:ext cx="4083627" cy="238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0.25794</cdr:x>
      <cdr:y>0</cdr:y>
    </cdr:from>
    <cdr:to>
      <cdr:x>1</cdr:x>
      <cdr:y>0.08402</cdr:y>
    </cdr:to>
    <cdr:sp macro="" textlink="">
      <cdr:nvSpPr>
        <cdr:cNvPr id="3" name="テキスト ボックス 2">
          <a:extLst xmlns:a="http://schemas.openxmlformats.org/drawingml/2006/main">
            <a:ext uri="{FF2B5EF4-FFF2-40B4-BE49-F238E27FC236}">
              <a16:creationId xmlns:a16="http://schemas.microsoft.com/office/drawing/2014/main" id="{008B2B90-1ED2-462B-B84A-4EFD01300FE0}"/>
            </a:ext>
          </a:extLst>
        </cdr:cNvPr>
        <cdr:cNvSpPr txBox="1"/>
      </cdr:nvSpPr>
      <cdr:spPr>
        <a:xfrm xmlns:a="http://schemas.openxmlformats.org/drawingml/2006/main">
          <a:off x="2841264" y="0"/>
          <a:ext cx="8173941" cy="570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3200" dirty="0">
            <a:solidFill>
              <a:schemeClr val="tx1"/>
            </a:solidFill>
          </a:endParaRPr>
        </a:p>
      </cdr:txBody>
    </cdr:sp>
  </cdr:relSizeAnchor>
  <cdr:relSizeAnchor xmlns:cdr="http://schemas.openxmlformats.org/drawingml/2006/chartDrawing">
    <cdr:from>
      <cdr:x>0.82274</cdr:x>
      <cdr:y>0.18305</cdr:y>
    </cdr:from>
    <cdr:to>
      <cdr:x>0.99826</cdr:x>
      <cdr:y>0.25403</cdr:y>
    </cdr:to>
    <cdr:pic>
      <cdr:nvPicPr>
        <cdr:cNvPr id="4" name="図 3">
          <a:extLst xmlns:a="http://schemas.openxmlformats.org/drawingml/2006/main">
            <a:ext uri="{FF2B5EF4-FFF2-40B4-BE49-F238E27FC236}">
              <a16:creationId xmlns:a16="http://schemas.microsoft.com/office/drawing/2014/main" id="{40532692-E9F4-4800-8D65-D0518817F60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13343" y="1242269"/>
          <a:ext cx="2136251" cy="481704"/>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0.84763</cdr:x>
      <cdr:y>0.00871</cdr:y>
    </cdr:from>
    <cdr:to>
      <cdr:x>0.99543</cdr:x>
      <cdr:y>0.06899</cdr:y>
    </cdr:to>
    <cdr:pic>
      <cdr:nvPicPr>
        <cdr:cNvPr id="2" name="図 1">
          <a:extLst xmlns:a="http://schemas.openxmlformats.org/drawingml/2006/main">
            <a:ext uri="{FF2B5EF4-FFF2-40B4-BE49-F238E27FC236}">
              <a16:creationId xmlns:a16="http://schemas.microsoft.com/office/drawing/2014/main" id="{40532692-E9F4-4800-8D65-D0518817F60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334323" y="59743"/>
          <a:ext cx="1802018" cy="41335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4B0514-95BC-487D-B0DB-6E8F36C0668E}" type="datetime1">
              <a:rPr lang="en-US" altLang="ja-JP" smtClean="0">
                <a:latin typeface="Meiryo UI" panose="020B0604030504040204" pitchFamily="50" charset="-128"/>
                <a:ea typeface="Meiryo UI" panose="020B0604030504040204" pitchFamily="50" charset="-128"/>
              </a:rPr>
              <a:t>3/26/2022</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C605DA-80A8-4B7B-B889-6C5700BB4CEA}"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44BCC10D-DE8B-493C-A113-415E3B371A23}" type="datetime1">
              <a:rPr lang="en-US" altLang="ja-JP" noProof="0" smtClean="0"/>
              <a:pPr/>
              <a:t>3/26/2022</a:t>
            </a:fld>
            <a:endParaRPr lang="ja-JP" altLang="en-US" noProof="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F3544625-0ADF-4414-89A2-9E135F0C849F}"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F3544625-0ADF-4414-89A2-9E135F0C849F}" type="slidenum">
              <a:rPr lang="en-US" altLang="ja-JP" smtClean="0"/>
              <a:t>1</a:t>
            </a:fld>
            <a:endParaRPr lang="ja-JP" altLang="en-U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F3544625-0ADF-4414-89A2-9E135F0C849F}" type="slidenum">
              <a:rPr lang="en-US" altLang="ja-JP" smtClean="0"/>
              <a:t>32</a:t>
            </a:fld>
            <a:endParaRPr lang="ja-JP" altLang="en-US"/>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画像 6" descr="天空 R1---オーバーレイ タイトル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a:xfrm>
            <a:off x="8932558" y="5870575"/>
            <a:ext cx="1600200" cy="377825"/>
          </a:xfrm>
        </p:spPr>
        <p:txBody>
          <a:bodyPr rtlCol="0"/>
          <a:lstStyle/>
          <a:p>
            <a:pPr rtl="0"/>
            <a:fld id="{0A87BEAF-A749-4C60-80F2-72A5D6E1C610}" type="datetime1">
              <a:rPr lang="ja-JP" altLang="en-US" noProof="0" smtClean="0"/>
              <a:t>2022/3/26</a:t>
            </a:fld>
            <a:endParaRPr lang="ja-JP" altLang="en-US" noProof="0"/>
          </a:p>
        </p:txBody>
      </p:sp>
      <p:sp>
        <p:nvSpPr>
          <p:cNvPr id="5" name="フッター プレースホルダー 4"/>
          <p:cNvSpPr>
            <a:spLocks noGrp="1"/>
          </p:cNvSpPr>
          <p:nvPr>
            <p:ph type="ftr" sz="quarter" idx="11"/>
          </p:nvPr>
        </p:nvSpPr>
        <p:spPr>
          <a:xfrm>
            <a:off x="3962399" y="5870575"/>
            <a:ext cx="4893958" cy="377825"/>
          </a:xfrm>
        </p:spPr>
        <p:txBody>
          <a:bodyPr rtlCol="0"/>
          <a:lstStyle/>
          <a:p>
            <a:pPr rtl="0"/>
            <a:endParaRPr lang="ja-JP" altLang="en-US" noProof="0"/>
          </a:p>
        </p:txBody>
      </p:sp>
      <p:sp>
        <p:nvSpPr>
          <p:cNvPr id="6" name="スライド番号プレースホルダー 5"/>
          <p:cNvSpPr>
            <a:spLocks noGrp="1"/>
          </p:cNvSpPr>
          <p:nvPr>
            <p:ph type="sldNum" sz="quarter" idx="12"/>
          </p:nvPr>
        </p:nvSpPr>
        <p:spPr>
          <a:xfrm>
            <a:off x="10608958" y="5870575"/>
            <a:ext cx="551167" cy="377825"/>
          </a:xfrm>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キャプション付きパノラマ画像">
    <p:spTree>
      <p:nvGrpSpPr>
        <p:cNvPr id="1" name=""/>
        <p:cNvGrpSpPr/>
        <p:nvPr/>
      </p:nvGrpSpPr>
      <p:grpSpPr>
        <a:xfrm>
          <a:off x="0" y="0"/>
          <a:ext cx="0" cy="0"/>
          <a:chOff x="0" y="0"/>
          <a:chExt cx="0" cy="0"/>
        </a:xfrm>
      </p:grpSpPr>
      <p:pic>
        <p:nvPicPr>
          <p:cNvPr id="8" name="画像 7"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ja-JP" altLang="en-US" noProof="0"/>
              <a:t>マスター タイトルの書式設定</a:t>
            </a:r>
          </a:p>
        </p:txBody>
      </p:sp>
      <p:sp>
        <p:nvSpPr>
          <p:cNvPr id="3" name="図プレースホルダー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アイコンをクリックして写真を追加</a:t>
            </a:r>
          </a:p>
        </p:txBody>
      </p:sp>
      <p:sp>
        <p:nvSpPr>
          <p:cNvPr id="4" name="テキスト プレースホルダー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p>
            <a:pPr rtl="0"/>
            <a:fld id="{C41A7394-E1D0-4DB7-836B-02B9C32C5FC7}" type="datetime1">
              <a:rPr lang="en-US" altLang="ja-JP" noProof="0" smtClean="0"/>
              <a:t>3/26/2022</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E9464BB3-AAE9-449E-9C6A-391EF4F6C8C5}"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キャプション付き引用文">
    <p:spTree>
      <p:nvGrpSpPr>
        <p:cNvPr id="1" name=""/>
        <p:cNvGrpSpPr/>
        <p:nvPr/>
      </p:nvGrpSpPr>
      <p:grpSpPr>
        <a:xfrm>
          <a:off x="0" y="0"/>
          <a:ext cx="0" cy="0"/>
          <a:chOff x="0" y="0"/>
          <a:chExt cx="0" cy="0"/>
        </a:xfrm>
      </p:grpSpPr>
      <p:pic>
        <p:nvPicPr>
          <p:cNvPr id="11" name="画像 10"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テキスト ボックス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ja-JP" altLang="en-US" sz="8000" noProof="0">
                <a:solidFill>
                  <a:schemeClr val="tx1"/>
                </a:solidFill>
                <a:effectLst/>
              </a:rPr>
              <a:t>”</a:t>
            </a:r>
          </a:p>
        </p:txBody>
      </p:sp>
      <p:sp>
        <p:nvSpPr>
          <p:cNvPr id="14" name="テキスト ボックス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ja-JP" altLang="en-US" sz="8000" noProof="0">
                <a:solidFill>
                  <a:schemeClr val="tx1"/>
                </a:solidFill>
                <a:effectLst/>
              </a:rPr>
              <a:t>“</a:t>
            </a:r>
          </a:p>
        </p:txBody>
      </p:sp>
      <p:sp>
        <p:nvSpPr>
          <p:cNvPr id="16" name="タイトル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ja-JP" altLang="en-US" noProof="0"/>
              <a:t>マスター タイトルの書式設定</a:t>
            </a:r>
          </a:p>
        </p:txBody>
      </p:sp>
      <p:sp>
        <p:nvSpPr>
          <p:cNvPr id="10" name="テキスト プレースホルダー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ja-JP" altLang="en-US"/>
              <a:t>マスター テキストの書式設定</a:t>
            </a:r>
          </a:p>
        </p:txBody>
      </p:sp>
      <p:sp>
        <p:nvSpPr>
          <p:cNvPr id="3" name="テキスト プレースホルダー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p>
            <a:pPr rtl="0"/>
            <a:fld id="{69902C97-4409-49AF-9D5B-7222BA7D7A25}"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刺">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p>
            <a:pPr rtl="0"/>
            <a:fld id="{1E940516-6A3F-4A89-82F8-C8D1A4131D0E}"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符付きの名刺">
    <p:spTree>
      <p:nvGrpSpPr>
        <p:cNvPr id="1" name=""/>
        <p:cNvGrpSpPr/>
        <p:nvPr/>
      </p:nvGrpSpPr>
      <p:grpSpPr>
        <a:xfrm>
          <a:off x="0" y="0"/>
          <a:ext cx="0" cy="0"/>
          <a:chOff x="0" y="0"/>
          <a:chExt cx="0" cy="0"/>
        </a:xfrm>
      </p:grpSpPr>
      <p:pic>
        <p:nvPicPr>
          <p:cNvPr id="11" name="画像 10"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テキスト ボックス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ja" sz="8000">
                <a:solidFill>
                  <a:schemeClr val="tx1"/>
                </a:solidFill>
                <a:effectLst/>
              </a:rPr>
              <a:t>”</a:t>
            </a:r>
          </a:p>
        </p:txBody>
      </p:sp>
      <p:sp>
        <p:nvSpPr>
          <p:cNvPr id="14" name="テキスト ボックス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ja" sz="8000">
                <a:solidFill>
                  <a:schemeClr val="tx1"/>
                </a:solidFill>
                <a:effectLst/>
              </a:rPr>
              <a:t>“</a:t>
            </a:r>
          </a:p>
        </p:txBody>
      </p:sp>
      <p:sp>
        <p:nvSpPr>
          <p:cNvPr id="16" name="タイトル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ja-JP" altLang="en-US"/>
              <a:t>マスター タイトルの書式設定</a:t>
            </a:r>
            <a:endParaRPr lang="en-US" dirty="0"/>
          </a:p>
        </p:txBody>
      </p:sp>
      <p:sp>
        <p:nvSpPr>
          <p:cNvPr id="10" name="テキスト プレースホルダー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lvl="0" rtl="0"/>
            <a:r>
              <a:rPr lang="ja-JP" altLang="en-US"/>
              <a:t>マスター テキストの書式設定</a:t>
            </a:r>
          </a:p>
        </p:txBody>
      </p:sp>
      <p:sp>
        <p:nvSpPr>
          <p:cNvPr id="3" name="テキスト プレースホルダー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p>
            <a:pPr rtl="0"/>
            <a:fld id="{DA578622-0107-4248-9421-433DA542323A}" type="datetime1">
              <a:rPr lang="ja-JP" altLang="en-US" smtClean="0"/>
              <a:t>2022/3/26</a:t>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または False">
    <p:spTree>
      <p:nvGrpSpPr>
        <p:cNvPr id="1" name=""/>
        <p:cNvGrpSpPr/>
        <p:nvPr/>
      </p:nvGrpSpPr>
      <p:grpSpPr>
        <a:xfrm>
          <a:off x="0" y="0"/>
          <a:ext cx="0" cy="0"/>
          <a:chOff x="0" y="0"/>
          <a:chExt cx="0" cy="0"/>
        </a:xfrm>
      </p:grpSpPr>
      <p:pic>
        <p:nvPicPr>
          <p:cNvPr id="8" name="画像 7"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ja-JP" altLang="en-US" noProof="0"/>
              <a:t>マスター タイトルの書式設定</a:t>
            </a:r>
          </a:p>
        </p:txBody>
      </p:sp>
      <p:sp>
        <p:nvSpPr>
          <p:cNvPr id="10" name="テキスト プレースホルダー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lvl="0" rtl="0"/>
            <a:r>
              <a:rPr lang="ja-JP" altLang="en-US" noProof="0"/>
              <a:t>マスター テキストの書式設定</a:t>
            </a:r>
          </a:p>
        </p:txBody>
      </p:sp>
      <p:sp>
        <p:nvSpPr>
          <p:cNvPr id="3" name="テキスト プレースホルダー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6995C125-FF57-493D-827F-506030610CDF}"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タイトル 1"/>
          <p:cNvSpPr>
            <a:spLocks noGrp="1"/>
          </p:cNvSpPr>
          <p:nvPr>
            <p:ph type="title"/>
          </p:nvPr>
        </p:nvSpPr>
        <p:spPr>
          <a:xfrm>
            <a:off x="685801" y="609600"/>
            <a:ext cx="10131425" cy="1456267"/>
          </a:xfrm>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nchor="t"/>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44789A49-8AE9-4630-9D10-71C9CFF3A386}"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縦書きタイトル 1"/>
          <p:cNvSpPr>
            <a:spLocks noGrp="1"/>
          </p:cNvSpPr>
          <p:nvPr>
            <p:ph type="title" orient="vert"/>
          </p:nvPr>
        </p:nvSpPr>
        <p:spPr>
          <a:xfrm>
            <a:off x="8658675" y="609599"/>
            <a:ext cx="2158552" cy="5181601"/>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685800" y="609600"/>
            <a:ext cx="7832116" cy="5181600"/>
          </a:xfrm>
        </p:spPr>
        <p:txBody>
          <a:bodyPr vert="eaVert" rtlCol="0" anchor="t"/>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81B7508A-1E01-4D8A-B463-D96305E3FB4A}"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244754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142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nchor="ct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91F62AA3-B7F1-4088-A76E-ACC0BBEE55CB}"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0" y="3308581"/>
            <a:ext cx="10131427" cy="1468800"/>
          </a:xfrm>
        </p:spPr>
        <p:txBody>
          <a:bodyPr rtlCol="0" anchor="b"/>
          <a:lstStyle>
            <a:lvl1pPr algn="l">
              <a:defRPr sz="4000" b="0" cap="all"/>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p>
            <a:pPr rtl="0"/>
            <a:fld id="{5C074A3C-75EC-44A1-AC7A-4DD262F8DA86}" type="datetime1">
              <a:rPr lang="en-US" altLang="ja-JP" noProof="0" smtClean="0"/>
              <a:t>3/26/2022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pic>
        <p:nvPicPr>
          <p:cNvPr id="8" name="画像 7"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685802" y="2142067"/>
            <a:ext cx="4995334" cy="3649134"/>
          </a:xfrm>
        </p:spPr>
        <p:txBody>
          <a:bodyPr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5821895" y="2142067"/>
            <a:ext cx="4995332" cy="3649133"/>
          </a:xfrm>
        </p:spPr>
        <p:txBody>
          <a:bodyPr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0B434627-8DA9-4ED0-8C65-5F4FCA8E24ED}" type="datetime1">
              <a:rPr lang="en-US" altLang="ja-JP" noProof="0" smtClean="0"/>
              <a:t>3/26/2022</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685801" y="2870201"/>
            <a:ext cx="4996923" cy="2920998"/>
          </a:xfrm>
        </p:spPr>
        <p:txBody>
          <a:bodyPr rtlCol="0" anchor="t">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5823483" y="2870201"/>
            <a:ext cx="4995334" cy="2920998"/>
          </a:xfrm>
        </p:spPr>
        <p:txBody>
          <a:bodyPr rtlCol="0" anchor="t">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noProof="0" dirty="0"/>
          </a:p>
        </p:txBody>
      </p:sp>
      <p:sp>
        <p:nvSpPr>
          <p:cNvPr id="7" name="日付プレースホルダー 6"/>
          <p:cNvSpPr>
            <a:spLocks noGrp="1"/>
          </p:cNvSpPr>
          <p:nvPr>
            <p:ph type="dt" sz="half" idx="10"/>
          </p:nvPr>
        </p:nvSpPr>
        <p:spPr/>
        <p:txBody>
          <a:bodyPr rtlCol="0"/>
          <a:lstStyle/>
          <a:p>
            <a:pPr rtl="0"/>
            <a:fld id="{A338DA16-B4A1-429C-8EEF-9A25A67E1518}" type="datetime1">
              <a:rPr lang="en-US" altLang="ja-JP" noProof="0" smtClean="0"/>
              <a:t>3/26/2022</a:t>
            </a:fld>
            <a:endParaRPr lang="ja-JP" altLang="en-US" noProof="0"/>
          </a:p>
        </p:txBody>
      </p:sp>
      <p:sp>
        <p:nvSpPr>
          <p:cNvPr id="8" name="フッター プレースホルダー 7"/>
          <p:cNvSpPr>
            <a:spLocks noGrp="1"/>
          </p:cNvSpPr>
          <p:nvPr>
            <p:ph type="ftr" sz="quarter" idx="11"/>
          </p:nvPr>
        </p:nvSpPr>
        <p:spPr/>
        <p:txBody>
          <a:bodyPr rtlCol="0"/>
          <a:lstStyle/>
          <a:p>
            <a:pPr rtl="0"/>
            <a:endParaRPr lang="ja-JP" altLang="en-US" noProof="0"/>
          </a:p>
        </p:txBody>
      </p:sp>
      <p:sp>
        <p:nvSpPr>
          <p:cNvPr id="9" name="スライド番号プレースホルダー 8"/>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画像 5"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p>
            <a:pPr rtl="0"/>
            <a:fld id="{D7A7B8A0-EB2B-4B28-BEB7-6A9AEC2AD929}" type="datetime1">
              <a:rPr lang="en-US" altLang="ja-JP" noProof="0" smtClean="0"/>
              <a:t>3/26/2022</a:t>
            </a:fld>
            <a:endParaRPr lang="ja-JP" altLang="en-US" noProof="0"/>
          </a:p>
        </p:txBody>
      </p:sp>
      <p:sp>
        <p:nvSpPr>
          <p:cNvPr id="4" name="フッター プレースホルダー 3"/>
          <p:cNvSpPr>
            <a:spLocks noGrp="1"/>
          </p:cNvSpPr>
          <p:nvPr>
            <p:ph type="ftr" sz="quarter" idx="11"/>
          </p:nvPr>
        </p:nvSpPr>
        <p:spPr/>
        <p:txBody>
          <a:bodyPr rtlCol="0"/>
          <a:lstStyle/>
          <a:p>
            <a:pPr rtl="0"/>
            <a:endParaRPr lang="ja-JP" altLang="en-US" noProof="0"/>
          </a:p>
        </p:txBody>
      </p:sp>
      <p:sp>
        <p:nvSpPr>
          <p:cNvPr id="5" name="スライド番号プレースホルダー 4"/>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画像 4"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日付プレースホルダー 1"/>
          <p:cNvSpPr>
            <a:spLocks noGrp="1"/>
          </p:cNvSpPr>
          <p:nvPr>
            <p:ph type="dt" sz="half" idx="10"/>
          </p:nvPr>
        </p:nvSpPr>
        <p:spPr/>
        <p:txBody>
          <a:bodyPr rtlCol="0"/>
          <a:lstStyle/>
          <a:p>
            <a:pPr rtl="0"/>
            <a:fld id="{B4926D07-94BF-46AF-90C2-5DCAC4E1AB77}" type="datetime1">
              <a:rPr lang="en-US" altLang="ja-JP" noProof="0" smtClean="0"/>
              <a:t>3/26/2022</a:t>
            </a:fld>
            <a:endParaRPr lang="ja-JP" altLang="en-US" noProof="0"/>
          </a:p>
        </p:txBody>
      </p:sp>
      <p:sp>
        <p:nvSpPr>
          <p:cNvPr id="3" name="フッター プレースホルダー 2"/>
          <p:cNvSpPr>
            <a:spLocks noGrp="1"/>
          </p:cNvSpPr>
          <p:nvPr>
            <p:ph type="ftr" sz="quarter" idx="11"/>
          </p:nvPr>
        </p:nvSpPr>
        <p:spPr/>
        <p:txBody>
          <a:bodyPr rtlCol="0"/>
          <a:lstStyle/>
          <a:p>
            <a:pPr rtl="0"/>
            <a:endParaRPr lang="ja-JP" altLang="en-US" noProof="0"/>
          </a:p>
        </p:txBody>
      </p:sp>
      <p:sp>
        <p:nvSpPr>
          <p:cNvPr id="4" name="スライド番号プレースホルダー 3"/>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pic>
        <p:nvPicPr>
          <p:cNvPr id="8" name="画像 7"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4648201" y="609601"/>
            <a:ext cx="6169026" cy="5181600"/>
          </a:xfrm>
        </p:spPr>
        <p:txBody>
          <a:bodyPr rtlCol="0" anchor="ctr">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p>
            <a:pPr rtl="0"/>
            <a:fld id="{17A2AA30-0073-4245-BA54-575784D4B929}" type="datetime1">
              <a:rPr lang="en-US" altLang="ja-JP" noProof="0" smtClean="0"/>
              <a:t>3/26/2022</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pic>
        <p:nvPicPr>
          <p:cNvPr id="8" name="画像 7"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ja-JP" altLang="en-US" noProof="0"/>
              <a:t>マスター タイトルの書式設定</a:t>
            </a:r>
          </a:p>
        </p:txBody>
      </p:sp>
      <p:sp>
        <p:nvSpPr>
          <p:cNvPr id="14" name="図プレースホルダー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アイコンをクリックして写真を追加</a:t>
            </a:r>
          </a:p>
        </p:txBody>
      </p:sp>
      <p:sp>
        <p:nvSpPr>
          <p:cNvPr id="4" name="テキスト プレースホルダー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182B2A3-40BE-4A0A-AEDC-878515141EC0}" type="datetime1">
              <a:rPr lang="en-US" altLang="ja-JP" noProof="0" smtClean="0"/>
              <a:t>3/26/2022</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69E57DC2-970A-4B3E-BB1C-7A09969E49DF}" type="slidenum">
              <a:rPr lang="en-US" altLang="ja-JP" noProof="0" smtClean="0"/>
              <a:pPr/>
              <a:t>‹#›</a:t>
            </a:fld>
            <a:endParaRPr lang="ja-JP" altLang="en-US"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eiryo UI" panose="020B0604030504040204" pitchFamily="50" charset="-128"/>
                <a:ea typeface="Meiryo UI" panose="020B0604030504040204" pitchFamily="50" charset="-128"/>
              </a:defRPr>
            </a:lvl1pPr>
          </a:lstStyle>
          <a:p>
            <a:fld id="{8A3973F9-6686-4B01-8750-6D8CFED6C4E2}" type="datetime1">
              <a:rPr lang="ja-JP" altLang="en-US" noProof="0" smtClean="0"/>
              <a:t>2022/3/26</a:t>
            </a:fld>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eiryo UI" panose="020B0604030504040204" pitchFamily="50" charset="-128"/>
                <a:ea typeface="Meiryo UI" panose="020B0604030504040204" pitchFamily="50" charset="-128"/>
              </a:defRPr>
            </a:lvl1pPr>
          </a:lstStyle>
          <a:p>
            <a:fld id="{69E57DC2-970A-4B3E-BB1C-7A09969E49DF}"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hf sldNum="0" hdr="0" ftr="0" dt="0"/>
  <p:txStyles>
    <p:titleStyle>
      <a:lvl1pPr algn="l" defTabSz="457200" rtl="0" eaLnBrk="1" latinLnBrk="0" hangingPunct="1">
        <a:spcBef>
          <a:spcPct val="0"/>
        </a:spcBef>
        <a:buNone/>
        <a:defRPr kumimoji="1" sz="3600" kern="1200" cap="all">
          <a:ln w="3175" cmpd="sng">
            <a:noFill/>
          </a:ln>
          <a:solidFill>
            <a:schemeClr val="tx1"/>
          </a:solidFill>
          <a:effectLst/>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eiryo UI" panose="020B0604030504040204" pitchFamily="50" charset="-128"/>
          <a:ea typeface="Meiryo UI" panose="020B0604030504040204" pitchFamily="50" charset="-128"/>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eiryo UI" panose="020B0604030504040204" pitchFamily="50" charset="-128"/>
          <a:ea typeface="Meiryo UI" panose="020B0604030504040204" pitchFamily="50" charset="-128"/>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eiryo UI" panose="020B0604030504040204" pitchFamily="50" charset="-128"/>
          <a:ea typeface="Meiryo UI" panose="020B0604030504040204" pitchFamily="50" charset="-128"/>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eiryo UI" panose="020B0604030504040204" pitchFamily="50" charset="-128"/>
          <a:ea typeface="Meiryo UI" panose="020B0604030504040204" pitchFamily="50" charset="-128"/>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eiryo UI" panose="020B0604030504040204" pitchFamily="50" charset="-128"/>
          <a:ea typeface="Meiryo UI" panose="020B0604030504040204" pitchFamily="50" charset="-128"/>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画像 4" descr="地平線上の遠くに山がある夜空">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340C7600-5BA8-4A54-887F-74AF87750A31}"/>
              </a:ext>
            </a:extLst>
          </p:cNvPr>
          <p:cNvSpPr>
            <a:spLocks noGrp="1"/>
          </p:cNvSpPr>
          <p:nvPr>
            <p:ph type="ctrTitle"/>
          </p:nvPr>
        </p:nvSpPr>
        <p:spPr>
          <a:xfrm>
            <a:off x="3877338" y="1695794"/>
            <a:ext cx="7197726" cy="2421464"/>
          </a:xfrm>
        </p:spPr>
        <p:txBody>
          <a:bodyPr rtlCol="0">
            <a:normAutofit/>
          </a:bodyPr>
          <a:lstStyle/>
          <a:p>
            <a:pPr rtl="0"/>
            <a:r>
              <a:rPr lang="ja-JP" altLang="en-US" sz="6000" b="1" dirty="0"/>
              <a:t>新しいクラブを作ろう</a:t>
            </a:r>
          </a:p>
        </p:txBody>
      </p:sp>
      <p:sp>
        <p:nvSpPr>
          <p:cNvPr id="3" name="サブタイトル 2">
            <a:extLst>
              <a:ext uri="{FF2B5EF4-FFF2-40B4-BE49-F238E27FC236}">
                <a16:creationId xmlns:a16="http://schemas.microsoft.com/office/drawing/2014/main" id="{AE584786-6548-4BB4-95FD-977AD1F362C6}"/>
              </a:ext>
            </a:extLst>
          </p:cNvPr>
          <p:cNvSpPr>
            <a:spLocks noGrp="1"/>
          </p:cNvSpPr>
          <p:nvPr>
            <p:ph type="subTitle" idx="1"/>
          </p:nvPr>
        </p:nvSpPr>
        <p:spPr>
          <a:xfrm>
            <a:off x="-216196" y="244119"/>
            <a:ext cx="7197726" cy="1405467"/>
          </a:xfrm>
        </p:spPr>
        <p:txBody>
          <a:bodyPr rtlCol="0">
            <a:normAutofit/>
          </a:bodyPr>
          <a:lstStyle/>
          <a:p>
            <a:pPr rtl="0"/>
            <a:r>
              <a:rPr lang="ja-JP" altLang="en-US" sz="2800" b="1" dirty="0"/>
              <a:t>国際ロータリー</a:t>
            </a:r>
            <a:r>
              <a:rPr lang="en-US" altLang="ja-JP" sz="2800" b="1" dirty="0"/>
              <a:t>2690</a:t>
            </a:r>
            <a:r>
              <a:rPr lang="ja-JP" altLang="en-US" sz="2800" b="1" dirty="0"/>
              <a:t>地区</a:t>
            </a:r>
            <a:r>
              <a:rPr lang="en-US" altLang="ja-JP" sz="2800" b="1" dirty="0"/>
              <a:t>20222</a:t>
            </a:r>
            <a:r>
              <a:rPr lang="ja-JP" altLang="en-US" sz="2800" b="1" dirty="0"/>
              <a:t>－</a:t>
            </a:r>
            <a:r>
              <a:rPr lang="en-US" altLang="ja-JP" sz="2800" b="1" dirty="0"/>
              <a:t>23</a:t>
            </a:r>
            <a:r>
              <a:rPr lang="ja-JP" altLang="en-US" sz="2800" b="1" dirty="0"/>
              <a:t>年度</a:t>
            </a:r>
            <a:endParaRPr lang="en-US" altLang="ja-JP" sz="2800" b="1" dirty="0"/>
          </a:p>
          <a:p>
            <a:pPr rtl="0"/>
            <a:r>
              <a:rPr lang="ja-JP" altLang="en-US" sz="2800" b="1" dirty="0"/>
              <a:t>クラブ会長エレクト研修セミナー</a:t>
            </a:r>
          </a:p>
        </p:txBody>
      </p:sp>
      <p:pic>
        <p:nvPicPr>
          <p:cNvPr id="6" name="図 5">
            <a:extLst>
              <a:ext uri="{FF2B5EF4-FFF2-40B4-BE49-F238E27FC236}">
                <a16:creationId xmlns:a16="http://schemas.microsoft.com/office/drawing/2014/main" id="{40532692-E9F4-4800-8D65-D0518817F60E}"/>
              </a:ext>
            </a:extLst>
          </p:cNvPr>
          <p:cNvPicPr>
            <a:picLocks noChangeAspect="1"/>
          </p:cNvPicPr>
          <p:nvPr/>
        </p:nvPicPr>
        <p:blipFill>
          <a:blip r:embed="rId4"/>
          <a:stretch>
            <a:fillRect/>
          </a:stretch>
        </p:blipFill>
        <p:spPr>
          <a:xfrm>
            <a:off x="10360550" y="6369050"/>
            <a:ext cx="1775771" cy="400419"/>
          </a:xfrm>
          <a:prstGeom prst="rect">
            <a:avLst/>
          </a:prstGeom>
        </p:spPr>
      </p:pic>
      <p:sp>
        <p:nvSpPr>
          <p:cNvPr id="4" name="テキスト ボックス 3">
            <a:extLst>
              <a:ext uri="{FF2B5EF4-FFF2-40B4-BE49-F238E27FC236}">
                <a16:creationId xmlns:a16="http://schemas.microsoft.com/office/drawing/2014/main" id="{E616DB4F-5C81-409F-8407-C37E2923D867}"/>
              </a:ext>
            </a:extLst>
          </p:cNvPr>
          <p:cNvSpPr txBox="1"/>
          <p:nvPr/>
        </p:nvSpPr>
        <p:spPr>
          <a:xfrm>
            <a:off x="5794744" y="4866199"/>
            <a:ext cx="6113721" cy="1200329"/>
          </a:xfrm>
          <a:prstGeom prst="rect">
            <a:avLst/>
          </a:prstGeom>
          <a:noFill/>
        </p:spPr>
        <p:txBody>
          <a:bodyPr wrap="square" rtlCol="0">
            <a:spAutoFit/>
          </a:bodyPr>
          <a:lstStyle/>
          <a:p>
            <a:pPr algn="r"/>
            <a:r>
              <a:rPr kumimoji="1" lang="en-US" altLang="ja-JP" sz="2400" dirty="0"/>
              <a:t>2022</a:t>
            </a:r>
            <a:r>
              <a:rPr kumimoji="1" lang="ja-JP" altLang="en-US" sz="2400" dirty="0"/>
              <a:t>－</a:t>
            </a:r>
            <a:r>
              <a:rPr kumimoji="1" lang="en-US" altLang="ja-JP" sz="2400" dirty="0"/>
              <a:t>23</a:t>
            </a:r>
            <a:r>
              <a:rPr kumimoji="1" lang="ja-JP" altLang="en-US" sz="2400" dirty="0"/>
              <a:t>年度</a:t>
            </a:r>
            <a:r>
              <a:rPr kumimoji="1" lang="en-US" altLang="ja-JP" sz="2400" dirty="0"/>
              <a:t>2690</a:t>
            </a:r>
            <a:r>
              <a:rPr kumimoji="1" lang="ja-JP" altLang="en-US" sz="2400" dirty="0"/>
              <a:t>地区　地区研修リーダー</a:t>
            </a:r>
            <a:endParaRPr kumimoji="1" lang="en-US" altLang="ja-JP" sz="2400" dirty="0"/>
          </a:p>
          <a:p>
            <a:pPr algn="r"/>
            <a:r>
              <a:rPr kumimoji="1" lang="en-US" altLang="ja-JP" sz="2400" dirty="0"/>
              <a:t>2014</a:t>
            </a:r>
            <a:r>
              <a:rPr kumimoji="1" lang="ja-JP" altLang="en-US" sz="2400" dirty="0"/>
              <a:t>－</a:t>
            </a:r>
            <a:r>
              <a:rPr kumimoji="1" lang="en-US" altLang="ja-JP" sz="2400" dirty="0"/>
              <a:t>15</a:t>
            </a:r>
            <a:r>
              <a:rPr kumimoji="1" lang="ja-JP" altLang="en-US" sz="2400" dirty="0"/>
              <a:t>年度</a:t>
            </a:r>
            <a:r>
              <a:rPr kumimoji="1" lang="en-US" altLang="ja-JP" sz="2400" dirty="0"/>
              <a:t>2690</a:t>
            </a:r>
            <a:r>
              <a:rPr kumimoji="1" lang="ja-JP" altLang="en-US" sz="2400" dirty="0"/>
              <a:t>地区ガバナー</a:t>
            </a:r>
            <a:endParaRPr kumimoji="1" lang="en-US" altLang="ja-JP" sz="2400" dirty="0"/>
          </a:p>
          <a:p>
            <a:pPr algn="r"/>
            <a:r>
              <a:rPr kumimoji="1" lang="ja-JP" altLang="en-US" sz="2400" dirty="0"/>
              <a:t>松本祐二（益田西</a:t>
            </a:r>
            <a:r>
              <a:rPr kumimoji="1" lang="en-US" altLang="ja-JP" sz="2400" dirty="0"/>
              <a:t>RC</a:t>
            </a:r>
            <a:r>
              <a:rPr kumimoji="1" lang="ja-JP" altLang="en-US" sz="2400" dirty="0"/>
              <a:t>）</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A1DD511F-381F-4698-959D-F6A614C37C41}"/>
              </a:ext>
            </a:extLst>
          </p:cNvPr>
          <p:cNvGraphicFramePr>
            <a:graphicFrameLocks/>
          </p:cNvGraphicFramePr>
          <p:nvPr>
            <p:extLst>
              <p:ext uri="{D42A27DB-BD31-4B8C-83A1-F6EECF244321}">
                <p14:modId xmlns:p14="http://schemas.microsoft.com/office/powerpoint/2010/main" val="2018973214"/>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1BC48E7B-2552-46DF-853B-5B6ECB576FF3}"/>
              </a:ext>
            </a:extLst>
          </p:cNvPr>
          <p:cNvSpPr txBox="1"/>
          <p:nvPr/>
        </p:nvSpPr>
        <p:spPr>
          <a:xfrm>
            <a:off x="9949070" y="801296"/>
            <a:ext cx="2303890" cy="369332"/>
          </a:xfrm>
          <a:prstGeom prst="rect">
            <a:avLst/>
          </a:prstGeom>
          <a:noFill/>
        </p:spPr>
        <p:txBody>
          <a:bodyPr wrap="square">
            <a:spAutoFit/>
          </a:bodyPr>
          <a:lstStyle/>
          <a:p>
            <a:r>
              <a:rPr lang="ja-JP" altLang="en-US" sz="1800" dirty="0">
                <a:solidFill>
                  <a:srgbClr val="FFFF00"/>
                </a:solidFill>
              </a:rPr>
              <a:t>資料：ロータリーの友</a:t>
            </a:r>
          </a:p>
        </p:txBody>
      </p:sp>
    </p:spTree>
    <p:extLst>
      <p:ext uri="{BB962C8B-B14F-4D97-AF65-F5344CB8AC3E}">
        <p14:creationId xmlns:p14="http://schemas.microsoft.com/office/powerpoint/2010/main" val="86137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CA81BAD-21D8-48F9-B7CD-B0100CAA1859}"/>
              </a:ext>
            </a:extLst>
          </p:cNvPr>
          <p:cNvPicPr>
            <a:picLocks noChangeAspect="1"/>
          </p:cNvPicPr>
          <p:nvPr/>
        </p:nvPicPr>
        <p:blipFill>
          <a:blip r:embed="rId2"/>
          <a:stretch>
            <a:fillRect/>
          </a:stretch>
        </p:blipFill>
        <p:spPr>
          <a:xfrm>
            <a:off x="752717" y="0"/>
            <a:ext cx="10686566" cy="6858000"/>
          </a:xfrm>
          <a:prstGeom prst="rect">
            <a:avLst/>
          </a:prstGeom>
        </p:spPr>
      </p:pic>
    </p:spTree>
    <p:extLst>
      <p:ext uri="{BB962C8B-B14F-4D97-AF65-F5344CB8AC3E}">
        <p14:creationId xmlns:p14="http://schemas.microsoft.com/office/powerpoint/2010/main" val="130289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07350-CBBD-4BC2-BE30-6223D1C09F52}"/>
              </a:ext>
            </a:extLst>
          </p:cNvPr>
          <p:cNvSpPr>
            <a:spLocks noGrp="1"/>
          </p:cNvSpPr>
          <p:nvPr>
            <p:ph type="title"/>
          </p:nvPr>
        </p:nvSpPr>
        <p:spPr>
          <a:xfrm>
            <a:off x="685801" y="299500"/>
            <a:ext cx="10131425" cy="750073"/>
          </a:xfrm>
        </p:spPr>
        <p:txBody>
          <a:bodyPr/>
          <a:lstStyle/>
          <a:p>
            <a:r>
              <a:rPr lang="ja-JP" altLang="en-US" dirty="0">
                <a:solidFill>
                  <a:srgbClr val="FFFF00"/>
                </a:solidFill>
              </a:rPr>
              <a:t>なぜ、新しいクラブを作るのか？</a:t>
            </a:r>
          </a:p>
        </p:txBody>
      </p:sp>
      <p:sp>
        <p:nvSpPr>
          <p:cNvPr id="3" name="コンテンツ プレースホルダー 2">
            <a:extLst>
              <a:ext uri="{FF2B5EF4-FFF2-40B4-BE49-F238E27FC236}">
                <a16:creationId xmlns:a16="http://schemas.microsoft.com/office/drawing/2014/main" id="{1A6093EE-3015-4550-A233-B782F3E6A5F1}"/>
              </a:ext>
            </a:extLst>
          </p:cNvPr>
          <p:cNvSpPr>
            <a:spLocks noGrp="1"/>
          </p:cNvSpPr>
          <p:nvPr>
            <p:ph idx="1"/>
          </p:nvPr>
        </p:nvSpPr>
        <p:spPr>
          <a:xfrm>
            <a:off x="685800" y="1302689"/>
            <a:ext cx="11090082" cy="5255811"/>
          </a:xfrm>
        </p:spPr>
        <p:txBody>
          <a:bodyPr>
            <a:normAutofit lnSpcReduction="10000"/>
          </a:bodyPr>
          <a:lstStyle/>
          <a:p>
            <a:r>
              <a:rPr lang="ja-JP" altLang="en-US" sz="2800" dirty="0"/>
              <a:t>「新しいクラブを作ってロータリーを成長させなければなりません。ロ ータリーが存在していない地域だ けでなく、ロータリーが繁栄してい る地域社会でも、新しいクラブを作る必要があります。私たちは、新しい経験と奉仕の機会を提供する新しいクラブモデルを導入する 必要があります。</a:t>
            </a:r>
            <a:br>
              <a:rPr lang="en-US" altLang="ja-JP" sz="2800" dirty="0"/>
            </a:br>
            <a:r>
              <a:rPr lang="ja-JP" altLang="en-US" sz="2800" dirty="0"/>
              <a:t>また、新しいロータリークラブを結成することは、ガバナーをはじめとする</a:t>
            </a:r>
            <a:br>
              <a:rPr lang="en-US" altLang="ja-JP" sz="2800" dirty="0"/>
            </a:br>
            <a:r>
              <a:rPr lang="ja-JP" altLang="en-US" sz="2800" dirty="0"/>
              <a:t>地区全体の責務であることを忘れないでください」 </a:t>
            </a:r>
            <a:endParaRPr lang="en-US" altLang="ja-JP" sz="2800" dirty="0"/>
          </a:p>
          <a:p>
            <a:pPr marL="0" indent="0">
              <a:buNone/>
            </a:pPr>
            <a:r>
              <a:rPr lang="ja-JP" altLang="en-US" sz="2800" dirty="0"/>
              <a:t>　</a:t>
            </a:r>
            <a:r>
              <a:rPr lang="en-US" altLang="ja-JP" sz="2800" dirty="0"/>
              <a:t> </a:t>
            </a:r>
            <a:r>
              <a:rPr lang="ja-JP" altLang="en-US" sz="2800" dirty="0">
                <a:solidFill>
                  <a:srgbClr val="FFFF00"/>
                </a:solidFill>
              </a:rPr>
              <a:t>元</a:t>
            </a:r>
            <a:r>
              <a:rPr lang="en-US" altLang="ja-JP" sz="2800" dirty="0">
                <a:solidFill>
                  <a:srgbClr val="FFFF00"/>
                </a:solidFill>
              </a:rPr>
              <a:t>RI</a:t>
            </a:r>
            <a:r>
              <a:rPr lang="ja-JP" altLang="en-US" sz="2800" dirty="0">
                <a:solidFill>
                  <a:srgbClr val="FFFF00"/>
                </a:solidFill>
              </a:rPr>
              <a:t>会長 ロン </a:t>
            </a:r>
            <a:r>
              <a:rPr lang="en-US" altLang="ja-JP" sz="2800" dirty="0">
                <a:solidFill>
                  <a:srgbClr val="FFFF00"/>
                </a:solidFill>
              </a:rPr>
              <a:t>D. </a:t>
            </a:r>
            <a:r>
              <a:rPr lang="ja-JP" altLang="en-US" sz="2800" dirty="0">
                <a:solidFill>
                  <a:srgbClr val="FFFF00"/>
                </a:solidFill>
              </a:rPr>
              <a:t>バートン </a:t>
            </a:r>
            <a:r>
              <a:rPr lang="en-US" altLang="ja-JP" sz="2800" dirty="0">
                <a:solidFill>
                  <a:srgbClr val="FFFF00"/>
                </a:solidFill>
              </a:rPr>
              <a:t>(2013</a:t>
            </a:r>
            <a:r>
              <a:rPr lang="ja-JP" altLang="en-US" sz="2800" dirty="0">
                <a:solidFill>
                  <a:srgbClr val="FFFF00"/>
                </a:solidFill>
              </a:rPr>
              <a:t>－</a:t>
            </a:r>
            <a:r>
              <a:rPr lang="en-US" altLang="ja-JP" sz="2800" dirty="0">
                <a:solidFill>
                  <a:srgbClr val="FFFF00"/>
                </a:solidFill>
              </a:rPr>
              <a:t>14</a:t>
            </a:r>
            <a:r>
              <a:rPr lang="ja-JP" altLang="en-US" sz="2800" dirty="0">
                <a:solidFill>
                  <a:srgbClr val="FFFF00"/>
                </a:solidFill>
              </a:rPr>
              <a:t>年度）</a:t>
            </a:r>
            <a:br>
              <a:rPr lang="en-US" altLang="ja-JP" sz="2800" dirty="0"/>
            </a:br>
            <a:endParaRPr lang="en-US" altLang="ja-JP" sz="2800" dirty="0"/>
          </a:p>
          <a:p>
            <a:r>
              <a:rPr lang="ja-JP" altLang="en-US" sz="2800" dirty="0"/>
              <a:t>「新鮮なアイデアをもった熱意ある人たちとともに新クラブをつくり、何ごとも</a:t>
            </a:r>
            <a:endParaRPr lang="en-US" altLang="ja-JP" sz="2800" dirty="0"/>
          </a:p>
          <a:p>
            <a:pPr marL="0" indent="0">
              <a:buNone/>
            </a:pPr>
            <a:r>
              <a:rPr lang="ja-JP" altLang="en-US" sz="2800" dirty="0"/>
              <a:t>　可能であることを 示してください」 </a:t>
            </a:r>
            <a:endParaRPr lang="en-US" altLang="ja-JP" sz="2800" dirty="0"/>
          </a:p>
          <a:p>
            <a:pPr marL="0" indent="0">
              <a:buNone/>
            </a:pPr>
            <a:r>
              <a:rPr lang="ja-JP" altLang="en-US" sz="2800" dirty="0"/>
              <a:t>　</a:t>
            </a:r>
            <a:r>
              <a:rPr lang="en-US" altLang="ja-JP" sz="2800" dirty="0"/>
              <a:t> </a:t>
            </a:r>
            <a:r>
              <a:rPr lang="ja-JP" altLang="en-US" sz="2800" dirty="0">
                <a:solidFill>
                  <a:srgbClr val="FFFF00"/>
                </a:solidFill>
              </a:rPr>
              <a:t>元</a:t>
            </a:r>
            <a:r>
              <a:rPr lang="en-US" altLang="ja-JP" sz="2800" dirty="0">
                <a:solidFill>
                  <a:srgbClr val="FFFF00"/>
                </a:solidFill>
              </a:rPr>
              <a:t>RI</a:t>
            </a:r>
            <a:r>
              <a:rPr lang="ja-JP" altLang="en-US" sz="2800" dirty="0">
                <a:solidFill>
                  <a:srgbClr val="FFFF00"/>
                </a:solidFill>
              </a:rPr>
              <a:t>会長、カルヤン・バネルジー</a:t>
            </a:r>
            <a:r>
              <a:rPr lang="en-US" altLang="ja-JP" sz="2800" dirty="0">
                <a:solidFill>
                  <a:srgbClr val="FFFF00"/>
                </a:solidFill>
              </a:rPr>
              <a:t>(2011</a:t>
            </a:r>
            <a:r>
              <a:rPr lang="ja-JP" altLang="en-US" sz="2800" dirty="0">
                <a:solidFill>
                  <a:srgbClr val="FFFF00"/>
                </a:solidFill>
              </a:rPr>
              <a:t>－</a:t>
            </a:r>
            <a:r>
              <a:rPr lang="en-US" altLang="ja-JP" sz="2800" dirty="0">
                <a:solidFill>
                  <a:srgbClr val="FFFF00"/>
                </a:solidFill>
              </a:rPr>
              <a:t>12</a:t>
            </a:r>
            <a:r>
              <a:rPr lang="ja-JP" altLang="en-US" sz="2800" dirty="0">
                <a:solidFill>
                  <a:srgbClr val="FFFF00"/>
                </a:solidFill>
              </a:rPr>
              <a:t>年度）</a:t>
            </a:r>
            <a:br>
              <a:rPr lang="en-US" altLang="ja-JP" dirty="0"/>
            </a:br>
            <a:endParaRPr lang="ja-JP" altLang="en-US" dirty="0"/>
          </a:p>
        </p:txBody>
      </p:sp>
      <p:pic>
        <p:nvPicPr>
          <p:cNvPr id="4" name="図 3">
            <a:extLst>
              <a:ext uri="{FF2B5EF4-FFF2-40B4-BE49-F238E27FC236}">
                <a16:creationId xmlns:a16="http://schemas.microsoft.com/office/drawing/2014/main" id="{3368D3C3-50D0-4B92-A1C4-3C94892C619B}"/>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8" name="図 7">
            <a:extLst>
              <a:ext uri="{FF2B5EF4-FFF2-40B4-BE49-F238E27FC236}">
                <a16:creationId xmlns:a16="http://schemas.microsoft.com/office/drawing/2014/main" id="{7F2B0744-3247-43AD-B20E-4F0F3846DC3B}"/>
              </a:ext>
            </a:extLst>
          </p:cNvPr>
          <p:cNvPicPr>
            <a:picLocks noChangeAspect="1"/>
          </p:cNvPicPr>
          <p:nvPr/>
        </p:nvPicPr>
        <p:blipFill>
          <a:blip r:embed="rId3"/>
          <a:stretch>
            <a:fillRect/>
          </a:stretch>
        </p:blipFill>
        <p:spPr>
          <a:xfrm>
            <a:off x="9554401" y="6047195"/>
            <a:ext cx="2571750" cy="723900"/>
          </a:xfrm>
          <a:prstGeom prst="rect">
            <a:avLst/>
          </a:prstGeom>
          <a:effectLst>
            <a:softEdge rad="127000"/>
          </a:effectLst>
        </p:spPr>
      </p:pic>
    </p:spTree>
    <p:extLst>
      <p:ext uri="{BB962C8B-B14F-4D97-AF65-F5344CB8AC3E}">
        <p14:creationId xmlns:p14="http://schemas.microsoft.com/office/powerpoint/2010/main" val="339692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37AAE-6E9D-41F0-8D2D-3B66C9DBBB9E}"/>
              </a:ext>
            </a:extLst>
          </p:cNvPr>
          <p:cNvSpPr>
            <a:spLocks noGrp="1"/>
          </p:cNvSpPr>
          <p:nvPr>
            <p:ph type="title"/>
          </p:nvPr>
        </p:nvSpPr>
        <p:spPr/>
        <p:txBody>
          <a:bodyPr/>
          <a:lstStyle/>
          <a:p>
            <a:r>
              <a:rPr kumimoji="1" lang="ja-JP" altLang="en-US" dirty="0">
                <a:solidFill>
                  <a:srgbClr val="FFFF00"/>
                </a:solidFill>
              </a:rPr>
              <a:t>知っていますか？　ロータリーの関連クラブや活動</a:t>
            </a:r>
          </a:p>
        </p:txBody>
      </p:sp>
      <p:sp>
        <p:nvSpPr>
          <p:cNvPr id="3" name="コンテンツ プレースホルダー 2">
            <a:extLst>
              <a:ext uri="{FF2B5EF4-FFF2-40B4-BE49-F238E27FC236}">
                <a16:creationId xmlns:a16="http://schemas.microsoft.com/office/drawing/2014/main" id="{3EE043D0-C710-4E6A-9D6D-A04483254970}"/>
              </a:ext>
            </a:extLst>
          </p:cNvPr>
          <p:cNvSpPr>
            <a:spLocks noGrp="1"/>
          </p:cNvSpPr>
          <p:nvPr>
            <p:ph idx="1"/>
          </p:nvPr>
        </p:nvSpPr>
        <p:spPr/>
        <p:txBody>
          <a:bodyPr>
            <a:normAutofit/>
          </a:bodyPr>
          <a:lstStyle/>
          <a:p>
            <a:r>
              <a:rPr lang="ja-JP" altLang="en-US" sz="3200" dirty="0"/>
              <a:t>ロータリークラブのほか、衛星クラブ、ロータ ーアクトクラブ、インターアクトクラブ、ロータ リー地域社会共同隊などの設立も検討してみ ましょう。これらはすべて、ロータリーファミリ ーの一員です。また、ロータリーに関心がある 人たちの年齢や特性に応じて、異なる種類の クラブを設立することを検討しましょう。</a:t>
            </a:r>
            <a:endParaRPr kumimoji="1" lang="ja-JP" altLang="en-US" sz="3200" dirty="0"/>
          </a:p>
        </p:txBody>
      </p:sp>
      <p:pic>
        <p:nvPicPr>
          <p:cNvPr id="4" name="図 3">
            <a:extLst>
              <a:ext uri="{FF2B5EF4-FFF2-40B4-BE49-F238E27FC236}">
                <a16:creationId xmlns:a16="http://schemas.microsoft.com/office/drawing/2014/main" id="{AF62BCE5-A15C-4C2F-BBF5-27021B87DB59}"/>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5" name="図 4">
            <a:extLst>
              <a:ext uri="{FF2B5EF4-FFF2-40B4-BE49-F238E27FC236}">
                <a16:creationId xmlns:a16="http://schemas.microsoft.com/office/drawing/2014/main" id="{3B4D4EC4-DE09-406E-960C-0BDE6BBEDA57}"/>
              </a:ext>
            </a:extLst>
          </p:cNvPr>
          <p:cNvPicPr>
            <a:picLocks noChangeAspect="1"/>
          </p:cNvPicPr>
          <p:nvPr/>
        </p:nvPicPr>
        <p:blipFill>
          <a:blip r:embed="rId3"/>
          <a:stretch>
            <a:fillRect/>
          </a:stretch>
        </p:blipFill>
        <p:spPr>
          <a:xfrm>
            <a:off x="9554401" y="6047195"/>
            <a:ext cx="2571750" cy="723900"/>
          </a:xfrm>
          <a:prstGeom prst="rect">
            <a:avLst/>
          </a:prstGeom>
          <a:effectLst>
            <a:softEdge rad="127000"/>
          </a:effectLst>
        </p:spPr>
      </p:pic>
    </p:spTree>
    <p:extLst>
      <p:ext uri="{BB962C8B-B14F-4D97-AF65-F5344CB8AC3E}">
        <p14:creationId xmlns:p14="http://schemas.microsoft.com/office/powerpoint/2010/main" val="341370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9C152-B7DE-4BA7-A49A-5DBB1111FD29}"/>
              </a:ext>
            </a:extLst>
          </p:cNvPr>
          <p:cNvSpPr>
            <a:spLocks noGrp="1"/>
          </p:cNvSpPr>
          <p:nvPr>
            <p:ph type="title"/>
          </p:nvPr>
        </p:nvSpPr>
        <p:spPr>
          <a:xfrm>
            <a:off x="1219200" y="695333"/>
            <a:ext cx="8761413" cy="706964"/>
          </a:xfrm>
        </p:spPr>
        <p:txBody>
          <a:bodyPr>
            <a:normAutofit fontScale="90000"/>
          </a:bodyPr>
          <a:lstStyle/>
          <a:p>
            <a:r>
              <a:rPr kumimoji="1" lang="ja-JP" altLang="en-US" dirty="0"/>
              <a:t>ハイコンテクス文化の</a:t>
            </a:r>
            <a:r>
              <a:rPr kumimoji="1" lang="en-US" altLang="ja-JP" dirty="0"/>
              <a:t>20</a:t>
            </a:r>
            <a:r>
              <a:rPr kumimoji="1" lang="ja-JP" altLang="en-US" dirty="0"/>
              <a:t>世紀の日本のロータリー</a:t>
            </a:r>
            <a:br>
              <a:rPr kumimoji="1" lang="en-US" altLang="ja-JP" dirty="0"/>
            </a:br>
            <a:r>
              <a:rPr kumimoji="1" lang="ja-JP" altLang="en-US" dirty="0"/>
              <a:t>　　　　　　　</a:t>
            </a:r>
            <a:r>
              <a:rPr kumimoji="1" lang="ja-JP" altLang="en-US" sz="2800" b="1" dirty="0">
                <a:solidFill>
                  <a:srgbClr val="FFFF00"/>
                </a:solidFill>
              </a:rPr>
              <a:t>ハイコンテクス（</a:t>
            </a:r>
            <a:r>
              <a:rPr kumimoji="1" lang="en-US" altLang="ja-JP" sz="2800" b="1" dirty="0" err="1">
                <a:solidFill>
                  <a:srgbClr val="FFFF00"/>
                </a:solidFill>
              </a:rPr>
              <a:t>Highcontext</a:t>
            </a:r>
            <a:r>
              <a:rPr kumimoji="1" lang="ja-JP" altLang="en-US" sz="2800" b="1" dirty="0">
                <a:solidFill>
                  <a:srgbClr val="FFFF00"/>
                </a:solidFill>
              </a:rPr>
              <a:t>）</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8F55EE21-3E32-47C3-A9A9-19F31661E005}"/>
              </a:ext>
            </a:extLst>
          </p:cNvPr>
          <p:cNvSpPr>
            <a:spLocks noGrp="1"/>
          </p:cNvSpPr>
          <p:nvPr>
            <p:ph idx="1"/>
          </p:nvPr>
        </p:nvSpPr>
        <p:spPr>
          <a:xfrm>
            <a:off x="469127" y="875607"/>
            <a:ext cx="11123876" cy="6090458"/>
          </a:xfrm>
        </p:spPr>
        <p:txBody>
          <a:bodyPr>
            <a:normAutofit/>
          </a:bodyPr>
          <a:lstStyle/>
          <a:p>
            <a:r>
              <a:rPr lang="ja-JP" altLang="en-US" sz="3200" b="1" i="0" dirty="0">
                <a:effectLst/>
                <a:latin typeface="Roboto" panose="02000000000000000000" pitchFamily="2" charset="0"/>
              </a:rPr>
              <a:t>コンテクストとは？</a:t>
            </a:r>
            <a:r>
              <a:rPr lang="en-US" altLang="ja-JP" sz="3200" b="1" i="0" dirty="0">
                <a:effectLst/>
                <a:latin typeface="Roboto" panose="02000000000000000000" pitchFamily="2" charset="0"/>
              </a:rPr>
              <a:t>. </a:t>
            </a:r>
            <a:r>
              <a:rPr lang="ja-JP" altLang="en-US" sz="3200" b="1" i="0" dirty="0">
                <a:effectLst/>
                <a:latin typeface="Roboto" panose="02000000000000000000" pitchFamily="2" charset="0"/>
              </a:rPr>
              <a:t>コンテクスト（</a:t>
            </a:r>
            <a:r>
              <a:rPr lang="en-US" altLang="ja-JP" sz="3200" b="1" i="0" dirty="0">
                <a:effectLst/>
                <a:latin typeface="Roboto" panose="02000000000000000000" pitchFamily="2" charset="0"/>
              </a:rPr>
              <a:t>context</a:t>
            </a:r>
            <a:r>
              <a:rPr lang="ja-JP" altLang="en-US" sz="3200" b="1" i="0" dirty="0">
                <a:effectLst/>
                <a:latin typeface="Roboto" panose="02000000000000000000" pitchFamily="2" charset="0"/>
              </a:rPr>
              <a:t>）は、英語で「文脈」を意味しますが、文章の流れによっては「状況」「前後関係」「脈絡」と訳されます 。</a:t>
            </a:r>
            <a:r>
              <a:rPr lang="en-US" altLang="ja-JP" sz="3200" b="1" i="0" dirty="0">
                <a:effectLst/>
                <a:latin typeface="Roboto" panose="02000000000000000000" pitchFamily="2" charset="0"/>
              </a:rPr>
              <a:t>. </a:t>
            </a:r>
            <a:r>
              <a:rPr lang="ja-JP" altLang="en-US" sz="3200" b="1" i="0" dirty="0">
                <a:effectLst/>
                <a:latin typeface="Roboto" panose="02000000000000000000" pitchFamily="2" charset="0"/>
              </a:rPr>
              <a:t>特定の事象を指すものではなく曖昧なものを意味する言葉で、「場の空気を読む」の「空気」に当たる言葉です。</a:t>
            </a:r>
            <a:endParaRPr lang="en-US" altLang="ja-JP" sz="3200" b="1" i="0" dirty="0">
              <a:effectLst/>
              <a:latin typeface="Roboto" panose="02000000000000000000" pitchFamily="2" charset="0"/>
            </a:endParaRPr>
          </a:p>
          <a:p>
            <a:pPr marL="0" indent="0">
              <a:buNone/>
            </a:pPr>
            <a:r>
              <a:rPr lang="en-US" altLang="ja-JP" sz="2400" b="0" i="0" dirty="0">
                <a:effectLst/>
                <a:latin typeface="Roboto" panose="02000000000000000000" pitchFamily="2" charset="0"/>
              </a:rPr>
              <a:t> </a:t>
            </a:r>
            <a:r>
              <a:rPr lang="ja-JP" altLang="en-US" sz="2800" b="0" i="0" dirty="0">
                <a:solidFill>
                  <a:srgbClr val="FFFF00"/>
                </a:solidFill>
                <a:effectLst/>
                <a:latin typeface="Roboto" panose="02000000000000000000" pitchFamily="2" charset="0"/>
              </a:rPr>
              <a:t>コンテクストという言葉をビジネスシーン、もしくは</a:t>
            </a:r>
            <a:r>
              <a:rPr lang="en-US" altLang="ja-JP" sz="2800" b="0" i="0" dirty="0">
                <a:solidFill>
                  <a:srgbClr val="FFFF00"/>
                </a:solidFill>
                <a:effectLst/>
                <a:latin typeface="Roboto" panose="02000000000000000000" pitchFamily="2" charset="0"/>
              </a:rPr>
              <a:t>IT</a:t>
            </a:r>
            <a:r>
              <a:rPr lang="ja-JP" altLang="en-US" sz="2800" b="0" i="0" dirty="0">
                <a:solidFill>
                  <a:srgbClr val="FFFF00"/>
                </a:solidFill>
                <a:effectLst/>
                <a:latin typeface="Roboto" panose="02000000000000000000" pitchFamily="2" charset="0"/>
              </a:rPr>
              <a:t>用語として使用する際、関連するデータという意味になります。</a:t>
            </a:r>
            <a:r>
              <a:rPr lang="en-US" altLang="ja-JP" sz="2800" b="0" i="0" dirty="0">
                <a:solidFill>
                  <a:srgbClr val="FFFF00"/>
                </a:solidFill>
                <a:effectLst/>
                <a:latin typeface="Roboto" panose="02000000000000000000" pitchFamily="2" charset="0"/>
              </a:rPr>
              <a:t>. </a:t>
            </a:r>
            <a:r>
              <a:rPr lang="ja-JP" altLang="en-US" sz="2800" b="0" i="0" dirty="0">
                <a:solidFill>
                  <a:srgbClr val="FFFF00"/>
                </a:solidFill>
                <a:effectLst/>
                <a:latin typeface="Roboto" panose="02000000000000000000" pitchFamily="2" charset="0"/>
              </a:rPr>
              <a:t>またこの場合も特定のデータを指すものではなく、主体に対しての周辺情報全般を指す用語として使われるのです。</a:t>
            </a:r>
            <a:r>
              <a:rPr lang="en-US" altLang="ja-JP" sz="2800" b="0" i="0" dirty="0">
                <a:solidFill>
                  <a:srgbClr val="FFFF00"/>
                </a:solidFill>
                <a:effectLst/>
                <a:latin typeface="Roboto" panose="02000000000000000000" pitchFamily="2" charset="0"/>
              </a:rPr>
              <a:t>. </a:t>
            </a:r>
            <a:r>
              <a:rPr lang="ja-JP" altLang="en-US" sz="2800" b="0" i="0" dirty="0">
                <a:solidFill>
                  <a:srgbClr val="FFFF00"/>
                </a:solidFill>
                <a:effectLst/>
                <a:latin typeface="Roboto" panose="02000000000000000000" pitchFamily="2" charset="0"/>
              </a:rPr>
              <a:t>コンテクストはマーケティングや</a:t>
            </a:r>
            <a:r>
              <a:rPr lang="en-US" altLang="ja-JP" sz="2800" b="0" i="0" dirty="0">
                <a:solidFill>
                  <a:srgbClr val="FFFF00"/>
                </a:solidFill>
                <a:effectLst/>
                <a:latin typeface="Roboto" panose="02000000000000000000" pitchFamily="2" charset="0"/>
              </a:rPr>
              <a:t>IT</a:t>
            </a:r>
            <a:r>
              <a:rPr lang="ja-JP" altLang="en-US" sz="2800" b="0" i="0" dirty="0">
                <a:solidFill>
                  <a:srgbClr val="FFFF00"/>
                </a:solidFill>
                <a:effectLst/>
                <a:latin typeface="Roboto" panose="02000000000000000000" pitchFamily="2" charset="0"/>
              </a:rPr>
              <a:t>用語としても活用される外来語です。</a:t>
            </a:r>
            <a:endParaRPr lang="en-US" altLang="ja-JP" sz="2800" dirty="0">
              <a:solidFill>
                <a:srgbClr val="FFFF00"/>
              </a:solidFill>
              <a:latin typeface="Roboto" panose="02000000000000000000" pitchFamily="2" charset="0"/>
            </a:endParaRPr>
          </a:p>
          <a:p>
            <a:pPr marL="0" indent="0">
              <a:buNone/>
            </a:pPr>
            <a:endParaRPr kumimoji="1" lang="ja-JP" altLang="en-US" dirty="0"/>
          </a:p>
        </p:txBody>
      </p:sp>
      <p:pic>
        <p:nvPicPr>
          <p:cNvPr id="4" name="図 3">
            <a:extLst>
              <a:ext uri="{FF2B5EF4-FFF2-40B4-BE49-F238E27FC236}">
                <a16:creationId xmlns:a16="http://schemas.microsoft.com/office/drawing/2014/main" id="{40996C70-D8C9-4DA4-B81E-88366A65713F}"/>
              </a:ext>
            </a:extLst>
          </p:cNvPr>
          <p:cNvPicPr>
            <a:picLocks noChangeAspect="1"/>
          </p:cNvPicPr>
          <p:nvPr/>
        </p:nvPicPr>
        <p:blipFill>
          <a:blip r:embed="rId2"/>
          <a:stretch>
            <a:fillRect/>
          </a:stretch>
        </p:blipFill>
        <p:spPr>
          <a:xfrm>
            <a:off x="9827812" y="6316948"/>
            <a:ext cx="2364188" cy="533101"/>
          </a:xfrm>
          <a:prstGeom prst="rect">
            <a:avLst/>
          </a:prstGeom>
        </p:spPr>
      </p:pic>
    </p:spTree>
    <p:extLst>
      <p:ext uri="{BB962C8B-B14F-4D97-AF65-F5344CB8AC3E}">
        <p14:creationId xmlns:p14="http://schemas.microsoft.com/office/powerpoint/2010/main" val="221453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FB7D3F8-96DE-4DAE-96D2-F57D49118E97}"/>
              </a:ext>
            </a:extLst>
          </p:cNvPr>
          <p:cNvPicPr>
            <a:picLocks noChangeAspect="1"/>
          </p:cNvPicPr>
          <p:nvPr/>
        </p:nvPicPr>
        <p:blipFill>
          <a:blip r:embed="rId2"/>
          <a:stretch>
            <a:fillRect/>
          </a:stretch>
        </p:blipFill>
        <p:spPr>
          <a:xfrm>
            <a:off x="996459" y="7951"/>
            <a:ext cx="9419855" cy="6858000"/>
          </a:xfrm>
          <a:prstGeom prst="rect">
            <a:avLst/>
          </a:prstGeom>
        </p:spPr>
      </p:pic>
      <p:pic>
        <p:nvPicPr>
          <p:cNvPr id="6" name="図 5">
            <a:extLst>
              <a:ext uri="{FF2B5EF4-FFF2-40B4-BE49-F238E27FC236}">
                <a16:creationId xmlns:a16="http://schemas.microsoft.com/office/drawing/2014/main" id="{6171C690-CAA1-4E84-85DE-9CB5B68E7D96}"/>
              </a:ext>
            </a:extLst>
          </p:cNvPr>
          <p:cNvPicPr>
            <a:picLocks noChangeAspect="1"/>
          </p:cNvPicPr>
          <p:nvPr/>
        </p:nvPicPr>
        <p:blipFill>
          <a:blip r:embed="rId3"/>
          <a:stretch>
            <a:fillRect/>
          </a:stretch>
        </p:blipFill>
        <p:spPr>
          <a:xfrm>
            <a:off x="9827812" y="6316948"/>
            <a:ext cx="2364188" cy="533101"/>
          </a:xfrm>
          <a:prstGeom prst="rect">
            <a:avLst/>
          </a:prstGeom>
        </p:spPr>
      </p:pic>
    </p:spTree>
    <p:extLst>
      <p:ext uri="{BB962C8B-B14F-4D97-AF65-F5344CB8AC3E}">
        <p14:creationId xmlns:p14="http://schemas.microsoft.com/office/powerpoint/2010/main" val="422668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27124-607C-4E54-8C3D-ADAA78996D7C}"/>
              </a:ext>
            </a:extLst>
          </p:cNvPr>
          <p:cNvSpPr>
            <a:spLocks noGrp="1"/>
          </p:cNvSpPr>
          <p:nvPr>
            <p:ph type="title"/>
          </p:nvPr>
        </p:nvSpPr>
        <p:spPr>
          <a:xfrm>
            <a:off x="685801" y="148426"/>
            <a:ext cx="10131425" cy="622852"/>
          </a:xfrm>
        </p:spPr>
        <p:txBody>
          <a:bodyPr>
            <a:noAutofit/>
          </a:bodyPr>
          <a:lstStyle/>
          <a:p>
            <a:r>
              <a:rPr kumimoji="1" lang="ja-JP" altLang="en-US" sz="4000" dirty="0">
                <a:solidFill>
                  <a:srgbClr val="FFFF00"/>
                </a:solidFill>
              </a:rPr>
              <a:t>クラブ運営の柔軟性</a:t>
            </a:r>
          </a:p>
        </p:txBody>
      </p:sp>
      <p:sp>
        <p:nvSpPr>
          <p:cNvPr id="3" name="コンテンツ プレースホルダー 2">
            <a:extLst>
              <a:ext uri="{FF2B5EF4-FFF2-40B4-BE49-F238E27FC236}">
                <a16:creationId xmlns:a16="http://schemas.microsoft.com/office/drawing/2014/main" id="{F3DA7EDD-1789-4D50-BCA8-170B7F82614D}"/>
              </a:ext>
            </a:extLst>
          </p:cNvPr>
          <p:cNvSpPr>
            <a:spLocks noGrp="1"/>
          </p:cNvSpPr>
          <p:nvPr>
            <p:ph idx="1"/>
          </p:nvPr>
        </p:nvSpPr>
        <p:spPr>
          <a:xfrm>
            <a:off x="685801" y="1041621"/>
            <a:ext cx="10131425" cy="5816379"/>
          </a:xfrm>
        </p:spPr>
        <p:txBody>
          <a:bodyPr>
            <a:normAutofit/>
          </a:bodyPr>
          <a:lstStyle/>
          <a:p>
            <a:pPr algn="l" rtl="0"/>
            <a:r>
              <a:rPr lang="ja-JP" altLang="en-US" sz="2800" b="0" i="0" dirty="0">
                <a:effectLst/>
                <a:latin typeface="Noto Sans JP"/>
              </a:rPr>
              <a:t>毎週の例会への出席、朝食・昼食時の例会、従来の職業分類、高いコストなど、以前からロータリークラブで採用されてきた方法や要件は、ロータリーに関心を寄せる人の入会を妨げる要因となることがしばしばあります。異なる考え方、背景、職業、専門分野、才能、リソースをもつ人たちの入会・参加を促すには、創造的な方法を取り入れることが大切となります。</a:t>
            </a:r>
          </a:p>
          <a:p>
            <a:pPr algn="l" rtl="0"/>
            <a:r>
              <a:rPr lang="ja-JP" altLang="en-US" sz="2800" b="0" i="0" dirty="0">
                <a:effectLst/>
                <a:latin typeface="Noto Sans JP"/>
              </a:rPr>
              <a:t>新しいアプローチを取り入れることに関心があるクラブは、クラブ細則に独自の変更を加えることができます。変更を加えるかどうかの裁量はクラブに委ねられているため、例会やその形式、出席要件、会員種類について現行の方法を維持することもできます。会員のニーズにより良く応えていくために柔軟性をクラブに導入すべきかどうかを、一度クラブで話し合ってみることをお勧めします。</a:t>
            </a:r>
          </a:p>
          <a:p>
            <a:endParaRPr kumimoji="1" lang="ja-JP" altLang="en-US" dirty="0"/>
          </a:p>
        </p:txBody>
      </p:sp>
      <p:pic>
        <p:nvPicPr>
          <p:cNvPr id="4" name="図 3">
            <a:extLst>
              <a:ext uri="{FF2B5EF4-FFF2-40B4-BE49-F238E27FC236}">
                <a16:creationId xmlns:a16="http://schemas.microsoft.com/office/drawing/2014/main" id="{07C51BC2-A1BD-45D4-A2AB-D424CA2109D5}"/>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5" name="図 4">
            <a:extLst>
              <a:ext uri="{FF2B5EF4-FFF2-40B4-BE49-F238E27FC236}">
                <a16:creationId xmlns:a16="http://schemas.microsoft.com/office/drawing/2014/main" id="{89E15AA9-FB22-47DB-96EE-A69536024054}"/>
              </a:ext>
            </a:extLst>
          </p:cNvPr>
          <p:cNvPicPr>
            <a:picLocks noChangeAspect="1"/>
          </p:cNvPicPr>
          <p:nvPr/>
        </p:nvPicPr>
        <p:blipFill>
          <a:blip r:embed="rId3"/>
          <a:stretch>
            <a:fillRect/>
          </a:stretch>
        </p:blipFill>
        <p:spPr>
          <a:xfrm>
            <a:off x="9554401" y="6047195"/>
            <a:ext cx="2571750" cy="723900"/>
          </a:xfrm>
          <a:prstGeom prst="rect">
            <a:avLst/>
          </a:prstGeom>
          <a:effectLst>
            <a:softEdge rad="127000"/>
          </a:effectLst>
        </p:spPr>
      </p:pic>
    </p:spTree>
    <p:extLst>
      <p:ext uri="{BB962C8B-B14F-4D97-AF65-F5344CB8AC3E}">
        <p14:creationId xmlns:p14="http://schemas.microsoft.com/office/powerpoint/2010/main" val="56165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804DE-1F01-46F4-BEBA-57A52CA1A1F0}"/>
              </a:ext>
            </a:extLst>
          </p:cNvPr>
          <p:cNvSpPr>
            <a:spLocks noGrp="1"/>
          </p:cNvSpPr>
          <p:nvPr>
            <p:ph type="title"/>
          </p:nvPr>
        </p:nvSpPr>
        <p:spPr>
          <a:xfrm>
            <a:off x="685801" y="644055"/>
            <a:ext cx="10131425" cy="556591"/>
          </a:xfrm>
        </p:spPr>
        <p:txBody>
          <a:bodyPr>
            <a:normAutofit fontScale="90000"/>
          </a:bodyPr>
          <a:lstStyle/>
          <a:p>
            <a:r>
              <a:rPr kumimoji="1" lang="ja-JP" altLang="en-US" dirty="0">
                <a:solidFill>
                  <a:srgbClr val="FFFF00"/>
                </a:solidFill>
              </a:rPr>
              <a:t>クラブ運営の柔軟性　　</a:t>
            </a:r>
            <a:r>
              <a:rPr kumimoji="1" lang="ja-JP" altLang="en-US" dirty="0"/>
              <a:t>知っていましたか？①</a:t>
            </a:r>
          </a:p>
        </p:txBody>
      </p:sp>
      <p:sp>
        <p:nvSpPr>
          <p:cNvPr id="4" name="Rectangle 1">
            <a:extLst>
              <a:ext uri="{FF2B5EF4-FFF2-40B4-BE49-F238E27FC236}">
                <a16:creationId xmlns:a16="http://schemas.microsoft.com/office/drawing/2014/main" id="{883A7D6F-2C9E-41C2-8E44-92222175AB59}"/>
              </a:ext>
            </a:extLst>
          </p:cNvPr>
          <p:cNvSpPr>
            <a:spLocks noGrp="1" noChangeArrowheads="1"/>
          </p:cNvSpPr>
          <p:nvPr>
            <p:ph idx="1"/>
          </p:nvPr>
        </p:nvSpPr>
        <p:spPr bwMode="auto">
          <a:xfrm>
            <a:off x="948055" y="1905939"/>
            <a:ext cx="10439076"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FFFF00"/>
                </a:solidFill>
                <a:effectLst/>
                <a:latin typeface="Arial" panose="020B0604020202020204" pitchFamily="34" charset="0"/>
                <a:ea typeface="Noto Sans JP"/>
              </a:rPr>
              <a:t>クラブはどれくらいの頻度で例会を開くべきですか？</a:t>
            </a:r>
            <a:endParaRPr kumimoji="0" lang="en-US" altLang="ja-JP" sz="2800" b="0" i="0" u="none" strike="noStrike" cap="none" normalizeH="0" baseline="0" dirty="0">
              <a:ln>
                <a:noFill/>
              </a:ln>
              <a:solidFill>
                <a:srgbClr val="FFFF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ja-JP" sz="2800" b="0" i="0" u="none" strike="noStrike" cap="none" normalizeH="0" baseline="0" dirty="0">
                <a:ln>
                  <a:noFill/>
                </a:ln>
                <a:effectLst/>
                <a:latin typeface="Arial" panose="020B0604020202020204" pitchFamily="34" charset="0"/>
                <a:ea typeface="Noto Sans JP"/>
              </a:rPr>
            </a:br>
            <a:r>
              <a:rPr kumimoji="0" lang="ja-JP" altLang="ja-JP" sz="2800" b="0" i="0" u="none" strike="noStrike" cap="none" normalizeH="0" baseline="0" dirty="0">
                <a:ln>
                  <a:noFill/>
                </a:ln>
                <a:effectLst/>
                <a:latin typeface="Arial" panose="020B0604020202020204" pitchFamily="34" charset="0"/>
                <a:ea typeface="Noto Sans JP"/>
              </a:rPr>
              <a:t>クラブは少なくとも月に2回例会を開くべきです。例会の形式は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従来型の方法でも、交流行事や奉仕プロジェクトをもって</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例会とする方法でも構いません。</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より頻繁に例会を開くことを希望するクラブは、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そのようにすることができます</a:t>
            </a:r>
            <a:r>
              <a:rPr kumimoji="0" lang="ja-JP" altLang="en-US" sz="2800" b="0" i="0" u="none" strike="noStrike" cap="none" normalizeH="0" baseline="0" dirty="0">
                <a:ln>
                  <a:noFill/>
                </a:ln>
                <a:effectLst/>
                <a:latin typeface="Arial" panose="020B0604020202020204" pitchFamily="34" charset="0"/>
                <a:ea typeface="Noto Sans JP"/>
              </a:rPr>
              <a:t>。</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dirty="0">
              <a:solidFill>
                <a:srgbClr val="000000"/>
              </a:solidFill>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rgbClr val="0000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3" name="図 12">
            <a:extLst>
              <a:ext uri="{FF2B5EF4-FFF2-40B4-BE49-F238E27FC236}">
                <a16:creationId xmlns:a16="http://schemas.microsoft.com/office/drawing/2014/main" id="{5F8631CF-0170-4BAF-B77E-780A00443463}"/>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14" name="図 13">
            <a:extLst>
              <a:ext uri="{FF2B5EF4-FFF2-40B4-BE49-F238E27FC236}">
                <a16:creationId xmlns:a16="http://schemas.microsoft.com/office/drawing/2014/main" id="{D7228D0B-66F6-4CE5-A6E7-73606C341317}"/>
              </a:ext>
            </a:extLst>
          </p:cNvPr>
          <p:cNvPicPr>
            <a:picLocks noChangeAspect="1"/>
          </p:cNvPicPr>
          <p:nvPr/>
        </p:nvPicPr>
        <p:blipFill>
          <a:blip r:embed="rId3"/>
          <a:stretch>
            <a:fillRect/>
          </a:stretch>
        </p:blipFill>
        <p:spPr>
          <a:xfrm>
            <a:off x="9554401" y="6047195"/>
            <a:ext cx="2571750" cy="723900"/>
          </a:xfrm>
          <a:prstGeom prst="rect">
            <a:avLst/>
          </a:prstGeom>
          <a:effectLst>
            <a:softEdge rad="127000"/>
          </a:effectLst>
        </p:spPr>
      </p:pic>
    </p:spTree>
    <p:extLst>
      <p:ext uri="{BB962C8B-B14F-4D97-AF65-F5344CB8AC3E}">
        <p14:creationId xmlns:p14="http://schemas.microsoft.com/office/powerpoint/2010/main" val="230619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25CB6-2260-48D9-ACB3-BB363BE3C6F6}"/>
              </a:ext>
            </a:extLst>
          </p:cNvPr>
          <p:cNvSpPr>
            <a:spLocks noGrp="1"/>
          </p:cNvSpPr>
          <p:nvPr>
            <p:ph type="title"/>
          </p:nvPr>
        </p:nvSpPr>
        <p:spPr>
          <a:xfrm>
            <a:off x="685801" y="609601"/>
            <a:ext cx="10131425" cy="718268"/>
          </a:xfrm>
        </p:spPr>
        <p:txBody>
          <a:bodyPr/>
          <a:lstStyle/>
          <a:p>
            <a:r>
              <a:rPr kumimoji="1" lang="ja-JP" altLang="en-US" dirty="0">
                <a:solidFill>
                  <a:srgbClr val="FFFF00"/>
                </a:solidFill>
              </a:rPr>
              <a:t>クラブ運営の柔軟性　　</a:t>
            </a:r>
            <a:r>
              <a:rPr kumimoji="1" lang="ja-JP" altLang="en-US" dirty="0"/>
              <a:t>知っていましたか？②</a:t>
            </a:r>
          </a:p>
        </p:txBody>
      </p:sp>
      <p:sp>
        <p:nvSpPr>
          <p:cNvPr id="3" name="コンテンツ プレースホルダー 2">
            <a:extLst>
              <a:ext uri="{FF2B5EF4-FFF2-40B4-BE49-F238E27FC236}">
                <a16:creationId xmlns:a16="http://schemas.microsoft.com/office/drawing/2014/main" id="{5F35DFBF-CB35-45F3-810C-CD096EC98A82}"/>
              </a:ext>
            </a:extLst>
          </p:cNvPr>
          <p:cNvSpPr>
            <a:spLocks noGrp="1"/>
          </p:cNvSpPr>
          <p:nvPr>
            <p:ph idx="1"/>
          </p:nvPr>
        </p:nvSpPr>
        <p:spPr>
          <a:xfrm>
            <a:off x="685801" y="1478943"/>
            <a:ext cx="10131425" cy="4913906"/>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FFFF00"/>
                </a:solidFill>
                <a:effectLst/>
                <a:latin typeface="Arial" panose="020B0604020202020204" pitchFamily="34" charset="0"/>
                <a:ea typeface="Noto Sans JP"/>
              </a:rPr>
              <a:t>クラブは出席要件を廃止することができますか？</a:t>
            </a:r>
            <a:endParaRPr kumimoji="0" lang="en-US" altLang="ja-JP" sz="2800" b="0" i="0" u="none" strike="noStrike" cap="none" normalizeH="0" baseline="0" dirty="0">
              <a:ln>
                <a:noFill/>
              </a:ln>
              <a:solidFill>
                <a:srgbClr val="FFFF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rgbClr val="FFFF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dirty="0">
                <a:ea typeface="Noto Sans JP"/>
              </a:rPr>
              <a:t>はい出席要件を緩める、または出席要件をなくすことが</a:t>
            </a:r>
            <a:endParaRPr kumimoji="0" lang="en-US" altLang="ja-JP" sz="2800" dirty="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dirty="0">
                <a:ea typeface="Noto Sans JP"/>
              </a:rPr>
              <a:t>クラブに奨励されています。</a:t>
            </a:r>
            <a:endParaRPr kumimoji="0" lang="en-US" altLang="ja-JP" sz="2800" dirty="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effectLst/>
                <a:latin typeface="Arial" panose="020B0604020202020204" pitchFamily="34" charset="0"/>
                <a:ea typeface="Noto Sans JP"/>
              </a:rPr>
              <a:t>厳しい規則や方針は、入会促進や既存会員の参加促進の</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effectLst/>
                <a:latin typeface="Arial" panose="020B0604020202020204" pitchFamily="34" charset="0"/>
                <a:ea typeface="Noto Sans JP"/>
              </a:rPr>
              <a:t>妨げになることがロータリーの調査で分かっています。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effectLst/>
                <a:latin typeface="Arial" panose="020B0604020202020204" pitchFamily="34" charset="0"/>
                <a:ea typeface="Noto Sans JP"/>
              </a:rPr>
              <a:t>また、規則や方針が厳しいと、キャリア初期にある若い社会人や幼い子供のいる人の入会が困難となります。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effectLst/>
                <a:latin typeface="Arial" panose="020B0604020202020204" pitchFamily="34" charset="0"/>
                <a:ea typeface="Noto Sans JP"/>
              </a:rPr>
              <a:t>例会への出席は「機会」であり、「義務」ではありません。</a:t>
            </a:r>
            <a:endParaRPr kumimoji="0" lang="en-US" altLang="ja-JP" sz="2800" b="0" i="0" u="none" strike="noStrike" cap="none" normalizeH="0" baseline="0" dirty="0">
              <a:ln>
                <a:noFill/>
              </a:ln>
              <a:effectLst/>
              <a:latin typeface="Arial" panose="020B0604020202020204" pitchFamily="34" charset="0"/>
              <a:ea typeface="Noto Sans JP"/>
            </a:endParaRPr>
          </a:p>
          <a:p>
            <a:endParaRPr kumimoji="1" lang="ja-JP" altLang="en-US" dirty="0"/>
          </a:p>
        </p:txBody>
      </p:sp>
      <p:pic>
        <p:nvPicPr>
          <p:cNvPr id="4" name="図 3">
            <a:extLst>
              <a:ext uri="{FF2B5EF4-FFF2-40B4-BE49-F238E27FC236}">
                <a16:creationId xmlns:a16="http://schemas.microsoft.com/office/drawing/2014/main" id="{20B327FF-E5C0-4ABB-A2C2-8A6CE7FDDBEC}"/>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5" name="図 4">
            <a:extLst>
              <a:ext uri="{FF2B5EF4-FFF2-40B4-BE49-F238E27FC236}">
                <a16:creationId xmlns:a16="http://schemas.microsoft.com/office/drawing/2014/main" id="{F1802FE1-5F00-48FA-978D-74DC28F15C18}"/>
              </a:ext>
            </a:extLst>
          </p:cNvPr>
          <p:cNvPicPr>
            <a:picLocks noChangeAspect="1"/>
          </p:cNvPicPr>
          <p:nvPr/>
        </p:nvPicPr>
        <p:blipFill>
          <a:blip r:embed="rId3"/>
          <a:stretch>
            <a:fillRect/>
          </a:stretch>
        </p:blipFill>
        <p:spPr>
          <a:xfrm>
            <a:off x="9554401" y="6047195"/>
            <a:ext cx="2571750" cy="723900"/>
          </a:xfrm>
          <a:prstGeom prst="rect">
            <a:avLst/>
          </a:prstGeom>
          <a:effectLst>
            <a:softEdge rad="127000"/>
          </a:effectLst>
        </p:spPr>
      </p:pic>
    </p:spTree>
    <p:extLst>
      <p:ext uri="{BB962C8B-B14F-4D97-AF65-F5344CB8AC3E}">
        <p14:creationId xmlns:p14="http://schemas.microsoft.com/office/powerpoint/2010/main" val="212631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0F027-1B98-42C8-AFB3-AE90FAFE51FC}"/>
              </a:ext>
            </a:extLst>
          </p:cNvPr>
          <p:cNvSpPr>
            <a:spLocks noGrp="1"/>
          </p:cNvSpPr>
          <p:nvPr>
            <p:ph type="title"/>
          </p:nvPr>
        </p:nvSpPr>
        <p:spPr>
          <a:xfrm>
            <a:off x="685801" y="223962"/>
            <a:ext cx="10131425" cy="750073"/>
          </a:xfrm>
        </p:spPr>
        <p:txBody>
          <a:bodyPr/>
          <a:lstStyle/>
          <a:p>
            <a:r>
              <a:rPr kumimoji="1" lang="ja-JP" altLang="en-US" dirty="0">
                <a:solidFill>
                  <a:srgbClr val="FFFF00"/>
                </a:solidFill>
              </a:rPr>
              <a:t>クラブ運営の柔軟性　</a:t>
            </a:r>
            <a:r>
              <a:rPr kumimoji="1" lang="ja-JP" altLang="en-US" dirty="0"/>
              <a:t>知っていましたか？③</a:t>
            </a:r>
          </a:p>
        </p:txBody>
      </p:sp>
      <p:sp>
        <p:nvSpPr>
          <p:cNvPr id="3" name="コンテンツ プレースホルダー 2">
            <a:extLst>
              <a:ext uri="{FF2B5EF4-FFF2-40B4-BE49-F238E27FC236}">
                <a16:creationId xmlns:a16="http://schemas.microsoft.com/office/drawing/2014/main" id="{A96CF09E-35B9-4784-9B5E-D1AA409996F3}"/>
              </a:ext>
            </a:extLst>
          </p:cNvPr>
          <p:cNvSpPr>
            <a:spLocks noGrp="1"/>
          </p:cNvSpPr>
          <p:nvPr>
            <p:ph idx="1"/>
          </p:nvPr>
        </p:nvSpPr>
        <p:spPr>
          <a:xfrm>
            <a:off x="685801" y="1359673"/>
            <a:ext cx="11169594" cy="5303520"/>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FFFF00"/>
                </a:solidFill>
                <a:effectLst/>
                <a:latin typeface="Arial" panose="020B0604020202020204" pitchFamily="34" charset="0"/>
                <a:ea typeface="Noto Sans JP"/>
              </a:rPr>
              <a:t>クラブ幹事は、今後も地区ガバナーに月次出席報告を</a:t>
            </a:r>
            <a:endParaRPr kumimoji="0" lang="en-US" altLang="ja-JP" sz="2800" b="0" i="0" u="none" strike="noStrike" cap="none" normalizeH="0" baseline="0" dirty="0">
              <a:ln>
                <a:noFill/>
              </a:ln>
              <a:solidFill>
                <a:srgbClr val="FFFF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FFFF00"/>
                </a:solidFill>
                <a:effectLst/>
                <a:latin typeface="Arial" panose="020B0604020202020204" pitchFamily="34" charset="0"/>
                <a:ea typeface="Noto Sans JP"/>
              </a:rPr>
              <a:t>送る必要がありますか？</a:t>
            </a:r>
            <a:endParaRPr kumimoji="0" lang="en-US" altLang="ja-JP" sz="2800" b="0" i="0" u="none" strike="noStrike" cap="none" normalizeH="0" baseline="0" dirty="0">
              <a:ln>
                <a:noFill/>
              </a:ln>
              <a:solidFill>
                <a:srgbClr val="FFFF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rgbClr val="FFFF00"/>
              </a:solidFill>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出席報告は当初、会員の参加の度合いとクラブの健全性を測る</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方法として考えられていましたが、</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国際ロータリーでは出席報告による情報収集は行っていません。</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一部の地区では出席報告の方法を引き続き採用していますが、</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クラブの健全性は、プロジェクトの参加人数や受益者の数、</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またはクラブ役員への就任状況など、ほかの方法で測ることが可能です。どのような方法が適しているか、</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報告は必要かどうか、ロータリークラブ・セントラルから情報が収集できるかどうかを、ガバナーに尋ねてみるのも一案です。</a:t>
            </a:r>
            <a:endParaRPr kumimoji="0" lang="ja-JP" altLang="ja-JP" sz="2800" b="0" i="0" u="none" strike="noStrike" cap="none" normalizeH="0" baseline="0" dirty="0">
              <a:ln>
                <a:noFill/>
              </a:ln>
              <a:effectLst/>
              <a:latin typeface="Arial" panose="020B0604020202020204" pitchFamily="34" charset="0"/>
            </a:endParaRPr>
          </a:p>
          <a:p>
            <a:endParaRPr kumimoji="1" lang="ja-JP" altLang="en-US" dirty="0"/>
          </a:p>
        </p:txBody>
      </p:sp>
      <p:pic>
        <p:nvPicPr>
          <p:cNvPr id="4" name="図 3">
            <a:extLst>
              <a:ext uri="{FF2B5EF4-FFF2-40B4-BE49-F238E27FC236}">
                <a16:creationId xmlns:a16="http://schemas.microsoft.com/office/drawing/2014/main" id="{79E63919-599F-48B4-A108-992E22DE1684}"/>
              </a:ext>
            </a:extLst>
          </p:cNvPr>
          <p:cNvPicPr>
            <a:picLocks noChangeAspect="1"/>
          </p:cNvPicPr>
          <p:nvPr/>
        </p:nvPicPr>
        <p:blipFill>
          <a:blip r:embed="rId2"/>
          <a:stretch>
            <a:fillRect/>
          </a:stretch>
        </p:blipFill>
        <p:spPr>
          <a:xfrm>
            <a:off x="10307129" y="86905"/>
            <a:ext cx="1819022" cy="425190"/>
          </a:xfrm>
          <a:prstGeom prst="rect">
            <a:avLst/>
          </a:prstGeom>
        </p:spPr>
      </p:pic>
    </p:spTree>
    <p:extLst>
      <p:ext uri="{BB962C8B-B14F-4D97-AF65-F5344CB8AC3E}">
        <p14:creationId xmlns:p14="http://schemas.microsoft.com/office/powerpoint/2010/main" val="160132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F60E63A-5142-44FE-8653-AA484752E10F}"/>
              </a:ext>
            </a:extLst>
          </p:cNvPr>
          <p:cNvPicPr>
            <a:picLocks noChangeAspect="1"/>
          </p:cNvPicPr>
          <p:nvPr/>
        </p:nvPicPr>
        <p:blipFill>
          <a:blip r:embed="rId2"/>
          <a:stretch>
            <a:fillRect/>
          </a:stretch>
        </p:blipFill>
        <p:spPr>
          <a:xfrm>
            <a:off x="6951306" y="1196300"/>
            <a:ext cx="5240694" cy="5642638"/>
          </a:xfrm>
          <a:prstGeom prst="rect">
            <a:avLst/>
          </a:prstGeom>
        </p:spPr>
      </p:pic>
      <p:sp>
        <p:nvSpPr>
          <p:cNvPr id="9" name="テキスト ボックス 8">
            <a:extLst>
              <a:ext uri="{FF2B5EF4-FFF2-40B4-BE49-F238E27FC236}">
                <a16:creationId xmlns:a16="http://schemas.microsoft.com/office/drawing/2014/main" id="{FCDEADC4-6B70-4976-8B81-782780718716}"/>
              </a:ext>
            </a:extLst>
          </p:cNvPr>
          <p:cNvSpPr txBox="1"/>
          <p:nvPr/>
        </p:nvSpPr>
        <p:spPr>
          <a:xfrm>
            <a:off x="6424654" y="147864"/>
            <a:ext cx="4462094" cy="584775"/>
          </a:xfrm>
          <a:prstGeom prst="rect">
            <a:avLst/>
          </a:prstGeom>
          <a:noFill/>
        </p:spPr>
        <p:txBody>
          <a:bodyPr wrap="square">
            <a:spAutoFit/>
          </a:bodyPr>
          <a:lstStyle/>
          <a:p>
            <a:r>
              <a:rPr kumimoji="1" lang="ja-JP" altLang="en-US" sz="3200" dirty="0">
                <a:solidFill>
                  <a:srgbClr val="FFFF00"/>
                </a:solidFill>
              </a:rPr>
              <a:t>自己紹介　　松本祐二　</a:t>
            </a:r>
            <a:endParaRPr lang="ja-JP" altLang="en-US" sz="3200" dirty="0">
              <a:solidFill>
                <a:srgbClr val="FFFF00"/>
              </a:solidFill>
            </a:endParaRPr>
          </a:p>
        </p:txBody>
      </p:sp>
      <p:sp>
        <p:nvSpPr>
          <p:cNvPr id="11" name="テキスト ボックス 10">
            <a:extLst>
              <a:ext uri="{FF2B5EF4-FFF2-40B4-BE49-F238E27FC236}">
                <a16:creationId xmlns:a16="http://schemas.microsoft.com/office/drawing/2014/main" id="{B650C2CD-734C-430B-AD8D-B01480185AFA}"/>
              </a:ext>
            </a:extLst>
          </p:cNvPr>
          <p:cNvSpPr txBox="1"/>
          <p:nvPr/>
        </p:nvSpPr>
        <p:spPr>
          <a:xfrm>
            <a:off x="616800" y="73985"/>
            <a:ext cx="7981122" cy="6494085"/>
          </a:xfrm>
          <a:prstGeom prst="rect">
            <a:avLst/>
          </a:prstGeom>
          <a:noFill/>
        </p:spPr>
        <p:txBody>
          <a:bodyPr wrap="square">
            <a:spAutoFit/>
          </a:bodyPr>
          <a:lstStyle/>
          <a:p>
            <a:r>
              <a:rPr kumimoji="1" lang="en-US" altLang="ja-JP" sz="3200" dirty="0"/>
              <a:t>1952</a:t>
            </a:r>
            <a:r>
              <a:rPr kumimoji="1" lang="ja-JP" altLang="en-US" sz="3200" dirty="0"/>
              <a:t>年：島根県益田市生まれ</a:t>
            </a:r>
            <a:endParaRPr kumimoji="1" lang="en-US" altLang="ja-JP" sz="3200" dirty="0"/>
          </a:p>
          <a:p>
            <a:r>
              <a:rPr lang="en-US" altLang="ja-JP" sz="3200" dirty="0"/>
              <a:t>1979</a:t>
            </a:r>
            <a:r>
              <a:rPr lang="ja-JP" altLang="en-US" sz="3200" dirty="0"/>
              <a:t>年：昭和大学医学部卒業</a:t>
            </a:r>
            <a:endParaRPr lang="en-US" altLang="ja-JP" sz="3200" dirty="0"/>
          </a:p>
          <a:p>
            <a:r>
              <a:rPr kumimoji="1" lang="en-US" altLang="ja-JP" sz="3200" dirty="0"/>
              <a:t>1982</a:t>
            </a:r>
            <a:r>
              <a:rPr kumimoji="1" lang="ja-JP" altLang="en-US" sz="3200" dirty="0"/>
              <a:t>年：松本医院継承（八代目）</a:t>
            </a:r>
            <a:endParaRPr kumimoji="1" lang="en-US" altLang="ja-JP" sz="3200" dirty="0"/>
          </a:p>
          <a:p>
            <a:r>
              <a:rPr lang="en-US" altLang="ja-JP" sz="3200" dirty="0"/>
              <a:t>1986</a:t>
            </a:r>
            <a:r>
              <a:rPr lang="ja-JP" altLang="en-US" sz="3200" dirty="0"/>
              <a:t>年：益田西</a:t>
            </a:r>
            <a:r>
              <a:rPr lang="en-US" altLang="ja-JP" sz="3200" dirty="0"/>
              <a:t>RC</a:t>
            </a:r>
            <a:r>
              <a:rPr lang="ja-JP" altLang="en-US" sz="3200" dirty="0"/>
              <a:t>入会</a:t>
            </a:r>
            <a:endParaRPr lang="en-US" altLang="ja-JP" sz="3200" dirty="0"/>
          </a:p>
          <a:p>
            <a:r>
              <a:rPr kumimoji="1" lang="en-US" altLang="ja-JP" sz="3200" dirty="0"/>
              <a:t>1991</a:t>
            </a:r>
            <a:r>
              <a:rPr kumimoji="1" lang="ja-JP" altLang="en-US" sz="3200" dirty="0"/>
              <a:t>年：益田西</a:t>
            </a:r>
            <a:r>
              <a:rPr kumimoji="1" lang="en-US" altLang="ja-JP" sz="3200" dirty="0"/>
              <a:t>RC</a:t>
            </a:r>
            <a:r>
              <a:rPr kumimoji="1" lang="ja-JP" altLang="en-US" sz="3200" dirty="0"/>
              <a:t>退会</a:t>
            </a:r>
            <a:endParaRPr kumimoji="1" lang="en-US" altLang="ja-JP" sz="3200" dirty="0"/>
          </a:p>
          <a:p>
            <a:r>
              <a:rPr lang="en-US" altLang="ja-JP" sz="3200" dirty="0"/>
              <a:t>1993</a:t>
            </a:r>
            <a:r>
              <a:rPr lang="ja-JP" altLang="en-US" sz="3200" dirty="0"/>
              <a:t>年：益田西</a:t>
            </a:r>
            <a:r>
              <a:rPr lang="en-US" altLang="ja-JP" sz="3200" dirty="0"/>
              <a:t>RC</a:t>
            </a:r>
            <a:r>
              <a:rPr lang="ja-JP" altLang="en-US" sz="3200" dirty="0"/>
              <a:t>再入会</a:t>
            </a:r>
            <a:endParaRPr lang="en-US" altLang="ja-JP" sz="3200" dirty="0"/>
          </a:p>
          <a:p>
            <a:r>
              <a:rPr kumimoji="1" lang="en-US" altLang="ja-JP" sz="3200" dirty="0"/>
              <a:t>1997-98</a:t>
            </a:r>
            <a:r>
              <a:rPr kumimoji="1" lang="ja-JP" altLang="en-US" sz="3200" dirty="0"/>
              <a:t>年度：クラブ会長</a:t>
            </a:r>
            <a:endParaRPr kumimoji="1" lang="en-US" altLang="ja-JP" sz="3200" dirty="0"/>
          </a:p>
          <a:p>
            <a:r>
              <a:rPr lang="en-US" altLang="ja-JP" sz="3200" dirty="0"/>
              <a:t>2001-02</a:t>
            </a:r>
            <a:r>
              <a:rPr lang="ja-JP" altLang="en-US" sz="3200" dirty="0"/>
              <a:t>年度：ガバナー補佐</a:t>
            </a:r>
            <a:endParaRPr lang="en-US" altLang="ja-JP" sz="3200" dirty="0"/>
          </a:p>
          <a:p>
            <a:r>
              <a:rPr lang="en-US" altLang="ja-JP" sz="3200" dirty="0"/>
              <a:t>2014-15</a:t>
            </a:r>
            <a:r>
              <a:rPr lang="ja-JP" altLang="en-US" sz="3200" dirty="0"/>
              <a:t>年度：地区ガバナー</a:t>
            </a:r>
            <a:endParaRPr lang="en-US" altLang="ja-JP" sz="3200" dirty="0"/>
          </a:p>
          <a:p>
            <a:r>
              <a:rPr lang="en-US" altLang="ja-JP" sz="3200" dirty="0"/>
              <a:t>2015-16</a:t>
            </a:r>
            <a:r>
              <a:rPr lang="ja-JP" altLang="en-US" sz="3200" dirty="0"/>
              <a:t>年度：</a:t>
            </a:r>
            <a:r>
              <a:rPr lang="en-US" altLang="ja-JP" sz="3200" dirty="0"/>
              <a:t>RI</a:t>
            </a:r>
            <a:r>
              <a:rPr lang="ja-JP" altLang="en-US" sz="3200" dirty="0"/>
              <a:t>会長代理（</a:t>
            </a:r>
            <a:r>
              <a:rPr lang="en-US" altLang="ja-JP" sz="3200" dirty="0"/>
              <a:t>RID2640</a:t>
            </a:r>
            <a:r>
              <a:rPr lang="ja-JP" altLang="en-US" sz="3200" dirty="0"/>
              <a:t>）</a:t>
            </a:r>
            <a:endParaRPr lang="en-US" altLang="ja-JP" sz="3200" dirty="0"/>
          </a:p>
          <a:p>
            <a:r>
              <a:rPr lang="en-US" altLang="ja-JP" sz="3200" dirty="0"/>
              <a:t>2015-21</a:t>
            </a:r>
            <a:r>
              <a:rPr lang="ja-JP" altLang="en-US" sz="3200" dirty="0"/>
              <a:t>年度：第</a:t>
            </a:r>
            <a:r>
              <a:rPr lang="en-US" altLang="ja-JP" sz="3200" dirty="0"/>
              <a:t>3</a:t>
            </a:r>
            <a:r>
              <a:rPr lang="ja-JP" altLang="en-US" sz="3200" dirty="0"/>
              <a:t>ゾーン</a:t>
            </a:r>
            <a:r>
              <a:rPr lang="en-US" altLang="ja-JP" sz="3200" dirty="0"/>
              <a:t>EPNC</a:t>
            </a:r>
          </a:p>
          <a:p>
            <a:r>
              <a:rPr lang="en-US" altLang="ja-JP" sz="3200" dirty="0"/>
              <a:t>2019-20</a:t>
            </a:r>
            <a:r>
              <a:rPr lang="ja-JP" altLang="en-US" sz="3200" dirty="0"/>
              <a:t>年度：地区研修リーダー</a:t>
            </a:r>
            <a:endParaRPr lang="en-US" altLang="ja-JP" sz="3200" dirty="0"/>
          </a:p>
          <a:p>
            <a:r>
              <a:rPr lang="en-US" altLang="ja-JP" sz="3200" dirty="0"/>
              <a:t>2022-23</a:t>
            </a:r>
            <a:r>
              <a:rPr lang="ja-JP" altLang="en-US" sz="3200" dirty="0"/>
              <a:t>年度：地区研修リーダー</a:t>
            </a:r>
            <a:endParaRPr lang="en-US" altLang="ja-JP" sz="3200" dirty="0"/>
          </a:p>
        </p:txBody>
      </p:sp>
      <p:sp>
        <p:nvSpPr>
          <p:cNvPr id="2" name="テキスト ボックス 1">
            <a:extLst>
              <a:ext uri="{FF2B5EF4-FFF2-40B4-BE49-F238E27FC236}">
                <a16:creationId xmlns:a16="http://schemas.microsoft.com/office/drawing/2014/main" id="{E9A62397-060C-4000-B95E-B5FF4B2171E5}"/>
              </a:ext>
            </a:extLst>
          </p:cNvPr>
          <p:cNvSpPr txBox="1"/>
          <p:nvPr/>
        </p:nvSpPr>
        <p:spPr>
          <a:xfrm>
            <a:off x="7386762" y="1407381"/>
            <a:ext cx="2822713" cy="400110"/>
          </a:xfrm>
          <a:prstGeom prst="rect">
            <a:avLst/>
          </a:prstGeom>
          <a:noFill/>
        </p:spPr>
        <p:txBody>
          <a:bodyPr wrap="square" rtlCol="0">
            <a:spAutoFit/>
          </a:bodyPr>
          <a:lstStyle/>
          <a:p>
            <a:r>
              <a:rPr kumimoji="1" lang="ja-JP" altLang="en-US" sz="2000" b="1" dirty="0">
                <a:solidFill>
                  <a:schemeClr val="accent5">
                    <a:lumMod val="75000"/>
                  </a:schemeClr>
                </a:solidFill>
                <a:latin typeface="HGS行書体" panose="03000600000000000000" pitchFamily="66" charset="-128"/>
                <a:ea typeface="HGS行書体" panose="03000600000000000000" pitchFamily="66" charset="-128"/>
              </a:rPr>
              <a:t>医二世　祐庵の肖像画</a:t>
            </a:r>
          </a:p>
        </p:txBody>
      </p:sp>
      <p:pic>
        <p:nvPicPr>
          <p:cNvPr id="8" name="コンテンツ プレースホルダー 4">
            <a:extLst>
              <a:ext uri="{FF2B5EF4-FFF2-40B4-BE49-F238E27FC236}">
                <a16:creationId xmlns:a16="http://schemas.microsoft.com/office/drawing/2014/main" id="{3336A18F-4C97-4D5F-94B9-580D859F4B19}"/>
              </a:ext>
            </a:extLst>
          </p:cNvPr>
          <p:cNvPicPr>
            <a:picLocks noChangeAspect="1"/>
          </p:cNvPicPr>
          <p:nvPr/>
        </p:nvPicPr>
        <p:blipFill>
          <a:blip r:embed="rId3"/>
          <a:stretch>
            <a:fillRect/>
          </a:stretch>
        </p:blipFill>
        <p:spPr>
          <a:xfrm>
            <a:off x="0" y="6138407"/>
            <a:ext cx="595707" cy="700531"/>
          </a:xfrm>
          <a:prstGeom prst="rect">
            <a:avLst/>
          </a:prstGeom>
          <a:noFill/>
          <a:effectLst>
            <a:softEdge rad="63500"/>
          </a:effectLst>
        </p:spPr>
      </p:pic>
      <p:pic>
        <p:nvPicPr>
          <p:cNvPr id="10" name="図 9">
            <a:extLst>
              <a:ext uri="{FF2B5EF4-FFF2-40B4-BE49-F238E27FC236}">
                <a16:creationId xmlns:a16="http://schemas.microsoft.com/office/drawing/2014/main" id="{6651BE02-2535-411B-AAF7-C769994457EF}"/>
              </a:ext>
            </a:extLst>
          </p:cNvPr>
          <p:cNvPicPr>
            <a:picLocks noChangeAspect="1"/>
          </p:cNvPicPr>
          <p:nvPr/>
        </p:nvPicPr>
        <p:blipFill>
          <a:blip r:embed="rId4"/>
          <a:stretch>
            <a:fillRect/>
          </a:stretch>
        </p:blipFill>
        <p:spPr>
          <a:xfrm>
            <a:off x="10886748" y="73985"/>
            <a:ext cx="1237862" cy="523220"/>
          </a:xfrm>
          <a:prstGeom prst="rect">
            <a:avLst/>
          </a:prstGeom>
        </p:spPr>
      </p:pic>
    </p:spTree>
    <p:extLst>
      <p:ext uri="{BB962C8B-B14F-4D97-AF65-F5344CB8AC3E}">
        <p14:creationId xmlns:p14="http://schemas.microsoft.com/office/powerpoint/2010/main" val="3630872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2AAB3-1C43-4945-9193-55901B593C83}"/>
              </a:ext>
            </a:extLst>
          </p:cNvPr>
          <p:cNvSpPr>
            <a:spLocks noGrp="1"/>
          </p:cNvSpPr>
          <p:nvPr>
            <p:ph type="title"/>
          </p:nvPr>
        </p:nvSpPr>
        <p:spPr>
          <a:xfrm>
            <a:off x="685801" y="609601"/>
            <a:ext cx="10131425" cy="877294"/>
          </a:xfrm>
        </p:spPr>
        <p:txBody>
          <a:bodyPr/>
          <a:lstStyle/>
          <a:p>
            <a:r>
              <a:rPr kumimoji="1" lang="ja-JP" altLang="en-US" dirty="0">
                <a:solidFill>
                  <a:srgbClr val="FFFF00"/>
                </a:solidFill>
              </a:rPr>
              <a:t>ローターアクターは現在、ロータリアンでもあるのですか？</a:t>
            </a:r>
          </a:p>
        </p:txBody>
      </p:sp>
      <p:sp>
        <p:nvSpPr>
          <p:cNvPr id="5" name="テキスト ボックス 4">
            <a:extLst>
              <a:ext uri="{FF2B5EF4-FFF2-40B4-BE49-F238E27FC236}">
                <a16:creationId xmlns:a16="http://schemas.microsoft.com/office/drawing/2014/main" id="{5D4ABED5-9B63-471C-8D5E-9D091153A6CD}"/>
              </a:ext>
            </a:extLst>
          </p:cNvPr>
          <p:cNvSpPr txBox="1"/>
          <p:nvPr/>
        </p:nvSpPr>
        <p:spPr>
          <a:xfrm>
            <a:off x="127222" y="1979875"/>
            <a:ext cx="12006468" cy="31085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いいえ。ローターアクトクラブの会員は今後も</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ローターアクターであり、ロータリークラブの会員が</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ローアリアンとなります。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2019年規定審議会で採択された制定案（19-72）は、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ローターアクター独自のアイデンティティを変更するものではなく、</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単に国際ロータリーの加盟クラブとしてロータリークラブと</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ローターアクトクラブの両方を含めるように変更するものです</a:t>
            </a:r>
            <a:r>
              <a:rPr kumimoji="0" lang="ja-JP" altLang="ja-JP" b="0" i="0" u="none" strike="noStrike" cap="none" normalizeH="0" baseline="0" dirty="0">
                <a:ln>
                  <a:noFill/>
                </a:ln>
                <a:solidFill>
                  <a:srgbClr val="000000"/>
                </a:solidFill>
                <a:effectLst/>
                <a:latin typeface="Arial" panose="020B0604020202020204" pitchFamily="34" charset="0"/>
                <a:ea typeface="Noto Sans JP"/>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6" name="図 5">
            <a:extLst>
              <a:ext uri="{FF2B5EF4-FFF2-40B4-BE49-F238E27FC236}">
                <a16:creationId xmlns:a16="http://schemas.microsoft.com/office/drawing/2014/main" id="{3BAEB7BF-2243-499E-9678-33AFDB67C0A8}"/>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7" name="図 6">
            <a:extLst>
              <a:ext uri="{FF2B5EF4-FFF2-40B4-BE49-F238E27FC236}">
                <a16:creationId xmlns:a16="http://schemas.microsoft.com/office/drawing/2014/main" id="{3B8A7D85-E3C6-43ED-A183-1F226444B7F6}"/>
              </a:ext>
            </a:extLst>
          </p:cNvPr>
          <p:cNvPicPr>
            <a:picLocks noChangeAspect="1"/>
          </p:cNvPicPr>
          <p:nvPr/>
        </p:nvPicPr>
        <p:blipFill>
          <a:blip r:embed="rId3"/>
          <a:stretch>
            <a:fillRect/>
          </a:stretch>
        </p:blipFill>
        <p:spPr>
          <a:xfrm>
            <a:off x="9554401" y="6047195"/>
            <a:ext cx="2571750" cy="723900"/>
          </a:xfrm>
          <a:prstGeom prst="rect">
            <a:avLst/>
          </a:prstGeom>
          <a:effectLst>
            <a:softEdge rad="127000"/>
          </a:effectLst>
        </p:spPr>
      </p:pic>
    </p:spTree>
    <p:extLst>
      <p:ext uri="{BB962C8B-B14F-4D97-AF65-F5344CB8AC3E}">
        <p14:creationId xmlns:p14="http://schemas.microsoft.com/office/powerpoint/2010/main" val="218747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70B3A-8179-4BCA-8B9A-9E69D92DB0FF}"/>
              </a:ext>
            </a:extLst>
          </p:cNvPr>
          <p:cNvSpPr>
            <a:spLocks noGrp="1"/>
          </p:cNvSpPr>
          <p:nvPr>
            <p:ph type="title"/>
          </p:nvPr>
        </p:nvSpPr>
        <p:spPr>
          <a:xfrm>
            <a:off x="630142" y="91675"/>
            <a:ext cx="10581197" cy="1456267"/>
          </a:xfrm>
        </p:spPr>
        <p:txBody>
          <a:bodyPr>
            <a:normAutofit/>
          </a:bodyPr>
          <a:lstStyle/>
          <a:p>
            <a:r>
              <a:rPr kumimoji="1" lang="ja-JP" altLang="en-US" dirty="0">
                <a:solidFill>
                  <a:srgbClr val="FFFF00"/>
                </a:solidFill>
              </a:rPr>
              <a:t>私がローターアクトクラブとロータリークラブの両方の会員となった場合、両クラブに会費を払う必要がありますか</a:t>
            </a:r>
            <a:r>
              <a:rPr lang="en-US" altLang="ja-JP" dirty="0">
                <a:solidFill>
                  <a:srgbClr val="FFFF00"/>
                </a:solidFill>
              </a:rPr>
              <a:t>?</a:t>
            </a:r>
            <a:endParaRPr kumimoji="1" lang="ja-JP" altLang="en-US" dirty="0">
              <a:solidFill>
                <a:srgbClr val="FFFF00"/>
              </a:solidFill>
            </a:endParaRPr>
          </a:p>
        </p:txBody>
      </p:sp>
      <p:sp>
        <p:nvSpPr>
          <p:cNvPr id="4" name="Rectangle 1">
            <a:extLst>
              <a:ext uri="{FF2B5EF4-FFF2-40B4-BE49-F238E27FC236}">
                <a16:creationId xmlns:a16="http://schemas.microsoft.com/office/drawing/2014/main" id="{F5DE2CA4-DCD1-4E77-8149-2B022B468D5E}"/>
              </a:ext>
            </a:extLst>
          </p:cNvPr>
          <p:cNvSpPr>
            <a:spLocks noGrp="1" noChangeArrowheads="1"/>
          </p:cNvSpPr>
          <p:nvPr>
            <p:ph idx="1"/>
          </p:nvPr>
        </p:nvSpPr>
        <p:spPr bwMode="auto">
          <a:xfrm>
            <a:off x="57647" y="1677813"/>
            <a:ext cx="1275220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はい。両方のクラブの会費と地区の会費、およびロータリークラブ会員に</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義務付けられている国際ロータリーへの人頭分担金を払う必要があります。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ただし、クラブの裁量で、ローターアクト会員と若い会員のために、</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異なる会員種類を設けることもできます。これには、ローターアクトと</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ロータリーの両方に属する会員のクラブ会費と地区会費を減額する</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可能性も含まれています（この場合も、クラブはその会員の</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RI人頭分担金を国際ロータリーに納入する必要があります）。</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また、両クラブの会員となることで得られる特典がある一方で、</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ロータリークラブに入会したローターアクターは、グローバル補助金奨学金、</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ロータリー平和フェローシップ、国際大会におけるローターアクター向けの</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登録料は利用できなくなることにご留意ください。</a:t>
            </a:r>
            <a:endParaRPr kumimoji="0" lang="ja-JP" altLang="ja-JP" sz="2800" b="0" i="0" u="none" strike="noStrike" cap="none" normalizeH="0" baseline="0" dirty="0">
              <a:ln>
                <a:noFill/>
              </a:ln>
              <a:effectLst/>
              <a:latin typeface="Arial" panose="020B0604020202020204" pitchFamily="34" charset="0"/>
            </a:endParaRPr>
          </a:p>
        </p:txBody>
      </p:sp>
      <p:pic>
        <p:nvPicPr>
          <p:cNvPr id="5" name="図 4">
            <a:extLst>
              <a:ext uri="{FF2B5EF4-FFF2-40B4-BE49-F238E27FC236}">
                <a16:creationId xmlns:a16="http://schemas.microsoft.com/office/drawing/2014/main" id="{F75AFADD-898C-4AAA-8129-02E0A7E20D16}"/>
              </a:ext>
            </a:extLst>
          </p:cNvPr>
          <p:cNvPicPr>
            <a:picLocks noChangeAspect="1"/>
          </p:cNvPicPr>
          <p:nvPr/>
        </p:nvPicPr>
        <p:blipFill>
          <a:blip r:embed="rId2"/>
          <a:stretch>
            <a:fillRect/>
          </a:stretch>
        </p:blipFill>
        <p:spPr>
          <a:xfrm>
            <a:off x="10301828" y="6341135"/>
            <a:ext cx="1819022" cy="425190"/>
          </a:xfrm>
          <a:prstGeom prst="rect">
            <a:avLst/>
          </a:prstGeom>
        </p:spPr>
      </p:pic>
    </p:spTree>
    <p:extLst>
      <p:ext uri="{BB962C8B-B14F-4D97-AF65-F5344CB8AC3E}">
        <p14:creationId xmlns:p14="http://schemas.microsoft.com/office/powerpoint/2010/main" val="70223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89CAB-7AD1-4FF1-BE1D-B1053606C2F8}"/>
              </a:ext>
            </a:extLst>
          </p:cNvPr>
          <p:cNvSpPr>
            <a:spLocks noGrp="1"/>
          </p:cNvSpPr>
          <p:nvPr>
            <p:ph type="title"/>
          </p:nvPr>
        </p:nvSpPr>
        <p:spPr>
          <a:xfrm>
            <a:off x="656357" y="194821"/>
            <a:ext cx="10131425" cy="1456267"/>
          </a:xfrm>
        </p:spPr>
        <p:txBody>
          <a:bodyPr/>
          <a:lstStyle/>
          <a:p>
            <a:r>
              <a:rPr kumimoji="1" lang="ja-JP" altLang="en-US" dirty="0">
                <a:solidFill>
                  <a:srgbClr val="FFFF00"/>
                </a:solidFill>
              </a:rPr>
              <a:t>新しいクラブを作る</a:t>
            </a:r>
          </a:p>
        </p:txBody>
      </p:sp>
      <p:pic>
        <p:nvPicPr>
          <p:cNvPr id="5" name="コンテンツ プレースホルダー 4">
            <a:extLst>
              <a:ext uri="{FF2B5EF4-FFF2-40B4-BE49-F238E27FC236}">
                <a16:creationId xmlns:a16="http://schemas.microsoft.com/office/drawing/2014/main" id="{1A33E9C2-689D-47F1-88ED-3C3726C16CA5}"/>
              </a:ext>
            </a:extLst>
          </p:cNvPr>
          <p:cNvPicPr>
            <a:picLocks noGrp="1" noChangeAspect="1"/>
          </p:cNvPicPr>
          <p:nvPr>
            <p:ph idx="1"/>
          </p:nvPr>
        </p:nvPicPr>
        <p:blipFill>
          <a:blip r:embed="rId2"/>
          <a:stretch>
            <a:fillRect/>
          </a:stretch>
        </p:blipFill>
        <p:spPr>
          <a:xfrm>
            <a:off x="5938831" y="17127"/>
            <a:ext cx="6253170" cy="6840873"/>
          </a:xfrm>
        </p:spPr>
      </p:pic>
      <p:sp>
        <p:nvSpPr>
          <p:cNvPr id="6" name="テキスト ボックス 5">
            <a:extLst>
              <a:ext uri="{FF2B5EF4-FFF2-40B4-BE49-F238E27FC236}">
                <a16:creationId xmlns:a16="http://schemas.microsoft.com/office/drawing/2014/main" id="{532382C2-1FBC-4494-8FFB-496637546B73}"/>
              </a:ext>
            </a:extLst>
          </p:cNvPr>
          <p:cNvSpPr txBox="1"/>
          <p:nvPr/>
        </p:nvSpPr>
        <p:spPr>
          <a:xfrm>
            <a:off x="612741" y="1652485"/>
            <a:ext cx="5109328" cy="4862870"/>
          </a:xfrm>
          <a:prstGeom prst="rect">
            <a:avLst/>
          </a:prstGeom>
          <a:noFill/>
        </p:spPr>
        <p:txBody>
          <a:bodyPr wrap="square" rtlCol="0">
            <a:spAutoFit/>
          </a:bodyPr>
          <a:lstStyle/>
          <a:p>
            <a:r>
              <a:rPr kumimoji="1" lang="ja-JP" altLang="en-US" sz="3200" dirty="0"/>
              <a:t>従来型のクラブ？</a:t>
            </a:r>
            <a:endParaRPr kumimoji="1" lang="en-US" altLang="ja-JP" sz="3200" dirty="0"/>
          </a:p>
          <a:p>
            <a:r>
              <a:rPr kumimoji="1" lang="ja-JP" altLang="en-US" sz="3200" dirty="0"/>
              <a:t>パスポートクラブ？</a:t>
            </a:r>
            <a:endParaRPr kumimoji="1" lang="en-US" altLang="ja-JP" sz="3200" dirty="0"/>
          </a:p>
          <a:p>
            <a:r>
              <a:rPr kumimoji="1" lang="ja-JP" altLang="en-US" sz="3200" dirty="0"/>
              <a:t>衛星クラブ？</a:t>
            </a:r>
            <a:endParaRPr kumimoji="1" lang="en-US" altLang="ja-JP" sz="3200" dirty="0"/>
          </a:p>
          <a:p>
            <a:r>
              <a:rPr kumimoji="1" lang="ja-JP" altLang="en-US" sz="3200" dirty="0"/>
              <a:t>法人クラブ？</a:t>
            </a:r>
            <a:endParaRPr kumimoji="1" lang="en-US" altLang="ja-JP" sz="3200" dirty="0"/>
          </a:p>
          <a:p>
            <a:r>
              <a:rPr kumimoji="1" lang="ja-JP" altLang="en-US" sz="3200" dirty="0"/>
              <a:t>活動分野に基づくクラブ？</a:t>
            </a:r>
            <a:endParaRPr kumimoji="1" lang="en-US" altLang="ja-JP" sz="3200" dirty="0"/>
          </a:p>
          <a:p>
            <a:r>
              <a:rPr kumimoji="1" lang="ja-JP" altLang="en-US" sz="3200" dirty="0"/>
              <a:t>学友中心のクラブ？</a:t>
            </a:r>
            <a:endParaRPr kumimoji="1" lang="en-US" altLang="ja-JP" sz="3200" dirty="0"/>
          </a:p>
          <a:p>
            <a:r>
              <a:rPr kumimoji="1" lang="ja-JP" altLang="en-US" sz="3200" dirty="0"/>
              <a:t>関心に基づくクラブ？</a:t>
            </a:r>
            <a:endParaRPr kumimoji="1" lang="en-US" altLang="ja-JP" sz="3200" dirty="0"/>
          </a:p>
          <a:p>
            <a:r>
              <a:rPr kumimoji="1" lang="ja-JP" altLang="en-US" sz="3200" dirty="0"/>
              <a:t>国際的なクラブ？</a:t>
            </a:r>
            <a:endParaRPr kumimoji="1" lang="en-US" altLang="ja-JP" sz="3200" dirty="0"/>
          </a:p>
          <a:p>
            <a:endParaRPr kumimoji="1" lang="en-US" altLang="ja-JP" dirty="0"/>
          </a:p>
          <a:p>
            <a:endParaRPr kumimoji="1" lang="en-US" altLang="ja-JP" dirty="0"/>
          </a:p>
          <a:p>
            <a:endParaRPr kumimoji="1" lang="ja-JP" altLang="en-US" dirty="0"/>
          </a:p>
        </p:txBody>
      </p:sp>
      <p:pic>
        <p:nvPicPr>
          <p:cNvPr id="7" name="図 6">
            <a:extLst>
              <a:ext uri="{FF2B5EF4-FFF2-40B4-BE49-F238E27FC236}">
                <a16:creationId xmlns:a16="http://schemas.microsoft.com/office/drawing/2014/main" id="{2B78967A-8FD2-4E0D-9752-E621C2C25DF3}"/>
              </a:ext>
            </a:extLst>
          </p:cNvPr>
          <p:cNvPicPr>
            <a:picLocks noChangeAspect="1"/>
          </p:cNvPicPr>
          <p:nvPr/>
        </p:nvPicPr>
        <p:blipFill>
          <a:blip r:embed="rId3"/>
          <a:stretch>
            <a:fillRect/>
          </a:stretch>
        </p:blipFill>
        <p:spPr>
          <a:xfrm>
            <a:off x="69620" y="6302760"/>
            <a:ext cx="1819022" cy="425190"/>
          </a:xfrm>
          <a:prstGeom prst="rect">
            <a:avLst/>
          </a:prstGeom>
        </p:spPr>
      </p:pic>
      <p:pic>
        <p:nvPicPr>
          <p:cNvPr id="8" name="図 7">
            <a:extLst>
              <a:ext uri="{FF2B5EF4-FFF2-40B4-BE49-F238E27FC236}">
                <a16:creationId xmlns:a16="http://schemas.microsoft.com/office/drawing/2014/main" id="{531084E3-5A11-49BF-A9B6-F7ABEB164390}"/>
              </a:ext>
            </a:extLst>
          </p:cNvPr>
          <p:cNvPicPr>
            <a:picLocks noChangeAspect="1"/>
          </p:cNvPicPr>
          <p:nvPr/>
        </p:nvPicPr>
        <p:blipFill>
          <a:blip r:embed="rId4"/>
          <a:stretch>
            <a:fillRect/>
          </a:stretch>
        </p:blipFill>
        <p:spPr>
          <a:xfrm>
            <a:off x="9620251" y="6153405"/>
            <a:ext cx="2571750" cy="723900"/>
          </a:xfrm>
          <a:prstGeom prst="rect">
            <a:avLst/>
          </a:prstGeom>
          <a:effectLst>
            <a:softEdge rad="127000"/>
          </a:effectLst>
        </p:spPr>
      </p:pic>
    </p:spTree>
    <p:extLst>
      <p:ext uri="{BB962C8B-B14F-4D97-AF65-F5344CB8AC3E}">
        <p14:creationId xmlns:p14="http://schemas.microsoft.com/office/powerpoint/2010/main" val="246933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70921-7828-4896-BDB6-C232F44A2A4B}"/>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D4F8B3A9-C510-47EE-B9B8-4329F4860F61}"/>
              </a:ext>
            </a:extLst>
          </p:cNvPr>
          <p:cNvPicPr>
            <a:picLocks noGrp="1" noChangeAspect="1"/>
          </p:cNvPicPr>
          <p:nvPr>
            <p:ph idx="1"/>
          </p:nvPr>
        </p:nvPicPr>
        <p:blipFill>
          <a:blip r:embed="rId2"/>
          <a:stretch>
            <a:fillRect/>
          </a:stretch>
        </p:blipFill>
        <p:spPr>
          <a:xfrm>
            <a:off x="738" y="0"/>
            <a:ext cx="12191262" cy="6858000"/>
          </a:xfrm>
        </p:spPr>
      </p:pic>
      <p:pic>
        <p:nvPicPr>
          <p:cNvPr id="6" name="図 5">
            <a:extLst>
              <a:ext uri="{FF2B5EF4-FFF2-40B4-BE49-F238E27FC236}">
                <a16:creationId xmlns:a16="http://schemas.microsoft.com/office/drawing/2014/main" id="{D1E0557B-2D8E-477A-A2AC-0F01135719D8}"/>
              </a:ext>
            </a:extLst>
          </p:cNvPr>
          <p:cNvPicPr>
            <a:picLocks noChangeAspect="1"/>
          </p:cNvPicPr>
          <p:nvPr/>
        </p:nvPicPr>
        <p:blipFill>
          <a:blip r:embed="rId3"/>
          <a:stretch>
            <a:fillRect/>
          </a:stretch>
        </p:blipFill>
        <p:spPr>
          <a:xfrm>
            <a:off x="9620251" y="6153405"/>
            <a:ext cx="2571750" cy="723900"/>
          </a:xfrm>
          <a:prstGeom prst="rect">
            <a:avLst/>
          </a:prstGeom>
          <a:effectLst>
            <a:softEdge rad="127000"/>
          </a:effectLst>
        </p:spPr>
      </p:pic>
    </p:spTree>
    <p:extLst>
      <p:ext uri="{BB962C8B-B14F-4D97-AF65-F5344CB8AC3E}">
        <p14:creationId xmlns:p14="http://schemas.microsoft.com/office/powerpoint/2010/main" val="401165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5CAEB-F9A7-4519-BDEA-D659A9F9B656}"/>
              </a:ext>
            </a:extLst>
          </p:cNvPr>
          <p:cNvSpPr>
            <a:spLocks noGrp="1"/>
          </p:cNvSpPr>
          <p:nvPr>
            <p:ph type="title"/>
          </p:nvPr>
        </p:nvSpPr>
        <p:spPr>
          <a:xfrm>
            <a:off x="685801" y="172279"/>
            <a:ext cx="10131425" cy="670560"/>
          </a:xfrm>
        </p:spPr>
        <p:txBody>
          <a:bodyPr/>
          <a:lstStyle/>
          <a:p>
            <a:r>
              <a:rPr kumimoji="1" lang="ja-JP" altLang="en-US" dirty="0">
                <a:solidFill>
                  <a:srgbClr val="FFFF00"/>
                </a:solidFill>
              </a:rPr>
              <a:t>衛星クラブとはどのようなクラブですか？</a:t>
            </a:r>
          </a:p>
        </p:txBody>
      </p:sp>
      <p:sp>
        <p:nvSpPr>
          <p:cNvPr id="4" name="Rectangle 1">
            <a:extLst>
              <a:ext uri="{FF2B5EF4-FFF2-40B4-BE49-F238E27FC236}">
                <a16:creationId xmlns:a16="http://schemas.microsoft.com/office/drawing/2014/main" id="{D4C72FE6-CF06-4C97-AD76-B11ED88D3B96}"/>
              </a:ext>
            </a:extLst>
          </p:cNvPr>
          <p:cNvSpPr>
            <a:spLocks noGrp="1" noChangeArrowheads="1"/>
          </p:cNvSpPr>
          <p:nvPr>
            <p:ph idx="1"/>
          </p:nvPr>
        </p:nvSpPr>
        <p:spPr bwMode="auto">
          <a:xfrm>
            <a:off x="216673" y="1168172"/>
            <a:ext cx="1167499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衛星クラブは、主体となるスポンサークラブに属するクラブです。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衛星クラブの会員はロータリアンであり、正式にはスポンサークラブの</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会員とみなされます。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衛星クラブを立ち上げるには、8名の会員とスポンサークラブによる</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支援が必要となります。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衛星クラブではしばしば、スポンサークラブとは異なるクラブ環境と</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日時・場所で例会が行われます。通常のロータリークラブと同様に、</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衛星クラブも定期的に例会を開き、クラブ細則とクラブ理事会を有し、</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社会奉仕プロジェクトに参加します。スポンサークラブは、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助言と支援を提供します。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衛星クラブの規模が大きくなった場合、</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新しいロータリークラブとなるための申請をすることもできます</a:t>
            </a:r>
            <a:endParaRPr kumimoji="0" lang="ja-JP" altLang="ja-JP" sz="2800" b="0" i="0" u="none" strike="noStrike" cap="none" normalizeH="0" baseline="0" dirty="0">
              <a:ln>
                <a:noFill/>
              </a:ln>
              <a:effectLst/>
              <a:latin typeface="Arial" panose="020B0604020202020204" pitchFamily="34" charset="0"/>
            </a:endParaRPr>
          </a:p>
        </p:txBody>
      </p:sp>
      <p:pic>
        <p:nvPicPr>
          <p:cNvPr id="5" name="図 4">
            <a:extLst>
              <a:ext uri="{FF2B5EF4-FFF2-40B4-BE49-F238E27FC236}">
                <a16:creationId xmlns:a16="http://schemas.microsoft.com/office/drawing/2014/main" id="{19B0F154-634D-4CC0-907D-5DEFB72126E3}"/>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6" name="図 5">
            <a:extLst>
              <a:ext uri="{FF2B5EF4-FFF2-40B4-BE49-F238E27FC236}">
                <a16:creationId xmlns:a16="http://schemas.microsoft.com/office/drawing/2014/main" id="{2561A51E-BA41-4779-AD09-B3668C8D3745}"/>
              </a:ext>
            </a:extLst>
          </p:cNvPr>
          <p:cNvPicPr>
            <a:picLocks noChangeAspect="1"/>
          </p:cNvPicPr>
          <p:nvPr/>
        </p:nvPicPr>
        <p:blipFill>
          <a:blip r:embed="rId3"/>
          <a:stretch>
            <a:fillRect/>
          </a:stretch>
        </p:blipFill>
        <p:spPr>
          <a:xfrm>
            <a:off x="9691813" y="6217016"/>
            <a:ext cx="2571750" cy="723900"/>
          </a:xfrm>
          <a:prstGeom prst="rect">
            <a:avLst/>
          </a:prstGeom>
          <a:effectLst>
            <a:softEdge rad="127000"/>
          </a:effectLst>
        </p:spPr>
      </p:pic>
    </p:spTree>
    <p:extLst>
      <p:ext uri="{BB962C8B-B14F-4D97-AF65-F5344CB8AC3E}">
        <p14:creationId xmlns:p14="http://schemas.microsoft.com/office/powerpoint/2010/main" val="408540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3A20F-D52D-46E9-A7CC-2C94FC0A9D99}"/>
              </a:ext>
            </a:extLst>
          </p:cNvPr>
          <p:cNvSpPr>
            <a:spLocks noGrp="1"/>
          </p:cNvSpPr>
          <p:nvPr>
            <p:ph type="title"/>
          </p:nvPr>
        </p:nvSpPr>
        <p:spPr/>
        <p:txBody>
          <a:bodyPr/>
          <a:lstStyle/>
          <a:p>
            <a:r>
              <a:rPr kumimoji="1" lang="ja-JP" altLang="en-US" dirty="0">
                <a:solidFill>
                  <a:srgbClr val="FFFF00"/>
                </a:solidFill>
              </a:rPr>
              <a:t>衛星クラブをつくることのメリットは何ですか？</a:t>
            </a:r>
          </a:p>
        </p:txBody>
      </p:sp>
      <p:sp>
        <p:nvSpPr>
          <p:cNvPr id="4" name="Rectangle 1">
            <a:extLst>
              <a:ext uri="{FF2B5EF4-FFF2-40B4-BE49-F238E27FC236}">
                <a16:creationId xmlns:a16="http://schemas.microsoft.com/office/drawing/2014/main" id="{FE1E985F-CD15-4978-ADA3-629387058E54}"/>
              </a:ext>
            </a:extLst>
          </p:cNvPr>
          <p:cNvSpPr>
            <a:spLocks noGrp="1" noChangeArrowheads="1"/>
          </p:cNvSpPr>
          <p:nvPr>
            <p:ph idx="1"/>
          </p:nvPr>
        </p:nvSpPr>
        <p:spPr bwMode="auto">
          <a:xfrm>
            <a:off x="320041" y="2207233"/>
            <a:ext cx="1167499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衛星クラブをつくることにより、スポンサークラブとは違った</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プロジェクトの可能性が広がり、地域社会におけるロータリークラブの</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可視性とインパクトを高めることができます。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衛星クラブはまた、異なるクラブ経験やより低費用のクラブ経験を</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求める会員にとって魅力となり、スポンサークラブのみでは支援を</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行うことが難しい地域社会での活動を可能にします。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また、新しいロータリークラブをつくるまでの移行形態として</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衛星クラブを立ち上げることもできます</a:t>
            </a:r>
            <a:r>
              <a:rPr kumimoji="0" lang="ja-JP" altLang="en-US" sz="2800" b="0" i="0" u="none" strike="noStrike" cap="none" normalizeH="0" baseline="0" dirty="0">
                <a:ln>
                  <a:noFill/>
                </a:ln>
                <a:effectLst/>
                <a:latin typeface="Arial" panose="020B0604020202020204" pitchFamily="34" charset="0"/>
                <a:ea typeface="Noto Sans JP"/>
              </a:rPr>
              <a:t>。</a:t>
            </a:r>
            <a:endParaRPr kumimoji="0" lang="ja-JP" altLang="ja-JP" sz="2800" b="0" i="0" u="none" strike="noStrike" cap="none" normalizeH="0" baseline="0" dirty="0">
              <a:ln>
                <a:noFill/>
              </a:ln>
              <a:effectLst/>
              <a:latin typeface="Arial" panose="020B0604020202020204" pitchFamily="34" charset="0"/>
            </a:endParaRPr>
          </a:p>
        </p:txBody>
      </p:sp>
      <p:pic>
        <p:nvPicPr>
          <p:cNvPr id="6" name="図 5">
            <a:extLst>
              <a:ext uri="{FF2B5EF4-FFF2-40B4-BE49-F238E27FC236}">
                <a16:creationId xmlns:a16="http://schemas.microsoft.com/office/drawing/2014/main" id="{89F4C39C-A765-4F98-A6D9-DA11B33ED4BD}"/>
              </a:ext>
            </a:extLst>
          </p:cNvPr>
          <p:cNvPicPr>
            <a:picLocks noChangeAspect="1"/>
          </p:cNvPicPr>
          <p:nvPr/>
        </p:nvPicPr>
        <p:blipFill>
          <a:blip r:embed="rId2"/>
          <a:stretch>
            <a:fillRect/>
          </a:stretch>
        </p:blipFill>
        <p:spPr>
          <a:xfrm>
            <a:off x="9620251" y="6153405"/>
            <a:ext cx="2571750" cy="723900"/>
          </a:xfrm>
          <a:prstGeom prst="rect">
            <a:avLst/>
          </a:prstGeom>
          <a:effectLst>
            <a:softEdge rad="127000"/>
          </a:effectLst>
        </p:spPr>
      </p:pic>
      <p:pic>
        <p:nvPicPr>
          <p:cNvPr id="7" name="図 6">
            <a:extLst>
              <a:ext uri="{FF2B5EF4-FFF2-40B4-BE49-F238E27FC236}">
                <a16:creationId xmlns:a16="http://schemas.microsoft.com/office/drawing/2014/main" id="{96257449-C83F-4105-BFAA-61AA2B20D750}"/>
              </a:ext>
            </a:extLst>
          </p:cNvPr>
          <p:cNvPicPr>
            <a:picLocks noChangeAspect="1"/>
          </p:cNvPicPr>
          <p:nvPr/>
        </p:nvPicPr>
        <p:blipFill>
          <a:blip r:embed="rId3"/>
          <a:stretch>
            <a:fillRect/>
          </a:stretch>
        </p:blipFill>
        <p:spPr>
          <a:xfrm>
            <a:off x="10307129" y="86905"/>
            <a:ext cx="1819022" cy="425190"/>
          </a:xfrm>
          <a:prstGeom prst="rect">
            <a:avLst/>
          </a:prstGeom>
        </p:spPr>
      </p:pic>
    </p:spTree>
    <p:extLst>
      <p:ext uri="{BB962C8B-B14F-4D97-AF65-F5344CB8AC3E}">
        <p14:creationId xmlns:p14="http://schemas.microsoft.com/office/powerpoint/2010/main" val="247528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8C7B45-79FF-4290-812E-3BB961C21D34}"/>
              </a:ext>
            </a:extLst>
          </p:cNvPr>
          <p:cNvSpPr>
            <a:spLocks noGrp="1"/>
          </p:cNvSpPr>
          <p:nvPr>
            <p:ph type="title"/>
          </p:nvPr>
        </p:nvSpPr>
        <p:spPr/>
        <p:txBody>
          <a:bodyPr/>
          <a:lstStyle/>
          <a:p>
            <a:r>
              <a:rPr kumimoji="1" lang="ja-JP" altLang="en-US" dirty="0">
                <a:solidFill>
                  <a:srgbClr val="FFFF00"/>
                </a:solidFill>
              </a:rPr>
              <a:t>衛星クラブの会員は、ロータリークラブの会員と等しい存在ですか</a:t>
            </a:r>
            <a:r>
              <a:rPr kumimoji="1" lang="ja-JP" altLang="en-US" dirty="0"/>
              <a:t>？</a:t>
            </a:r>
          </a:p>
        </p:txBody>
      </p:sp>
      <p:sp>
        <p:nvSpPr>
          <p:cNvPr id="4" name="Rectangle 1">
            <a:extLst>
              <a:ext uri="{FF2B5EF4-FFF2-40B4-BE49-F238E27FC236}">
                <a16:creationId xmlns:a16="http://schemas.microsoft.com/office/drawing/2014/main" id="{49A236F6-8934-407B-983C-2A539941C89B}"/>
              </a:ext>
            </a:extLst>
          </p:cNvPr>
          <p:cNvSpPr>
            <a:spLocks noGrp="1" noChangeArrowheads="1"/>
          </p:cNvSpPr>
          <p:nvPr>
            <p:ph idx="1"/>
          </p:nvPr>
        </p:nvSpPr>
        <p:spPr bwMode="auto">
          <a:xfrm>
            <a:off x="685801" y="2627808"/>
            <a:ext cx="1095684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はい。衛星クラブは、ロータリークラブより「格下」のクラブ形態</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ではありません。</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衛星クラブ会員は、正式にはスポンサークラブの会員であり、</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ロータリアンです。通常のロータリークラブと同様に、</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衛星クラブでもリーダーや委員会が任命され、</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奉仕プロジェクトが実施され、定期的に例会が開かれます。</a:t>
            </a:r>
            <a:endParaRPr kumimoji="0" lang="ja-JP" altLang="ja-JP" sz="2800" b="0" i="0" u="none" strike="noStrike" cap="none" normalizeH="0" baseline="0" dirty="0">
              <a:ln>
                <a:noFill/>
              </a:ln>
              <a:effectLst/>
              <a:latin typeface="Arial" panose="020B0604020202020204" pitchFamily="34" charset="0"/>
            </a:endParaRPr>
          </a:p>
        </p:txBody>
      </p:sp>
      <p:pic>
        <p:nvPicPr>
          <p:cNvPr id="5" name="図 4">
            <a:extLst>
              <a:ext uri="{FF2B5EF4-FFF2-40B4-BE49-F238E27FC236}">
                <a16:creationId xmlns:a16="http://schemas.microsoft.com/office/drawing/2014/main" id="{107C4EB4-0DCA-4DE5-B85E-F9A849A27543}"/>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6" name="図 5">
            <a:extLst>
              <a:ext uri="{FF2B5EF4-FFF2-40B4-BE49-F238E27FC236}">
                <a16:creationId xmlns:a16="http://schemas.microsoft.com/office/drawing/2014/main" id="{1367C73F-3080-43CB-80A9-2D6139FB0126}"/>
              </a:ext>
            </a:extLst>
          </p:cNvPr>
          <p:cNvPicPr>
            <a:picLocks noChangeAspect="1"/>
          </p:cNvPicPr>
          <p:nvPr/>
        </p:nvPicPr>
        <p:blipFill>
          <a:blip r:embed="rId3"/>
          <a:stretch>
            <a:fillRect/>
          </a:stretch>
        </p:blipFill>
        <p:spPr>
          <a:xfrm>
            <a:off x="9620251" y="6153405"/>
            <a:ext cx="2571750" cy="723900"/>
          </a:xfrm>
          <a:prstGeom prst="rect">
            <a:avLst/>
          </a:prstGeom>
          <a:effectLst>
            <a:softEdge rad="127000"/>
          </a:effectLst>
        </p:spPr>
      </p:pic>
    </p:spTree>
    <p:extLst>
      <p:ext uri="{BB962C8B-B14F-4D97-AF65-F5344CB8AC3E}">
        <p14:creationId xmlns:p14="http://schemas.microsoft.com/office/powerpoint/2010/main" val="3985223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2B468-1EF2-4150-8DA3-A031A9635E3A}"/>
              </a:ext>
            </a:extLst>
          </p:cNvPr>
          <p:cNvSpPr>
            <a:spLocks noGrp="1"/>
          </p:cNvSpPr>
          <p:nvPr>
            <p:ph type="title"/>
          </p:nvPr>
        </p:nvSpPr>
        <p:spPr>
          <a:xfrm>
            <a:off x="439311" y="610828"/>
            <a:ext cx="10131425" cy="1456267"/>
          </a:xfrm>
        </p:spPr>
        <p:txBody>
          <a:bodyPr>
            <a:normAutofit fontScale="90000"/>
          </a:bodyPr>
          <a:lstStyle/>
          <a:p>
            <a:r>
              <a:rPr kumimoji="1" lang="en-US" altLang="ja-JP" dirty="0">
                <a:solidFill>
                  <a:srgbClr val="FFFF00"/>
                </a:solidFill>
              </a:rPr>
              <a:t>E</a:t>
            </a:r>
            <a:r>
              <a:rPr kumimoji="1" lang="ja-JP" altLang="en-US" dirty="0">
                <a:solidFill>
                  <a:srgbClr val="FFFF00"/>
                </a:solidFill>
              </a:rPr>
              <a:t>クラブと従来型クラブの区別がなくなりましたが、主にオンラインで例会を開くクラブを、今後も「</a:t>
            </a:r>
            <a:r>
              <a:rPr kumimoji="1" lang="en-US" altLang="ja-JP" dirty="0">
                <a:solidFill>
                  <a:srgbClr val="FFFF00"/>
                </a:solidFill>
              </a:rPr>
              <a:t>E</a:t>
            </a:r>
            <a:r>
              <a:rPr kumimoji="1" lang="ja-JP" altLang="en-US" dirty="0">
                <a:solidFill>
                  <a:srgbClr val="FFFF00"/>
                </a:solidFill>
              </a:rPr>
              <a:t>クラブ」と呼ぶことができますか？</a:t>
            </a:r>
          </a:p>
        </p:txBody>
      </p:sp>
      <p:sp>
        <p:nvSpPr>
          <p:cNvPr id="4" name="Rectangle 1">
            <a:extLst>
              <a:ext uri="{FF2B5EF4-FFF2-40B4-BE49-F238E27FC236}">
                <a16:creationId xmlns:a16="http://schemas.microsoft.com/office/drawing/2014/main" id="{C502932C-9ED9-4E35-803C-F125939297A1}"/>
              </a:ext>
            </a:extLst>
          </p:cNvPr>
          <p:cNvSpPr>
            <a:spLocks noGrp="1" noChangeArrowheads="1"/>
          </p:cNvSpPr>
          <p:nvPr>
            <p:ph idx="1"/>
          </p:nvPr>
        </p:nvSpPr>
        <p:spPr bwMode="auto">
          <a:xfrm>
            <a:off x="78968" y="2258301"/>
            <a:ext cx="1203406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その判断はクラブに委ねられます。ロータリーでは、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直接顔を合わせる例会を開くクラブと、オンラインで例会を開くクラブを</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区別していません。</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この区別がなくなった理由は、すべてのクラブは今日、直接顔を合わせる</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例会またはオンライン（スカイプやFaceTimeなど）、あるいは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その組み合わせなど、どのような方法で例会を開いてもよいからです。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オンラインのみ（または主にオンライン）で例会を開いているクラブは、</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今後も「Eクラブ」をクラブ名に含め、その例会形式を強調するために</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自らをEクラブと呼び続けることができます。</a:t>
            </a:r>
            <a:endParaRPr kumimoji="0" lang="ja-JP" altLang="ja-JP" sz="2800" b="0" i="0" u="none" strike="noStrike" cap="none" normalizeH="0" baseline="0" dirty="0">
              <a:ln>
                <a:noFill/>
              </a:ln>
              <a:effectLst/>
              <a:latin typeface="Arial" panose="020B0604020202020204" pitchFamily="34" charset="0"/>
            </a:endParaRPr>
          </a:p>
        </p:txBody>
      </p:sp>
      <p:pic>
        <p:nvPicPr>
          <p:cNvPr id="5" name="図 4">
            <a:extLst>
              <a:ext uri="{FF2B5EF4-FFF2-40B4-BE49-F238E27FC236}">
                <a16:creationId xmlns:a16="http://schemas.microsoft.com/office/drawing/2014/main" id="{EE248D8C-EFEE-4A32-A187-DAEFDEE84592}"/>
              </a:ext>
            </a:extLst>
          </p:cNvPr>
          <p:cNvPicPr>
            <a:picLocks noChangeAspect="1"/>
          </p:cNvPicPr>
          <p:nvPr/>
        </p:nvPicPr>
        <p:blipFill>
          <a:blip r:embed="rId2"/>
          <a:stretch>
            <a:fillRect/>
          </a:stretch>
        </p:blipFill>
        <p:spPr>
          <a:xfrm>
            <a:off x="10307129" y="86905"/>
            <a:ext cx="1819022" cy="425190"/>
          </a:xfrm>
          <a:prstGeom prst="rect">
            <a:avLst/>
          </a:prstGeom>
        </p:spPr>
      </p:pic>
    </p:spTree>
    <p:extLst>
      <p:ext uri="{BB962C8B-B14F-4D97-AF65-F5344CB8AC3E}">
        <p14:creationId xmlns:p14="http://schemas.microsoft.com/office/powerpoint/2010/main" val="259276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489C4-4271-4DB8-AEE3-740610867CCC}"/>
              </a:ext>
            </a:extLst>
          </p:cNvPr>
          <p:cNvSpPr>
            <a:spLocks noGrp="1"/>
          </p:cNvSpPr>
          <p:nvPr>
            <p:ph type="title"/>
          </p:nvPr>
        </p:nvSpPr>
        <p:spPr/>
        <p:txBody>
          <a:bodyPr/>
          <a:lstStyle/>
          <a:p>
            <a:r>
              <a:rPr kumimoji="1" lang="ja-JP" altLang="en-US" dirty="0">
                <a:solidFill>
                  <a:srgbClr val="FFFF00"/>
                </a:solidFill>
              </a:rPr>
              <a:t>パスポートクラブとは何ですか？</a:t>
            </a:r>
          </a:p>
        </p:txBody>
      </p:sp>
      <p:sp>
        <p:nvSpPr>
          <p:cNvPr id="4" name="Rectangle 1">
            <a:extLst>
              <a:ext uri="{FF2B5EF4-FFF2-40B4-BE49-F238E27FC236}">
                <a16:creationId xmlns:a16="http://schemas.microsoft.com/office/drawing/2014/main" id="{DD0EA37C-B2BF-4B20-A9F6-55B6B7C4020A}"/>
              </a:ext>
            </a:extLst>
          </p:cNvPr>
          <p:cNvSpPr>
            <a:spLocks noGrp="1" noChangeArrowheads="1"/>
          </p:cNvSpPr>
          <p:nvPr>
            <p:ph idx="1"/>
          </p:nvPr>
        </p:nvSpPr>
        <p:spPr bwMode="auto">
          <a:xfrm>
            <a:off x="258504" y="2324899"/>
            <a:ext cx="1167499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パスポートクラブとは、ほかのクラブへの頻繁な訪問、</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出席に関する緩やかな方針、食事や卓話を含まない例会など、</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より柔軟なクラブ体験を会員に提供することを目的としたモデルです。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「パスポート」とは、一つのクラブから別のクラブへと自由に移動して</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例会や活動に参加できることを表現したものです。</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ロータリアンは誰でも、旅行時にほかのクラブを訪問できますが、</a:t>
            </a:r>
            <a:endParaRPr kumimoji="0" lang="en-US" altLang="ja-JP" sz="2800" b="0" i="0" u="none" strike="noStrike" cap="none" normalizeH="0" baseline="0" dirty="0">
              <a:ln>
                <a:noFill/>
              </a:ln>
              <a:effectLst/>
              <a:latin typeface="Arial" panose="020B0604020202020204" pitchFamily="34" charset="0"/>
              <a:ea typeface="Noto Sans JP"/>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effectLst/>
                <a:latin typeface="Arial" panose="020B0604020202020204" pitchFamily="34" charset="0"/>
                <a:ea typeface="Noto Sans JP"/>
              </a:rPr>
              <a:t>パスポートクラブでは定期的にそうすることが奨励されます。</a:t>
            </a:r>
            <a:endParaRPr kumimoji="0" lang="ja-JP" altLang="ja-JP" sz="2800" b="0" i="0" u="none" strike="noStrike" cap="none" normalizeH="0" baseline="0" dirty="0">
              <a:ln>
                <a:noFill/>
              </a:ln>
              <a:effectLst/>
              <a:latin typeface="Arial" panose="020B0604020202020204" pitchFamily="34" charset="0"/>
            </a:endParaRPr>
          </a:p>
        </p:txBody>
      </p:sp>
      <p:pic>
        <p:nvPicPr>
          <p:cNvPr id="5" name="図 4">
            <a:extLst>
              <a:ext uri="{FF2B5EF4-FFF2-40B4-BE49-F238E27FC236}">
                <a16:creationId xmlns:a16="http://schemas.microsoft.com/office/drawing/2014/main" id="{9CEDBF6D-3AB8-4A4F-8340-DA831B81AC4B}"/>
              </a:ext>
            </a:extLst>
          </p:cNvPr>
          <p:cNvPicPr>
            <a:picLocks noChangeAspect="1"/>
          </p:cNvPicPr>
          <p:nvPr/>
        </p:nvPicPr>
        <p:blipFill>
          <a:blip r:embed="rId2"/>
          <a:stretch>
            <a:fillRect/>
          </a:stretch>
        </p:blipFill>
        <p:spPr>
          <a:xfrm>
            <a:off x="10307129" y="86905"/>
            <a:ext cx="1819022" cy="425190"/>
          </a:xfrm>
          <a:prstGeom prst="rect">
            <a:avLst/>
          </a:prstGeom>
        </p:spPr>
      </p:pic>
      <p:pic>
        <p:nvPicPr>
          <p:cNvPr id="6" name="図 5">
            <a:extLst>
              <a:ext uri="{FF2B5EF4-FFF2-40B4-BE49-F238E27FC236}">
                <a16:creationId xmlns:a16="http://schemas.microsoft.com/office/drawing/2014/main" id="{E6DF4C3F-71F0-4F96-9063-6D2C3F8B855B}"/>
              </a:ext>
            </a:extLst>
          </p:cNvPr>
          <p:cNvPicPr>
            <a:picLocks noChangeAspect="1"/>
          </p:cNvPicPr>
          <p:nvPr/>
        </p:nvPicPr>
        <p:blipFill>
          <a:blip r:embed="rId3"/>
          <a:stretch>
            <a:fillRect/>
          </a:stretch>
        </p:blipFill>
        <p:spPr>
          <a:xfrm>
            <a:off x="9620251" y="6153405"/>
            <a:ext cx="2571750" cy="723900"/>
          </a:xfrm>
          <a:prstGeom prst="rect">
            <a:avLst/>
          </a:prstGeom>
          <a:effectLst>
            <a:softEdge rad="127000"/>
          </a:effectLst>
        </p:spPr>
      </p:pic>
    </p:spTree>
    <p:extLst>
      <p:ext uri="{BB962C8B-B14F-4D97-AF65-F5344CB8AC3E}">
        <p14:creationId xmlns:p14="http://schemas.microsoft.com/office/powerpoint/2010/main" val="392046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399B7B-1B53-4880-958C-C59CD402DB83}"/>
              </a:ext>
            </a:extLst>
          </p:cNvPr>
          <p:cNvSpPr>
            <a:spLocks noGrp="1"/>
          </p:cNvSpPr>
          <p:nvPr>
            <p:ph type="title"/>
          </p:nvPr>
        </p:nvSpPr>
        <p:spPr/>
        <p:txBody>
          <a:bodyPr>
            <a:normAutofit/>
          </a:bodyPr>
          <a:lstStyle/>
          <a:p>
            <a:r>
              <a:rPr lang="ja-JP" altLang="en-US" sz="5400" dirty="0">
                <a:solidFill>
                  <a:srgbClr val="FFFF00"/>
                </a:solidFill>
              </a:rPr>
              <a:t>ロータリーの素晴らしさを体感しよう！</a:t>
            </a:r>
            <a:endParaRPr kumimoji="1" lang="ja-JP" altLang="en-US" sz="5400" dirty="0">
              <a:solidFill>
                <a:srgbClr val="FFFF00"/>
              </a:solidFill>
            </a:endParaRPr>
          </a:p>
        </p:txBody>
      </p:sp>
      <p:sp>
        <p:nvSpPr>
          <p:cNvPr id="3" name="コンテンツ プレースホルダー 2">
            <a:extLst>
              <a:ext uri="{FF2B5EF4-FFF2-40B4-BE49-F238E27FC236}">
                <a16:creationId xmlns:a16="http://schemas.microsoft.com/office/drawing/2014/main" id="{633759E5-2705-45DA-A660-DB27E5B8B844}"/>
              </a:ext>
            </a:extLst>
          </p:cNvPr>
          <p:cNvSpPr>
            <a:spLocks noGrp="1"/>
          </p:cNvSpPr>
          <p:nvPr>
            <p:ph idx="1"/>
          </p:nvPr>
        </p:nvSpPr>
        <p:spPr/>
        <p:txBody>
          <a:bodyPr/>
          <a:lstStyle/>
          <a:p>
            <a:r>
              <a:rPr kumimoji="1" lang="ja-JP" altLang="en-US" sz="3200" dirty="0"/>
              <a:t>楽しい例会を企画しましょう</a:t>
            </a:r>
            <a:endParaRPr kumimoji="1" lang="en-US" altLang="ja-JP" sz="3200" dirty="0"/>
          </a:p>
          <a:p>
            <a:r>
              <a:rPr kumimoji="1" lang="ja-JP" altLang="en-US" sz="3200" dirty="0"/>
              <a:t>多様性を認め合える仲間つくり</a:t>
            </a:r>
            <a:endParaRPr kumimoji="1" lang="en-US" altLang="ja-JP" sz="3200" dirty="0"/>
          </a:p>
          <a:p>
            <a:r>
              <a:rPr lang="ja-JP" altLang="en-US" sz="3200" dirty="0"/>
              <a:t>クラブには自治権がある</a:t>
            </a:r>
            <a:endParaRPr lang="en-US" altLang="ja-JP" sz="3200" dirty="0"/>
          </a:p>
          <a:p>
            <a:r>
              <a:rPr kumimoji="1" lang="ja-JP" altLang="en-US" sz="3200" dirty="0"/>
              <a:t>奉仕活動にみんなで参加し楽しもう</a:t>
            </a:r>
            <a:endParaRPr kumimoji="1" lang="en-US" altLang="ja-JP" sz="3200" dirty="0"/>
          </a:p>
          <a:p>
            <a:r>
              <a:rPr lang="ja-JP" altLang="en-US" sz="3200" dirty="0"/>
              <a:t>四つのテストを実践しよう</a:t>
            </a:r>
            <a:endParaRPr kumimoji="1" lang="ja-JP" altLang="en-US" sz="3200" dirty="0"/>
          </a:p>
        </p:txBody>
      </p:sp>
      <p:pic>
        <p:nvPicPr>
          <p:cNvPr id="4" name="図 3">
            <a:extLst>
              <a:ext uri="{FF2B5EF4-FFF2-40B4-BE49-F238E27FC236}">
                <a16:creationId xmlns:a16="http://schemas.microsoft.com/office/drawing/2014/main" id="{2D8B7CEF-8FC2-48E2-A394-FA67CEB9FD7A}"/>
              </a:ext>
            </a:extLst>
          </p:cNvPr>
          <p:cNvPicPr>
            <a:picLocks noChangeAspect="1"/>
          </p:cNvPicPr>
          <p:nvPr/>
        </p:nvPicPr>
        <p:blipFill>
          <a:blip r:embed="rId2"/>
          <a:stretch>
            <a:fillRect/>
          </a:stretch>
        </p:blipFill>
        <p:spPr>
          <a:xfrm>
            <a:off x="10114059" y="6315067"/>
            <a:ext cx="2019902" cy="455468"/>
          </a:xfrm>
          <a:prstGeom prst="rect">
            <a:avLst/>
          </a:prstGeom>
        </p:spPr>
      </p:pic>
    </p:spTree>
    <p:extLst>
      <p:ext uri="{BB962C8B-B14F-4D97-AF65-F5344CB8AC3E}">
        <p14:creationId xmlns:p14="http://schemas.microsoft.com/office/powerpoint/2010/main" val="97761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77341-1173-436B-9759-44B7F6DDEED5}"/>
              </a:ext>
            </a:extLst>
          </p:cNvPr>
          <p:cNvSpPr>
            <a:spLocks noGrp="1"/>
          </p:cNvSpPr>
          <p:nvPr>
            <p:ph type="title"/>
          </p:nvPr>
        </p:nvSpPr>
        <p:spPr>
          <a:xfrm>
            <a:off x="864910" y="732383"/>
            <a:ext cx="10131425" cy="615885"/>
          </a:xfrm>
        </p:spPr>
        <p:txBody>
          <a:bodyPr>
            <a:noAutofit/>
          </a:bodyPr>
          <a:lstStyle/>
          <a:p>
            <a:r>
              <a:rPr lang="ja-JP" altLang="en-US" sz="4000" dirty="0"/>
              <a:t>「松江ヤングリーダーズロータリー衛星クラブ」誕生</a:t>
            </a:r>
          </a:p>
        </p:txBody>
      </p:sp>
      <p:sp>
        <p:nvSpPr>
          <p:cNvPr id="3" name="コンテンツ プレースホルダー 2">
            <a:extLst>
              <a:ext uri="{FF2B5EF4-FFF2-40B4-BE49-F238E27FC236}">
                <a16:creationId xmlns:a16="http://schemas.microsoft.com/office/drawing/2014/main" id="{4F70F3E1-12F8-4662-BD26-DD69392895F7}"/>
              </a:ext>
            </a:extLst>
          </p:cNvPr>
          <p:cNvSpPr>
            <a:spLocks noGrp="1"/>
          </p:cNvSpPr>
          <p:nvPr>
            <p:ph idx="1"/>
          </p:nvPr>
        </p:nvSpPr>
        <p:spPr>
          <a:xfrm>
            <a:off x="0" y="3413421"/>
            <a:ext cx="10131425" cy="2373372"/>
          </a:xfrm>
        </p:spPr>
        <p:txBody>
          <a:bodyPr>
            <a:normAutofit/>
          </a:bodyPr>
          <a:lstStyle/>
          <a:p>
            <a:r>
              <a:rPr lang="en-US" altLang="ja-JP" sz="2800" dirty="0"/>
              <a:t>2022</a:t>
            </a:r>
            <a:r>
              <a:rPr lang="ja-JP" altLang="en-US" sz="2800" dirty="0"/>
              <a:t>年</a:t>
            </a:r>
            <a:r>
              <a:rPr lang="en-US" altLang="ja-JP" sz="2800" dirty="0"/>
              <a:t>1</a:t>
            </a:r>
            <a:r>
              <a:rPr lang="ja-JP" altLang="en-US" sz="2800" dirty="0"/>
              <a:t>月</a:t>
            </a:r>
            <a:r>
              <a:rPr lang="en-US" altLang="ja-JP" sz="2800" dirty="0"/>
              <a:t>12</a:t>
            </a:r>
            <a:r>
              <a:rPr lang="ja-JP" altLang="en-US" sz="2800" dirty="0"/>
              <a:t>日：松江ロータリークラブの衛星クラブ</a:t>
            </a:r>
            <a:br>
              <a:rPr lang="en-US" altLang="ja-JP" sz="2800" dirty="0"/>
            </a:br>
            <a:r>
              <a:rPr lang="ja-JP" altLang="en-US" sz="2800" dirty="0"/>
              <a:t>「松江ヤングリーダーズロータリー衛星クラブ」が正式発足</a:t>
            </a:r>
            <a:br>
              <a:rPr lang="en-US" altLang="ja-JP" sz="2800" dirty="0"/>
            </a:br>
            <a:r>
              <a:rPr lang="ja-JP" altLang="en-US" sz="2800" dirty="0"/>
              <a:t>議長：勝谷有史　会員</a:t>
            </a:r>
            <a:r>
              <a:rPr lang="en-US" altLang="ja-JP" sz="2800" dirty="0"/>
              <a:t>10</a:t>
            </a:r>
            <a:r>
              <a:rPr lang="ja-JP" altLang="en-US" sz="2800" dirty="0"/>
              <a:t>名（女性会員</a:t>
            </a:r>
            <a:r>
              <a:rPr lang="en-US" altLang="ja-JP" sz="2800" dirty="0"/>
              <a:t>5</a:t>
            </a:r>
            <a:r>
              <a:rPr lang="ja-JP" altLang="en-US" sz="2800" dirty="0"/>
              <a:t>名）</a:t>
            </a:r>
          </a:p>
        </p:txBody>
      </p:sp>
      <p:pic>
        <p:nvPicPr>
          <p:cNvPr id="5" name="図 4">
            <a:extLst>
              <a:ext uri="{FF2B5EF4-FFF2-40B4-BE49-F238E27FC236}">
                <a16:creationId xmlns:a16="http://schemas.microsoft.com/office/drawing/2014/main" id="{B5B04D87-C452-4010-90A4-73FCDFF61ECC}"/>
              </a:ext>
            </a:extLst>
          </p:cNvPr>
          <p:cNvPicPr>
            <a:picLocks noChangeAspect="1"/>
          </p:cNvPicPr>
          <p:nvPr/>
        </p:nvPicPr>
        <p:blipFill>
          <a:blip r:embed="rId2"/>
          <a:stretch>
            <a:fillRect/>
          </a:stretch>
        </p:blipFill>
        <p:spPr>
          <a:xfrm>
            <a:off x="8141304" y="1718820"/>
            <a:ext cx="3980241" cy="5095189"/>
          </a:xfrm>
          <a:prstGeom prst="rect">
            <a:avLst/>
          </a:prstGeom>
        </p:spPr>
      </p:pic>
      <p:pic>
        <p:nvPicPr>
          <p:cNvPr id="7" name="図 6">
            <a:extLst>
              <a:ext uri="{FF2B5EF4-FFF2-40B4-BE49-F238E27FC236}">
                <a16:creationId xmlns:a16="http://schemas.microsoft.com/office/drawing/2014/main" id="{6696950E-8CF0-4305-8028-63AA3D75881E}"/>
              </a:ext>
            </a:extLst>
          </p:cNvPr>
          <p:cNvPicPr>
            <a:picLocks noChangeAspect="1"/>
          </p:cNvPicPr>
          <p:nvPr/>
        </p:nvPicPr>
        <p:blipFill>
          <a:blip r:embed="rId3"/>
          <a:stretch>
            <a:fillRect/>
          </a:stretch>
        </p:blipFill>
        <p:spPr>
          <a:xfrm>
            <a:off x="227516" y="1562188"/>
            <a:ext cx="7646362" cy="1894773"/>
          </a:xfrm>
          <a:prstGeom prst="rect">
            <a:avLst/>
          </a:prstGeom>
        </p:spPr>
      </p:pic>
      <p:pic>
        <p:nvPicPr>
          <p:cNvPr id="8" name="図 7">
            <a:extLst>
              <a:ext uri="{FF2B5EF4-FFF2-40B4-BE49-F238E27FC236}">
                <a16:creationId xmlns:a16="http://schemas.microsoft.com/office/drawing/2014/main" id="{864CD813-96DD-402E-BE41-2F94C12D9E49}"/>
              </a:ext>
            </a:extLst>
          </p:cNvPr>
          <p:cNvPicPr>
            <a:picLocks noChangeAspect="1"/>
          </p:cNvPicPr>
          <p:nvPr/>
        </p:nvPicPr>
        <p:blipFill>
          <a:blip r:embed="rId4"/>
          <a:stretch>
            <a:fillRect/>
          </a:stretch>
        </p:blipFill>
        <p:spPr>
          <a:xfrm>
            <a:off x="10331534" y="113359"/>
            <a:ext cx="1802018" cy="413359"/>
          </a:xfrm>
          <a:prstGeom prst="rect">
            <a:avLst/>
          </a:prstGeom>
        </p:spPr>
      </p:pic>
    </p:spTree>
    <p:extLst>
      <p:ext uri="{BB962C8B-B14F-4D97-AF65-F5344CB8AC3E}">
        <p14:creationId xmlns:p14="http://schemas.microsoft.com/office/powerpoint/2010/main" val="345874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92D0D5DC-218D-4343-B500-0874678C3F5B}"/>
              </a:ext>
            </a:extLst>
          </p:cNvPr>
          <p:cNvPicPr>
            <a:picLocks noChangeAspect="1"/>
          </p:cNvPicPr>
          <p:nvPr/>
        </p:nvPicPr>
        <p:blipFill>
          <a:blip r:embed="rId2"/>
          <a:stretch>
            <a:fillRect/>
          </a:stretch>
        </p:blipFill>
        <p:spPr>
          <a:xfrm>
            <a:off x="5192295" y="4194017"/>
            <a:ext cx="2057637" cy="2419710"/>
          </a:xfrm>
          <a:prstGeom prst="rect">
            <a:avLst/>
          </a:prstGeom>
          <a:noFill/>
        </p:spPr>
      </p:pic>
      <p:pic>
        <p:nvPicPr>
          <p:cNvPr id="7" name="図 6">
            <a:extLst>
              <a:ext uri="{FF2B5EF4-FFF2-40B4-BE49-F238E27FC236}">
                <a16:creationId xmlns:a16="http://schemas.microsoft.com/office/drawing/2014/main" id="{0122FD54-1BCC-4A47-82B3-A9DC1CACA791}"/>
              </a:ext>
            </a:extLst>
          </p:cNvPr>
          <p:cNvPicPr>
            <a:picLocks noChangeAspect="1"/>
          </p:cNvPicPr>
          <p:nvPr/>
        </p:nvPicPr>
        <p:blipFill>
          <a:blip r:embed="rId3"/>
          <a:stretch>
            <a:fillRect/>
          </a:stretch>
        </p:blipFill>
        <p:spPr>
          <a:xfrm>
            <a:off x="7296150" y="0"/>
            <a:ext cx="4895850" cy="4953000"/>
          </a:xfrm>
          <a:prstGeom prst="rect">
            <a:avLst/>
          </a:prstGeom>
        </p:spPr>
      </p:pic>
      <p:pic>
        <p:nvPicPr>
          <p:cNvPr id="9" name="図 8">
            <a:extLst>
              <a:ext uri="{FF2B5EF4-FFF2-40B4-BE49-F238E27FC236}">
                <a16:creationId xmlns:a16="http://schemas.microsoft.com/office/drawing/2014/main" id="{5F278F96-1F25-4FA6-AC4D-7A1BEC285FA5}"/>
              </a:ext>
            </a:extLst>
          </p:cNvPr>
          <p:cNvPicPr>
            <a:picLocks noChangeAspect="1"/>
          </p:cNvPicPr>
          <p:nvPr/>
        </p:nvPicPr>
        <p:blipFill>
          <a:blip r:embed="rId4"/>
          <a:stretch>
            <a:fillRect/>
          </a:stretch>
        </p:blipFill>
        <p:spPr>
          <a:xfrm>
            <a:off x="0" y="0"/>
            <a:ext cx="5146078" cy="6858000"/>
          </a:xfrm>
          <a:prstGeom prst="rect">
            <a:avLst/>
          </a:prstGeom>
        </p:spPr>
      </p:pic>
    </p:spTree>
    <p:extLst>
      <p:ext uri="{BB962C8B-B14F-4D97-AF65-F5344CB8AC3E}">
        <p14:creationId xmlns:p14="http://schemas.microsoft.com/office/powerpoint/2010/main" val="3218609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EC208-8969-4992-9984-6181746B8766}"/>
              </a:ext>
            </a:extLst>
          </p:cNvPr>
          <p:cNvSpPr>
            <a:spLocks noGrp="1"/>
          </p:cNvSpPr>
          <p:nvPr>
            <p:ph type="title"/>
          </p:nvPr>
        </p:nvSpPr>
        <p:spPr>
          <a:xfrm>
            <a:off x="1099295" y="456832"/>
            <a:ext cx="9507745" cy="1423653"/>
          </a:xfrm>
        </p:spPr>
        <p:txBody>
          <a:bodyPr>
            <a:normAutofit fontScale="90000"/>
          </a:bodyPr>
          <a:lstStyle/>
          <a:p>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b="1" kern="0" spc="75" dirty="0">
                <a:solidFill>
                  <a:schemeClr val="bg1"/>
                </a:solidFill>
                <a:latin typeface="Arial" panose="020B0604020202020204" pitchFamily="34" charset="0"/>
                <a:ea typeface="ＭＳ Ｐゴシック" panose="020B0600070205080204" pitchFamily="50" charset="-128"/>
                <a:cs typeface="Times New Roman" panose="02020603050405020304" pitchFamily="18" charset="0"/>
              </a:rPr>
              <a:t>Imagine / John Lennon</a:t>
            </a:r>
            <a:br>
              <a:rPr lang="en-US" altLang="ja-JP" b="1" kern="0" spc="75" dirty="0">
                <a:solidFill>
                  <a:schemeClr val="bg1"/>
                </a:solidFill>
                <a:latin typeface="Arial" panose="020B0604020202020204" pitchFamily="34" charset="0"/>
                <a:ea typeface="ＭＳ Ｐゴシック" panose="020B0600070205080204" pitchFamily="50" charset="-128"/>
                <a:cs typeface="Times New Roman" panose="02020603050405020304" pitchFamily="18" charset="0"/>
              </a:rPr>
            </a:br>
            <a:r>
              <a:rPr lang="ja-JP" altLang="en-US" b="1" kern="0" spc="75" dirty="0">
                <a:solidFill>
                  <a:schemeClr val="bg1"/>
                </a:solidFill>
                <a:latin typeface="Arial" panose="020B0604020202020204" pitchFamily="34" charset="0"/>
                <a:ea typeface="ＭＳ Ｐゴシック" panose="020B0600070205080204" pitchFamily="50" charset="-128"/>
                <a:cs typeface="Times New Roman" panose="02020603050405020304" pitchFamily="18" charset="0"/>
              </a:rPr>
              <a:t>　　　　　　　　　　　　　</a:t>
            </a:r>
            <a:r>
              <a:rPr lang="ja-JP" altLang="en-US" b="1" kern="0" spc="75" dirty="0">
                <a:solidFill>
                  <a:srgbClr val="FFFF00"/>
                </a:solidFill>
                <a:latin typeface="Arial" panose="020B0604020202020204" pitchFamily="34" charset="0"/>
                <a:ea typeface="ＭＳ Ｐゴシック" panose="020B0600070205080204" pitchFamily="50" charset="-128"/>
                <a:cs typeface="Times New Roman" panose="02020603050405020304" pitchFamily="18" charset="0"/>
              </a:rPr>
              <a:t>イマジン</a:t>
            </a:r>
            <a:r>
              <a:rPr lang="en-US" altLang="ja-JP" b="1" kern="0" spc="75" dirty="0">
                <a:solidFill>
                  <a:srgbClr val="FFFF00"/>
                </a:solidFill>
                <a:latin typeface="Arial" panose="020B0604020202020204" pitchFamily="34" charset="0"/>
                <a:ea typeface="ＭＳ Ｐゴシック" panose="020B0600070205080204" pitchFamily="50" charset="-128"/>
                <a:cs typeface="Times New Roman" panose="02020603050405020304" pitchFamily="18" charset="0"/>
              </a:rPr>
              <a:t>/</a:t>
            </a:r>
            <a:r>
              <a:rPr lang="ja-JP" altLang="en-US" b="1" kern="0" spc="75" dirty="0">
                <a:solidFill>
                  <a:srgbClr val="FFFF00"/>
                </a:solidFill>
                <a:latin typeface="Arial" panose="020B0604020202020204" pitchFamily="34" charset="0"/>
                <a:ea typeface="ＭＳ Ｐゴシック" panose="020B0600070205080204" pitchFamily="50" charset="-128"/>
                <a:cs typeface="Times New Roman" panose="02020603050405020304" pitchFamily="18" charset="0"/>
              </a:rPr>
              <a:t>ジョン・レノン</a:t>
            </a:r>
            <a:endParaRPr kumimoji="1" lang="ja-JP" altLang="en-US" dirty="0">
              <a:solidFill>
                <a:srgbClr val="FFFF00"/>
              </a:solidFill>
            </a:endParaRPr>
          </a:p>
        </p:txBody>
      </p:sp>
      <p:sp>
        <p:nvSpPr>
          <p:cNvPr id="3" name="コンテンツ プレースホルダー 2">
            <a:extLst>
              <a:ext uri="{FF2B5EF4-FFF2-40B4-BE49-F238E27FC236}">
                <a16:creationId xmlns:a16="http://schemas.microsoft.com/office/drawing/2014/main" id="{F2152B2C-DF4A-45DC-8868-3EF3BAEBC610}"/>
              </a:ext>
            </a:extLst>
          </p:cNvPr>
          <p:cNvSpPr>
            <a:spLocks noGrp="1"/>
          </p:cNvSpPr>
          <p:nvPr>
            <p:ph idx="1"/>
          </p:nvPr>
        </p:nvSpPr>
        <p:spPr>
          <a:xfrm>
            <a:off x="1154954" y="2289977"/>
            <a:ext cx="8825659" cy="4333460"/>
          </a:xfrm>
        </p:spPr>
        <p:txBody>
          <a:bodyPr>
            <a:normAutofit fontScale="92500" lnSpcReduction="20000"/>
          </a:bodyPr>
          <a:lstStyle/>
          <a:p>
            <a:r>
              <a:rPr lang="en-US" altLang="ja-JP" sz="3900" kern="0" spc="75" dirty="0">
                <a:effectLst/>
                <a:latin typeface="Arial" panose="020B0604020202020204" pitchFamily="34" charset="0"/>
                <a:ea typeface="ＭＳ Ｐゴシック" panose="020B0600070205080204" pitchFamily="50" charset="-128"/>
              </a:rPr>
              <a:t>You may say I'm a dreamer</a:t>
            </a:r>
            <a:br>
              <a:rPr lang="en-US" altLang="ja-JP" sz="3900" kern="0" spc="75" dirty="0">
                <a:effectLst/>
                <a:latin typeface="Arial" panose="020B0604020202020204" pitchFamily="34" charset="0"/>
                <a:ea typeface="ＭＳ Ｐゴシック" panose="020B0600070205080204" pitchFamily="50" charset="-128"/>
              </a:rPr>
            </a:br>
            <a:r>
              <a:rPr lang="en-US" altLang="ja-JP" sz="3900" kern="0" spc="75" dirty="0">
                <a:effectLst/>
                <a:latin typeface="Arial" panose="020B0604020202020204" pitchFamily="34" charset="0"/>
                <a:ea typeface="ＭＳ Ｐゴシック" panose="020B0600070205080204" pitchFamily="50" charset="-128"/>
              </a:rPr>
              <a:t>But I'm not the only one</a:t>
            </a:r>
            <a:br>
              <a:rPr lang="en-US" altLang="ja-JP" sz="3900" kern="0" spc="75" dirty="0">
                <a:effectLst/>
                <a:latin typeface="Arial" panose="020B0604020202020204" pitchFamily="34" charset="0"/>
                <a:ea typeface="ＭＳ Ｐゴシック" panose="020B0600070205080204" pitchFamily="50" charset="-128"/>
              </a:rPr>
            </a:br>
            <a:r>
              <a:rPr lang="en-US" altLang="ja-JP" sz="3900" kern="0" spc="75" dirty="0">
                <a:effectLst/>
                <a:latin typeface="Arial" panose="020B0604020202020204" pitchFamily="34" charset="0"/>
                <a:ea typeface="ＭＳ Ｐゴシック" panose="020B0600070205080204" pitchFamily="50" charset="-128"/>
              </a:rPr>
              <a:t>I hope someday you'll join us</a:t>
            </a:r>
            <a:br>
              <a:rPr lang="en-US" altLang="ja-JP" sz="3900" kern="0" spc="75" dirty="0">
                <a:effectLst/>
                <a:latin typeface="Arial" panose="020B0604020202020204" pitchFamily="34" charset="0"/>
                <a:ea typeface="ＭＳ Ｐゴシック" panose="020B0600070205080204" pitchFamily="50" charset="-128"/>
              </a:rPr>
            </a:br>
            <a:r>
              <a:rPr lang="en-US" altLang="ja-JP" sz="3900" kern="0" spc="75" dirty="0">
                <a:effectLst/>
                <a:latin typeface="Arial" panose="020B0604020202020204" pitchFamily="34" charset="0"/>
                <a:ea typeface="ＭＳ Ｐゴシック" panose="020B0600070205080204" pitchFamily="50" charset="-128"/>
              </a:rPr>
              <a:t>And the world will be as one</a:t>
            </a:r>
          </a:p>
          <a:p>
            <a:endParaRPr lang="en-US" altLang="ja-JP" sz="3200" kern="0" spc="75" dirty="0">
              <a:solidFill>
                <a:srgbClr val="232323"/>
              </a:solidFill>
              <a:effectLst/>
              <a:latin typeface="Arial" panose="020B0604020202020204" pitchFamily="34" charset="0"/>
              <a:ea typeface="ＭＳ Ｐゴシック" panose="020B0600070205080204" pitchFamily="50" charset="-128"/>
            </a:endParaRPr>
          </a:p>
          <a:p>
            <a:r>
              <a:rPr lang="ja-JP"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Arial" panose="020B0604020202020204" pitchFamily="34" charset="0"/>
              </a:rPr>
              <a:t>僕のことを夢想家だと言うかもしれないね</a:t>
            </a:r>
            <a:br>
              <a:rPr lang="en-US"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Times New Roman" panose="02020603050405020304" pitchFamily="18" charset="0"/>
              </a:rPr>
            </a:br>
            <a:r>
              <a:rPr lang="ja-JP"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Arial" panose="020B0604020202020204" pitchFamily="34" charset="0"/>
              </a:rPr>
              <a:t>でも僕一人じゃないはず</a:t>
            </a:r>
            <a:br>
              <a:rPr lang="en-US"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Times New Roman" panose="02020603050405020304" pitchFamily="18" charset="0"/>
              </a:rPr>
            </a:br>
            <a:r>
              <a:rPr lang="ja-JP"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Arial" panose="020B0604020202020204" pitchFamily="34" charset="0"/>
              </a:rPr>
              <a:t>いつかあなたもみんな仲間になって</a:t>
            </a:r>
            <a:br>
              <a:rPr lang="en-US"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Times New Roman" panose="02020603050405020304" pitchFamily="18" charset="0"/>
              </a:rPr>
            </a:br>
            <a:r>
              <a:rPr lang="ja-JP" altLang="ja-JP" sz="3900" kern="0" spc="75" dirty="0">
                <a:solidFill>
                  <a:srgbClr val="FFFF00"/>
                </a:solidFill>
                <a:effectLst/>
                <a:highlight>
                  <a:srgbClr val="800080"/>
                </a:highlight>
                <a:latin typeface="Arial" panose="020B0604020202020204" pitchFamily="34" charset="0"/>
                <a:ea typeface="ＭＳ Ｐゴシック" panose="020B0600070205080204" pitchFamily="50" charset="-128"/>
                <a:cs typeface="Arial" panose="020B0604020202020204" pitchFamily="34" charset="0"/>
              </a:rPr>
              <a:t>きっと世界はひとつになるんだ</a:t>
            </a:r>
            <a:endParaRPr kumimoji="1" lang="ja-JP" altLang="en-US" sz="3900" dirty="0">
              <a:highlight>
                <a:srgbClr val="800080"/>
              </a:highlight>
            </a:endParaRPr>
          </a:p>
        </p:txBody>
      </p:sp>
      <p:pic>
        <p:nvPicPr>
          <p:cNvPr id="4" name="図 3">
            <a:extLst>
              <a:ext uri="{FF2B5EF4-FFF2-40B4-BE49-F238E27FC236}">
                <a16:creationId xmlns:a16="http://schemas.microsoft.com/office/drawing/2014/main" id="{889C5A1F-E195-41A7-B7F0-AF5B5F2D807E}"/>
              </a:ext>
            </a:extLst>
          </p:cNvPr>
          <p:cNvPicPr>
            <a:picLocks noChangeAspect="1"/>
          </p:cNvPicPr>
          <p:nvPr/>
        </p:nvPicPr>
        <p:blipFill>
          <a:blip r:embed="rId2"/>
          <a:stretch>
            <a:fillRect/>
          </a:stretch>
        </p:blipFill>
        <p:spPr>
          <a:xfrm>
            <a:off x="9329665" y="6243588"/>
            <a:ext cx="2724783" cy="614412"/>
          </a:xfrm>
          <a:prstGeom prst="rect">
            <a:avLst/>
          </a:prstGeom>
        </p:spPr>
      </p:pic>
    </p:spTree>
    <p:extLst>
      <p:ext uri="{BB962C8B-B14F-4D97-AF65-F5344CB8AC3E}">
        <p14:creationId xmlns:p14="http://schemas.microsoft.com/office/powerpoint/2010/main" val="353868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画像 4" descr="ライト スポット">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D44BCB7C-A6FC-4118-9027-468ECFDE6455}"/>
              </a:ext>
            </a:extLst>
          </p:cNvPr>
          <p:cNvSpPr>
            <a:spLocks noGrp="1"/>
          </p:cNvSpPr>
          <p:nvPr>
            <p:ph type="ctrTitle"/>
          </p:nvPr>
        </p:nvSpPr>
        <p:spPr>
          <a:xfrm>
            <a:off x="3962399" y="3256293"/>
            <a:ext cx="7197726" cy="2421464"/>
          </a:xfrm>
        </p:spPr>
        <p:txBody>
          <a:bodyPr rtlCol="0">
            <a:normAutofit/>
          </a:bodyPr>
          <a:lstStyle/>
          <a:p>
            <a:pPr rtl="0"/>
            <a:r>
              <a:rPr lang="ja-JP" altLang="en-US" dirty="0"/>
              <a:t>ありがとうございました。</a:t>
            </a:r>
          </a:p>
        </p:txBody>
      </p:sp>
      <p:sp>
        <p:nvSpPr>
          <p:cNvPr id="3" name="サブタイトル 2">
            <a:extLst>
              <a:ext uri="{FF2B5EF4-FFF2-40B4-BE49-F238E27FC236}">
                <a16:creationId xmlns:a16="http://schemas.microsoft.com/office/drawing/2014/main" id="{4B64FA72-B055-4AE3-A6FD-8071BD687CBE}"/>
              </a:ext>
            </a:extLst>
          </p:cNvPr>
          <p:cNvSpPr>
            <a:spLocks noGrp="1"/>
          </p:cNvSpPr>
          <p:nvPr>
            <p:ph type="subTitle" idx="1"/>
          </p:nvPr>
        </p:nvSpPr>
        <p:spPr>
          <a:xfrm>
            <a:off x="4359964" y="5895370"/>
            <a:ext cx="7197726" cy="1423282"/>
          </a:xfrm>
        </p:spPr>
        <p:txBody>
          <a:bodyPr rtlCol="0">
            <a:normAutofit/>
          </a:bodyPr>
          <a:lstStyle/>
          <a:p>
            <a:pPr rtl="0"/>
            <a:r>
              <a:rPr lang="en-US" altLang="ja-JP" sz="2400" dirty="0">
                <a:solidFill>
                  <a:schemeClr val="accent1">
                    <a:lumMod val="40000"/>
                    <a:lumOff val="60000"/>
                  </a:schemeClr>
                </a:solidFill>
              </a:rPr>
              <a:t>2022-23</a:t>
            </a:r>
            <a:r>
              <a:rPr lang="ja-JP" altLang="en-US" sz="2400" dirty="0">
                <a:solidFill>
                  <a:schemeClr val="accent1">
                    <a:lumMod val="40000"/>
                    <a:lumOff val="60000"/>
                  </a:schemeClr>
                </a:solidFill>
              </a:rPr>
              <a:t>年度地区研修チ－ム</a:t>
            </a:r>
          </a:p>
        </p:txBody>
      </p:sp>
      <p:sp>
        <p:nvSpPr>
          <p:cNvPr id="6" name="テキスト ボックス 5">
            <a:extLst>
              <a:ext uri="{FF2B5EF4-FFF2-40B4-BE49-F238E27FC236}">
                <a16:creationId xmlns:a16="http://schemas.microsoft.com/office/drawing/2014/main" id="{5C5F1CF0-22ED-4866-9691-DBF1412DFABA}"/>
              </a:ext>
            </a:extLst>
          </p:cNvPr>
          <p:cNvSpPr txBox="1"/>
          <p:nvPr/>
        </p:nvSpPr>
        <p:spPr>
          <a:xfrm>
            <a:off x="540689" y="619528"/>
            <a:ext cx="11441926" cy="3877985"/>
          </a:xfrm>
          <a:prstGeom prst="rect">
            <a:avLst/>
          </a:prstGeom>
          <a:noFill/>
        </p:spPr>
        <p:txBody>
          <a:bodyPr wrap="square">
            <a:spAutoFit/>
          </a:bodyPr>
          <a:lstStyle/>
          <a:p>
            <a:r>
              <a:rPr lang="ja-JP" altLang="en-US" sz="4000" b="1" dirty="0">
                <a:solidFill>
                  <a:srgbClr val="FFFF00"/>
                </a:solidFill>
              </a:rPr>
              <a:t>ロータリーの素晴らしさを体感しよう！</a:t>
            </a:r>
            <a:endParaRPr lang="en-US" altLang="ja-JP" sz="4000" b="1" dirty="0">
              <a:solidFill>
                <a:srgbClr val="FFFF00"/>
              </a:solidFill>
            </a:endParaRPr>
          </a:p>
          <a:p>
            <a:endParaRPr lang="en-US" altLang="ja-JP" sz="4000" b="1" dirty="0">
              <a:solidFill>
                <a:srgbClr val="FFFF00"/>
              </a:solidFill>
            </a:endParaRPr>
          </a:p>
          <a:p>
            <a:endParaRPr lang="en-US" altLang="ja-JP" sz="1800" dirty="0"/>
          </a:p>
          <a:p>
            <a:r>
              <a:rPr lang="ja-JP" altLang="en-US" sz="2800" dirty="0">
                <a:solidFill>
                  <a:schemeClr val="accent1">
                    <a:lumMod val="40000"/>
                    <a:lumOff val="60000"/>
                  </a:schemeClr>
                </a:solidFill>
              </a:rPr>
              <a:t>地区内に新しいクラブを作る基礎を準備しましょう！</a:t>
            </a:r>
            <a:endParaRPr lang="en-US" altLang="ja-JP" sz="2800" dirty="0">
              <a:solidFill>
                <a:schemeClr val="accent1">
                  <a:lumMod val="40000"/>
                  <a:lumOff val="60000"/>
                </a:schemeClr>
              </a:solidFill>
            </a:endParaRPr>
          </a:p>
          <a:p>
            <a:endParaRPr lang="en-US" altLang="ja-JP" sz="2800" dirty="0">
              <a:solidFill>
                <a:schemeClr val="accent1">
                  <a:lumMod val="40000"/>
                  <a:lumOff val="60000"/>
                </a:schemeClr>
              </a:solidFill>
            </a:endParaRPr>
          </a:p>
          <a:p>
            <a:endParaRPr lang="en-US" altLang="ja-JP" sz="2800" dirty="0">
              <a:solidFill>
                <a:schemeClr val="accent1">
                  <a:lumMod val="40000"/>
                  <a:lumOff val="60000"/>
                </a:schemeClr>
              </a:solidFill>
            </a:endParaRPr>
          </a:p>
          <a:p>
            <a:r>
              <a:rPr lang="ja-JP" altLang="en-US" sz="2800" b="1" dirty="0"/>
              <a:t>岩崎年度に続き、</a:t>
            </a:r>
            <a:r>
              <a:rPr lang="ja-JP" altLang="en-US" sz="2800" b="1" dirty="0">
                <a:solidFill>
                  <a:srgbClr val="00B0F0"/>
                </a:solidFill>
              </a:rPr>
              <a:t>友末年度</a:t>
            </a:r>
            <a:r>
              <a:rPr lang="ja-JP" altLang="en-US" sz="2800" b="1" dirty="0"/>
              <a:t>から、石倉年度に繋ぐ流れを</a:t>
            </a:r>
            <a:r>
              <a:rPr lang="ja-JP" altLang="en-US" sz="2800" b="1" dirty="0">
                <a:solidFill>
                  <a:srgbClr val="00B0F0"/>
                </a:solidFill>
              </a:rPr>
              <a:t>体感しよう！</a:t>
            </a:r>
            <a:endParaRPr lang="ja-JP" altLang="en-US" sz="2800" b="1" dirty="0"/>
          </a:p>
          <a:p>
            <a:endParaRPr lang="ja-JP" altLang="en-US" sz="1800" dirty="0"/>
          </a:p>
          <a:p>
            <a:endParaRPr lang="ja-JP" altLang="en-US" dirty="0"/>
          </a:p>
        </p:txBody>
      </p:sp>
      <p:pic>
        <p:nvPicPr>
          <p:cNvPr id="7" name="コンテンツ プレースホルダー 4">
            <a:extLst>
              <a:ext uri="{FF2B5EF4-FFF2-40B4-BE49-F238E27FC236}">
                <a16:creationId xmlns:a16="http://schemas.microsoft.com/office/drawing/2014/main" id="{E94122FD-CA5E-4602-9778-DBE6B37312DF}"/>
              </a:ext>
            </a:extLst>
          </p:cNvPr>
          <p:cNvPicPr>
            <a:picLocks noChangeAspect="1"/>
          </p:cNvPicPr>
          <p:nvPr/>
        </p:nvPicPr>
        <p:blipFill>
          <a:blip r:embed="rId4"/>
          <a:stretch>
            <a:fillRect/>
          </a:stretch>
        </p:blipFill>
        <p:spPr>
          <a:xfrm>
            <a:off x="122355" y="4337140"/>
            <a:ext cx="2057637" cy="2419710"/>
          </a:xfrm>
          <a:prstGeom prst="rect">
            <a:avLst/>
          </a:prstGeom>
          <a:noFill/>
          <a:effectLst>
            <a:softEdge rad="127000"/>
          </a:effectLst>
        </p:spPr>
      </p:pic>
      <p:pic>
        <p:nvPicPr>
          <p:cNvPr id="9" name="図 8">
            <a:extLst>
              <a:ext uri="{FF2B5EF4-FFF2-40B4-BE49-F238E27FC236}">
                <a16:creationId xmlns:a16="http://schemas.microsoft.com/office/drawing/2014/main" id="{D37DFD12-E51D-4845-A116-674062C63D3F}"/>
              </a:ext>
            </a:extLst>
          </p:cNvPr>
          <p:cNvPicPr>
            <a:picLocks noChangeAspect="1"/>
          </p:cNvPicPr>
          <p:nvPr/>
        </p:nvPicPr>
        <p:blipFill>
          <a:blip r:embed="rId5"/>
          <a:stretch>
            <a:fillRect/>
          </a:stretch>
        </p:blipFill>
        <p:spPr>
          <a:xfrm>
            <a:off x="10886748" y="6303496"/>
            <a:ext cx="1237862" cy="523220"/>
          </a:xfrm>
          <a:prstGeom prst="rect">
            <a:avLst/>
          </a:prstGeom>
        </p:spPr>
      </p:pic>
    </p:spTree>
    <p:extLst>
      <p:ext uri="{BB962C8B-B14F-4D97-AF65-F5344CB8AC3E}">
        <p14:creationId xmlns:p14="http://schemas.microsoft.com/office/powerpoint/2010/main" val="293993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BAC498-C44E-470D-8766-F3C4F64876A8}"/>
              </a:ext>
            </a:extLst>
          </p:cNvPr>
          <p:cNvPicPr>
            <a:picLocks noChangeAspect="1"/>
          </p:cNvPicPr>
          <p:nvPr/>
        </p:nvPicPr>
        <p:blipFill>
          <a:blip r:embed="rId2"/>
          <a:stretch>
            <a:fillRect/>
          </a:stretch>
        </p:blipFill>
        <p:spPr>
          <a:xfrm>
            <a:off x="0" y="9625"/>
            <a:ext cx="9473513" cy="6858000"/>
          </a:xfrm>
          <a:prstGeom prst="rect">
            <a:avLst/>
          </a:prstGeom>
        </p:spPr>
      </p:pic>
      <p:pic>
        <p:nvPicPr>
          <p:cNvPr id="6" name="図 5" descr="ロゴ&#10;&#10;自動的に生成された説明">
            <a:extLst>
              <a:ext uri="{FF2B5EF4-FFF2-40B4-BE49-F238E27FC236}">
                <a16:creationId xmlns:a16="http://schemas.microsoft.com/office/drawing/2014/main" id="{CA9C822B-96B8-4685-9091-588907A66FE0}"/>
              </a:ext>
            </a:extLst>
          </p:cNvPr>
          <p:cNvPicPr>
            <a:picLocks noChangeAspect="1"/>
          </p:cNvPicPr>
          <p:nvPr/>
        </p:nvPicPr>
        <p:blipFill>
          <a:blip r:embed="rId3"/>
          <a:stretch>
            <a:fillRect/>
          </a:stretch>
        </p:blipFill>
        <p:spPr>
          <a:xfrm>
            <a:off x="57560" y="6340293"/>
            <a:ext cx="595087" cy="517707"/>
          </a:xfrm>
          <a:prstGeom prst="rect">
            <a:avLst/>
          </a:prstGeom>
        </p:spPr>
      </p:pic>
      <p:sp>
        <p:nvSpPr>
          <p:cNvPr id="2" name="テキスト ボックス 1">
            <a:extLst>
              <a:ext uri="{FF2B5EF4-FFF2-40B4-BE49-F238E27FC236}">
                <a16:creationId xmlns:a16="http://schemas.microsoft.com/office/drawing/2014/main" id="{F348A779-6500-410F-A812-C597DB3283B4}"/>
              </a:ext>
            </a:extLst>
          </p:cNvPr>
          <p:cNvSpPr txBox="1"/>
          <p:nvPr/>
        </p:nvSpPr>
        <p:spPr>
          <a:xfrm>
            <a:off x="9473513" y="2926081"/>
            <a:ext cx="2846825" cy="4062651"/>
          </a:xfrm>
          <a:prstGeom prst="rect">
            <a:avLst/>
          </a:prstGeom>
          <a:noFill/>
        </p:spPr>
        <p:txBody>
          <a:bodyPr wrap="square" rtlCol="0">
            <a:spAutoFit/>
          </a:bodyPr>
          <a:lstStyle/>
          <a:p>
            <a:r>
              <a:rPr kumimoji="1" lang="en-US" altLang="ja-JP" sz="2000" dirty="0"/>
              <a:t>2021/5/28</a:t>
            </a:r>
            <a:r>
              <a:rPr kumimoji="1" lang="ja-JP" altLang="en-US" sz="2000" dirty="0"/>
              <a:t>（</a:t>
            </a:r>
            <a:r>
              <a:rPr kumimoji="1" lang="en-US" altLang="ja-JP" sz="2000" dirty="0"/>
              <a:t>RI</a:t>
            </a:r>
            <a:r>
              <a:rPr kumimoji="1" lang="ja-JP" altLang="en-US" sz="2000" dirty="0"/>
              <a:t>公式発表）</a:t>
            </a:r>
            <a:endParaRPr kumimoji="1" lang="en-US" altLang="ja-JP" sz="2000" dirty="0"/>
          </a:p>
          <a:p>
            <a:r>
              <a:rPr kumimoji="1" lang="en-US" altLang="ja-JP" sz="2000" dirty="0"/>
              <a:t>1,198,766</a:t>
            </a:r>
            <a:r>
              <a:rPr kumimoji="1" lang="ja-JP" altLang="en-US" sz="2000" dirty="0"/>
              <a:t>人</a:t>
            </a:r>
            <a:endParaRPr kumimoji="1" lang="en-US" altLang="ja-JP" sz="2000" dirty="0"/>
          </a:p>
          <a:p>
            <a:r>
              <a:rPr kumimoji="1" lang="en-US" altLang="ja-JP" sz="2000" dirty="0"/>
              <a:t>36,782</a:t>
            </a:r>
            <a:r>
              <a:rPr kumimoji="1" lang="ja-JP" altLang="en-US" sz="2000" dirty="0"/>
              <a:t>クラブ（</a:t>
            </a:r>
            <a:r>
              <a:rPr kumimoji="1" lang="en-US" altLang="ja-JP" sz="2000" dirty="0"/>
              <a:t>32.6</a:t>
            </a:r>
            <a:r>
              <a:rPr kumimoji="1" lang="ja-JP" altLang="en-US" sz="2000" dirty="0"/>
              <a:t>人</a:t>
            </a:r>
            <a:r>
              <a:rPr kumimoji="1" lang="en-US" altLang="ja-JP" sz="2000" dirty="0"/>
              <a:t>/C</a:t>
            </a:r>
            <a:r>
              <a:rPr kumimoji="1" lang="ja-JP" altLang="en-US" sz="2000" dirty="0"/>
              <a:t>）</a:t>
            </a:r>
            <a:endParaRPr kumimoji="1" lang="en-US" altLang="ja-JP" sz="2000" dirty="0"/>
          </a:p>
          <a:p>
            <a:endParaRPr kumimoji="1" lang="en-US" altLang="ja-JP" sz="2000" dirty="0"/>
          </a:p>
          <a:p>
            <a:r>
              <a:rPr kumimoji="1" lang="en-US" altLang="ja-JP" sz="2000" dirty="0"/>
              <a:t>2022/1/19</a:t>
            </a:r>
            <a:r>
              <a:rPr kumimoji="1" lang="ja-JP" altLang="en-US" sz="2000" dirty="0"/>
              <a:t>（</a:t>
            </a:r>
            <a:r>
              <a:rPr kumimoji="1" lang="en-US" altLang="ja-JP" sz="2000" dirty="0"/>
              <a:t>RI</a:t>
            </a:r>
            <a:r>
              <a:rPr kumimoji="1" lang="ja-JP" altLang="en-US" sz="2000" dirty="0"/>
              <a:t>公式発表）</a:t>
            </a:r>
            <a:endParaRPr kumimoji="1" lang="en-US" altLang="ja-JP" sz="2000" dirty="0"/>
          </a:p>
          <a:p>
            <a:r>
              <a:rPr kumimoji="1" lang="en-US" altLang="ja-JP" sz="2000" dirty="0"/>
              <a:t>1,189,608</a:t>
            </a:r>
            <a:r>
              <a:rPr kumimoji="1" lang="ja-JP" altLang="en-US" sz="2000" dirty="0"/>
              <a:t>人</a:t>
            </a:r>
            <a:endParaRPr kumimoji="1" lang="en-US" altLang="ja-JP" sz="2000" dirty="0"/>
          </a:p>
          <a:p>
            <a:r>
              <a:rPr kumimoji="1" lang="en-US" altLang="ja-JP" sz="2000" dirty="0"/>
              <a:t>37,092</a:t>
            </a:r>
            <a:r>
              <a:rPr kumimoji="1" lang="ja-JP" altLang="en-US" sz="2000" dirty="0"/>
              <a:t>クラブ</a:t>
            </a:r>
            <a:r>
              <a:rPr kumimoji="1" lang="en-US" altLang="ja-JP" sz="2000" dirty="0"/>
              <a:t>(32.0</a:t>
            </a:r>
            <a:r>
              <a:rPr kumimoji="1" lang="ja-JP" altLang="en-US" sz="2000" dirty="0"/>
              <a:t>人</a:t>
            </a:r>
            <a:r>
              <a:rPr kumimoji="1" lang="en-US" altLang="ja-JP" sz="2000" dirty="0"/>
              <a:t>/C</a:t>
            </a:r>
            <a:r>
              <a:rPr kumimoji="1" lang="ja-JP" altLang="en-US" sz="2000" dirty="0"/>
              <a:t>）</a:t>
            </a:r>
            <a:endParaRPr kumimoji="1" lang="en-US" altLang="ja-JP" sz="2000" dirty="0"/>
          </a:p>
          <a:p>
            <a:endParaRPr kumimoji="1" lang="en-US" altLang="ja-JP" sz="2000" dirty="0"/>
          </a:p>
          <a:p>
            <a:r>
              <a:rPr kumimoji="1" lang="en-US" altLang="ja-JP" sz="2000" dirty="0"/>
              <a:t>1989</a:t>
            </a:r>
            <a:r>
              <a:rPr kumimoji="1" lang="ja-JP" altLang="en-US" sz="2000" dirty="0"/>
              <a:t>年規定審議会で</a:t>
            </a:r>
            <a:endParaRPr kumimoji="1" lang="en-US" altLang="ja-JP" sz="2000" dirty="0"/>
          </a:p>
          <a:p>
            <a:r>
              <a:rPr kumimoji="1" lang="ja-JP" altLang="en-US" sz="2000" dirty="0"/>
              <a:t>女性の入会を認め</a:t>
            </a:r>
            <a:endParaRPr kumimoji="1" lang="en-US" altLang="ja-JP" sz="2000" dirty="0"/>
          </a:p>
          <a:p>
            <a:r>
              <a:rPr kumimoji="1" lang="en-US" altLang="ja-JP" sz="2000" dirty="0"/>
              <a:t>2</a:t>
            </a:r>
            <a:r>
              <a:rPr kumimoji="1" lang="ja-JP" altLang="en-US" sz="2000" dirty="0"/>
              <a:t>万人増え、</a:t>
            </a:r>
            <a:endParaRPr kumimoji="1" lang="en-US" altLang="ja-JP" sz="2000" dirty="0"/>
          </a:p>
          <a:p>
            <a:r>
              <a:rPr kumimoji="1" lang="ja-JP" altLang="en-US" sz="2000" dirty="0"/>
              <a:t>現在女性会員は</a:t>
            </a:r>
            <a:r>
              <a:rPr kumimoji="1" lang="en-US" altLang="ja-JP" sz="2000" dirty="0"/>
              <a:t>23</a:t>
            </a:r>
            <a:r>
              <a:rPr kumimoji="1" lang="ja-JP" altLang="en-US" sz="2000" dirty="0"/>
              <a:t>％</a:t>
            </a:r>
            <a:endParaRPr kumimoji="1" lang="en-US" altLang="ja-JP" sz="2000" dirty="0"/>
          </a:p>
          <a:p>
            <a:endParaRPr kumimoji="1" lang="ja-JP" altLang="en-US" dirty="0"/>
          </a:p>
        </p:txBody>
      </p:sp>
      <p:pic>
        <p:nvPicPr>
          <p:cNvPr id="7" name="図 6">
            <a:extLst>
              <a:ext uri="{FF2B5EF4-FFF2-40B4-BE49-F238E27FC236}">
                <a16:creationId xmlns:a16="http://schemas.microsoft.com/office/drawing/2014/main" id="{920B49ED-8AD1-492A-80F7-C44DD56C1427}"/>
              </a:ext>
            </a:extLst>
          </p:cNvPr>
          <p:cNvPicPr>
            <a:picLocks noChangeAspect="1"/>
          </p:cNvPicPr>
          <p:nvPr/>
        </p:nvPicPr>
        <p:blipFill>
          <a:blip r:embed="rId4"/>
          <a:stretch>
            <a:fillRect/>
          </a:stretch>
        </p:blipFill>
        <p:spPr>
          <a:xfrm>
            <a:off x="10331534" y="113359"/>
            <a:ext cx="1802018" cy="413359"/>
          </a:xfrm>
          <a:prstGeom prst="rect">
            <a:avLst/>
          </a:prstGeom>
        </p:spPr>
      </p:pic>
    </p:spTree>
    <p:extLst>
      <p:ext uri="{BB962C8B-B14F-4D97-AF65-F5344CB8AC3E}">
        <p14:creationId xmlns:p14="http://schemas.microsoft.com/office/powerpoint/2010/main" val="414620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D4B3F8AE-4306-4B5B-A734-EE8EDD8F383B}"/>
              </a:ext>
            </a:extLst>
          </p:cNvPr>
          <p:cNvGraphicFramePr>
            <a:graphicFrameLocks/>
          </p:cNvGraphicFramePr>
          <p:nvPr>
            <p:extLst>
              <p:ext uri="{D42A27DB-BD31-4B8C-83A1-F6EECF244321}">
                <p14:modId xmlns:p14="http://schemas.microsoft.com/office/powerpoint/2010/main" val="937843600"/>
              </p:ext>
            </p:extLst>
          </p:nvPr>
        </p:nvGraphicFramePr>
        <p:xfrm>
          <a:off x="0" y="15902"/>
          <a:ext cx="12192000" cy="6842098"/>
        </p:xfrm>
        <a:graphic>
          <a:graphicData uri="http://schemas.openxmlformats.org/drawingml/2006/chart">
            <c:chart xmlns:c="http://schemas.openxmlformats.org/drawingml/2006/chart" xmlns:r="http://schemas.openxmlformats.org/officeDocument/2006/relationships" r:id="rId2"/>
          </a:graphicData>
        </a:graphic>
      </p:graphicFrame>
      <p:sp>
        <p:nvSpPr>
          <p:cNvPr id="6" name="矢印: 下 5">
            <a:extLst>
              <a:ext uri="{FF2B5EF4-FFF2-40B4-BE49-F238E27FC236}">
                <a16:creationId xmlns:a16="http://schemas.microsoft.com/office/drawing/2014/main" id="{149187B8-0C21-49D3-9737-5472D632DAC2}"/>
              </a:ext>
            </a:extLst>
          </p:cNvPr>
          <p:cNvSpPr/>
          <p:nvPr/>
        </p:nvSpPr>
        <p:spPr>
          <a:xfrm>
            <a:off x="6968246" y="1634247"/>
            <a:ext cx="337227" cy="88521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下 6">
            <a:extLst>
              <a:ext uri="{FF2B5EF4-FFF2-40B4-BE49-F238E27FC236}">
                <a16:creationId xmlns:a16="http://schemas.microsoft.com/office/drawing/2014/main" id="{203FE509-4967-4624-BD58-5EAB3070D1F6}"/>
              </a:ext>
            </a:extLst>
          </p:cNvPr>
          <p:cNvSpPr/>
          <p:nvPr/>
        </p:nvSpPr>
        <p:spPr>
          <a:xfrm>
            <a:off x="4606045" y="2952343"/>
            <a:ext cx="262647" cy="8073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00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DF341-4547-47CD-8E5E-1EF21640033D}"/>
              </a:ext>
            </a:extLst>
          </p:cNvPr>
          <p:cNvSpPr>
            <a:spLocks noGrp="1"/>
          </p:cNvSpPr>
          <p:nvPr>
            <p:ph type="title"/>
          </p:nvPr>
        </p:nvSpPr>
        <p:spPr>
          <a:xfrm>
            <a:off x="913774" y="437600"/>
            <a:ext cx="10364451" cy="1596177"/>
          </a:xfrm>
        </p:spPr>
        <p:txBody>
          <a:bodyPr/>
          <a:lstStyle/>
          <a:p>
            <a:r>
              <a:rPr kumimoji="1" lang="ja-JP" altLang="en-US" dirty="0"/>
              <a:t>クラブと会員数の推移</a:t>
            </a:r>
          </a:p>
        </p:txBody>
      </p:sp>
      <p:graphicFrame>
        <p:nvGraphicFramePr>
          <p:cNvPr id="4" name="表 4">
            <a:extLst>
              <a:ext uri="{FF2B5EF4-FFF2-40B4-BE49-F238E27FC236}">
                <a16:creationId xmlns:a16="http://schemas.microsoft.com/office/drawing/2014/main" id="{8031A1AE-BE67-4E2A-BB27-41C29597E113}"/>
              </a:ext>
            </a:extLst>
          </p:cNvPr>
          <p:cNvGraphicFramePr>
            <a:graphicFrameLocks noGrp="1"/>
          </p:cNvGraphicFramePr>
          <p:nvPr>
            <p:ph sz="quarter" idx="13"/>
            <p:extLst>
              <p:ext uri="{D42A27DB-BD31-4B8C-83A1-F6EECF244321}">
                <p14:modId xmlns:p14="http://schemas.microsoft.com/office/powerpoint/2010/main" val="2521846065"/>
              </p:ext>
            </p:extLst>
          </p:nvPr>
        </p:nvGraphicFramePr>
        <p:xfrm>
          <a:off x="168766" y="2033777"/>
          <a:ext cx="11854465" cy="3291840"/>
        </p:xfrm>
        <a:graphic>
          <a:graphicData uri="http://schemas.openxmlformats.org/drawingml/2006/table">
            <a:tbl>
              <a:tblPr firstRow="1" bandRow="1">
                <a:tableStyleId>{5C22544A-7EE6-4342-B048-85BDC9FD1C3A}</a:tableStyleId>
              </a:tblPr>
              <a:tblGrid>
                <a:gridCol w="2157570">
                  <a:extLst>
                    <a:ext uri="{9D8B030D-6E8A-4147-A177-3AD203B41FA5}">
                      <a16:colId xmlns:a16="http://schemas.microsoft.com/office/drawing/2014/main" val="1037721605"/>
                    </a:ext>
                  </a:extLst>
                </a:gridCol>
                <a:gridCol w="1675098">
                  <a:extLst>
                    <a:ext uri="{9D8B030D-6E8A-4147-A177-3AD203B41FA5}">
                      <a16:colId xmlns:a16="http://schemas.microsoft.com/office/drawing/2014/main" val="712352386"/>
                    </a:ext>
                  </a:extLst>
                </a:gridCol>
                <a:gridCol w="1483703">
                  <a:extLst>
                    <a:ext uri="{9D8B030D-6E8A-4147-A177-3AD203B41FA5}">
                      <a16:colId xmlns:a16="http://schemas.microsoft.com/office/drawing/2014/main" val="482615305"/>
                    </a:ext>
                  </a:extLst>
                </a:gridCol>
                <a:gridCol w="1587968">
                  <a:extLst>
                    <a:ext uri="{9D8B030D-6E8A-4147-A177-3AD203B41FA5}">
                      <a16:colId xmlns:a16="http://schemas.microsoft.com/office/drawing/2014/main" val="2190896141"/>
                    </a:ext>
                  </a:extLst>
                </a:gridCol>
                <a:gridCol w="1675098">
                  <a:extLst>
                    <a:ext uri="{9D8B030D-6E8A-4147-A177-3AD203B41FA5}">
                      <a16:colId xmlns:a16="http://schemas.microsoft.com/office/drawing/2014/main" val="4085636734"/>
                    </a:ext>
                  </a:extLst>
                </a:gridCol>
                <a:gridCol w="1687060">
                  <a:extLst>
                    <a:ext uri="{9D8B030D-6E8A-4147-A177-3AD203B41FA5}">
                      <a16:colId xmlns:a16="http://schemas.microsoft.com/office/drawing/2014/main" val="372391050"/>
                    </a:ext>
                  </a:extLst>
                </a:gridCol>
                <a:gridCol w="1587968">
                  <a:extLst>
                    <a:ext uri="{9D8B030D-6E8A-4147-A177-3AD203B41FA5}">
                      <a16:colId xmlns:a16="http://schemas.microsoft.com/office/drawing/2014/main" val="2716368676"/>
                    </a:ext>
                  </a:extLst>
                </a:gridCol>
              </a:tblGrid>
              <a:tr h="370840">
                <a:tc>
                  <a:txBody>
                    <a:bodyPr/>
                    <a:lstStyle/>
                    <a:p>
                      <a:endParaRPr kumimoji="1" lang="ja-JP" altLang="en-US" sz="2400" dirty="0"/>
                    </a:p>
                  </a:txBody>
                  <a:tcPr/>
                </a:tc>
                <a:tc gridSpan="3">
                  <a:txBody>
                    <a:bodyPr/>
                    <a:lstStyle/>
                    <a:p>
                      <a:pPr algn="ctr"/>
                      <a:r>
                        <a:rPr kumimoji="1" lang="en-US" altLang="ja-JP" sz="2400" dirty="0"/>
                        <a:t>2690</a:t>
                      </a:r>
                      <a:r>
                        <a:rPr kumimoji="1" lang="ja-JP" altLang="en-US" sz="2400" dirty="0"/>
                        <a:t>地区</a:t>
                      </a:r>
                    </a:p>
                  </a:txBody>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2400" dirty="0"/>
                        <a:t>日本</a:t>
                      </a:r>
                      <a:r>
                        <a:rPr kumimoji="1" lang="en-US" altLang="ja-JP" sz="2400" dirty="0"/>
                        <a:t>34</a:t>
                      </a:r>
                      <a:r>
                        <a:rPr kumimoji="1" lang="ja-JP" altLang="en-US" sz="2400" dirty="0"/>
                        <a:t>地区合計</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965398550"/>
                  </a:ext>
                </a:extLst>
              </a:tr>
              <a:tr h="370840">
                <a:tc>
                  <a:txBody>
                    <a:bodyPr/>
                    <a:lstStyle/>
                    <a:p>
                      <a:endParaRPr kumimoji="1" lang="ja-JP" altLang="en-US" sz="2800" dirty="0"/>
                    </a:p>
                  </a:txBody>
                  <a:tcPr/>
                </a:tc>
                <a:tc>
                  <a:txBody>
                    <a:bodyPr/>
                    <a:lstStyle/>
                    <a:p>
                      <a:pPr algn="ctr"/>
                      <a:r>
                        <a:rPr kumimoji="1" lang="ja-JP" altLang="en-US" sz="2800" dirty="0"/>
                        <a:t>クラブ数</a:t>
                      </a:r>
                    </a:p>
                  </a:txBody>
                  <a:tcPr/>
                </a:tc>
                <a:tc>
                  <a:txBody>
                    <a:bodyPr/>
                    <a:lstStyle/>
                    <a:p>
                      <a:pPr algn="ctr"/>
                      <a:r>
                        <a:rPr kumimoji="1" lang="ja-JP" altLang="en-US" sz="2800" dirty="0"/>
                        <a:t>会員数</a:t>
                      </a:r>
                    </a:p>
                  </a:txBody>
                  <a:tcPr/>
                </a:tc>
                <a:tc>
                  <a:txBody>
                    <a:bodyPr/>
                    <a:lstStyle/>
                    <a:p>
                      <a:pPr algn="ctr"/>
                      <a:r>
                        <a:rPr kumimoji="1" lang="ja-JP" altLang="en-US" sz="2800" dirty="0"/>
                        <a:t>人</a:t>
                      </a:r>
                      <a:r>
                        <a:rPr kumimoji="1" lang="en-US" altLang="ja-JP" sz="2800" dirty="0"/>
                        <a:t>/C</a:t>
                      </a:r>
                      <a:endParaRPr kumimoji="1" lang="ja-JP" altLang="en-US" sz="2800" dirty="0"/>
                    </a:p>
                  </a:txBody>
                  <a:tcPr/>
                </a:tc>
                <a:tc>
                  <a:txBody>
                    <a:bodyPr/>
                    <a:lstStyle/>
                    <a:p>
                      <a:pPr algn="ctr"/>
                      <a:r>
                        <a:rPr kumimoji="1" lang="ja-JP" altLang="en-US" sz="2800" dirty="0"/>
                        <a:t>クラブ数</a:t>
                      </a:r>
                    </a:p>
                  </a:txBody>
                  <a:tcPr/>
                </a:tc>
                <a:tc>
                  <a:txBody>
                    <a:bodyPr/>
                    <a:lstStyle/>
                    <a:p>
                      <a:pPr algn="ctr"/>
                      <a:r>
                        <a:rPr kumimoji="1" lang="ja-JP" altLang="en-US" sz="2800" dirty="0"/>
                        <a:t>会員数</a:t>
                      </a:r>
                    </a:p>
                  </a:txBody>
                  <a:tcPr/>
                </a:tc>
                <a:tc>
                  <a:txBody>
                    <a:bodyPr/>
                    <a:lstStyle/>
                    <a:p>
                      <a:pPr algn="ctr"/>
                      <a:r>
                        <a:rPr kumimoji="1" lang="ja-JP" altLang="en-US" sz="2800" dirty="0"/>
                        <a:t>人</a:t>
                      </a:r>
                      <a:r>
                        <a:rPr kumimoji="1" lang="en-US" altLang="ja-JP" sz="2800" dirty="0"/>
                        <a:t>/C</a:t>
                      </a:r>
                      <a:endParaRPr kumimoji="1" lang="ja-JP" altLang="en-US" sz="2800" dirty="0"/>
                    </a:p>
                  </a:txBody>
                  <a:tcPr/>
                </a:tc>
                <a:extLst>
                  <a:ext uri="{0D108BD9-81ED-4DB2-BD59-A6C34878D82A}">
                    <a16:rowId xmlns:a16="http://schemas.microsoft.com/office/drawing/2014/main" val="1401525155"/>
                  </a:ext>
                </a:extLst>
              </a:tr>
              <a:tr h="370840">
                <a:tc>
                  <a:txBody>
                    <a:bodyPr/>
                    <a:lstStyle/>
                    <a:p>
                      <a:pPr algn="ctr"/>
                      <a:r>
                        <a:rPr kumimoji="1" lang="en-US" altLang="ja-JP" sz="3200" dirty="0"/>
                        <a:t>1994</a:t>
                      </a:r>
                      <a:r>
                        <a:rPr kumimoji="1" lang="ja-JP" altLang="en-US" sz="3200" dirty="0"/>
                        <a:t>年</a:t>
                      </a:r>
                      <a:r>
                        <a:rPr kumimoji="1" lang="en-US" altLang="ja-JP" sz="3200" dirty="0"/>
                        <a:t>7</a:t>
                      </a:r>
                      <a:r>
                        <a:rPr kumimoji="1" lang="ja-JP" altLang="en-US" sz="3200" dirty="0"/>
                        <a:t>月</a:t>
                      </a:r>
                    </a:p>
                  </a:txBody>
                  <a:tcPr/>
                </a:tc>
                <a:tc>
                  <a:txBody>
                    <a:bodyPr/>
                    <a:lstStyle/>
                    <a:p>
                      <a:pPr algn="r"/>
                      <a:r>
                        <a:rPr kumimoji="1" lang="en-US" altLang="ja-JP" sz="3200" dirty="0"/>
                        <a:t>64</a:t>
                      </a:r>
                      <a:endParaRPr kumimoji="1" lang="ja-JP" altLang="en-US" sz="3200" dirty="0"/>
                    </a:p>
                  </a:txBody>
                  <a:tcPr/>
                </a:tc>
                <a:tc>
                  <a:txBody>
                    <a:bodyPr/>
                    <a:lstStyle/>
                    <a:p>
                      <a:pPr algn="r"/>
                      <a:r>
                        <a:rPr kumimoji="1" lang="en-US" altLang="ja-JP" sz="3200" dirty="0"/>
                        <a:t>4,154</a:t>
                      </a:r>
                      <a:endParaRPr kumimoji="1" lang="ja-JP" altLang="en-US" sz="3200" dirty="0"/>
                    </a:p>
                  </a:txBody>
                  <a:tcPr/>
                </a:tc>
                <a:tc>
                  <a:txBody>
                    <a:bodyPr/>
                    <a:lstStyle/>
                    <a:p>
                      <a:pPr algn="r"/>
                      <a:r>
                        <a:rPr kumimoji="1" lang="en-US" altLang="ja-JP" sz="3200" dirty="0"/>
                        <a:t>65</a:t>
                      </a:r>
                      <a:r>
                        <a:rPr kumimoji="1" lang="ja-JP" altLang="en-US" sz="3200" dirty="0"/>
                        <a:t>人</a:t>
                      </a:r>
                      <a:r>
                        <a:rPr kumimoji="1" lang="en-US" altLang="ja-JP" sz="3200" dirty="0"/>
                        <a:t>/C</a:t>
                      </a:r>
                      <a:endParaRPr kumimoji="1" lang="ja-JP" altLang="en-US" sz="3200" dirty="0"/>
                    </a:p>
                  </a:txBody>
                  <a:tcPr/>
                </a:tc>
                <a:tc>
                  <a:txBody>
                    <a:bodyPr/>
                    <a:lstStyle/>
                    <a:p>
                      <a:pPr algn="r"/>
                      <a:r>
                        <a:rPr kumimoji="1" lang="en-US" altLang="ja-JP" sz="3200" dirty="0"/>
                        <a:t>2,132</a:t>
                      </a:r>
                      <a:endParaRPr kumimoji="1" lang="ja-JP" altLang="en-US" sz="3200" dirty="0"/>
                    </a:p>
                  </a:txBody>
                  <a:tcPr/>
                </a:tc>
                <a:tc>
                  <a:txBody>
                    <a:bodyPr/>
                    <a:lstStyle/>
                    <a:p>
                      <a:pPr algn="r"/>
                      <a:r>
                        <a:rPr kumimoji="1" lang="en-US" altLang="ja-JP" sz="3200" dirty="0"/>
                        <a:t>126,007</a:t>
                      </a:r>
                      <a:endParaRPr kumimoji="1" lang="ja-JP" altLang="en-US" sz="3200" dirty="0"/>
                    </a:p>
                  </a:txBody>
                  <a:tcPr/>
                </a:tc>
                <a:tc>
                  <a:txBody>
                    <a:bodyPr/>
                    <a:lstStyle/>
                    <a:p>
                      <a:pPr algn="r"/>
                      <a:r>
                        <a:rPr kumimoji="1" lang="en-US" altLang="ja-JP" sz="3200" dirty="0"/>
                        <a:t>59</a:t>
                      </a:r>
                      <a:r>
                        <a:rPr kumimoji="1" lang="ja-JP" altLang="en-US" sz="3200" dirty="0"/>
                        <a:t>人</a:t>
                      </a:r>
                      <a:r>
                        <a:rPr kumimoji="1" lang="en-US" altLang="ja-JP" sz="3200" dirty="0"/>
                        <a:t>/C</a:t>
                      </a:r>
                      <a:endParaRPr kumimoji="1" lang="ja-JP" altLang="en-US" sz="3200" dirty="0"/>
                    </a:p>
                  </a:txBody>
                  <a:tcPr/>
                </a:tc>
                <a:extLst>
                  <a:ext uri="{0D108BD9-81ED-4DB2-BD59-A6C34878D82A}">
                    <a16:rowId xmlns:a16="http://schemas.microsoft.com/office/drawing/2014/main" val="1932500278"/>
                  </a:ext>
                </a:extLst>
              </a:tr>
              <a:tr h="370840">
                <a:tc>
                  <a:txBody>
                    <a:bodyPr/>
                    <a:lstStyle/>
                    <a:p>
                      <a:pPr algn="ctr"/>
                      <a:r>
                        <a:rPr kumimoji="1" lang="en-US" altLang="ja-JP" sz="3200" dirty="0"/>
                        <a:t>2001</a:t>
                      </a:r>
                      <a:r>
                        <a:rPr kumimoji="1" lang="ja-JP" altLang="en-US" sz="3200" dirty="0"/>
                        <a:t>年</a:t>
                      </a:r>
                      <a:r>
                        <a:rPr kumimoji="1" lang="en-US" altLang="ja-JP" sz="3200" dirty="0"/>
                        <a:t>7</a:t>
                      </a:r>
                      <a:r>
                        <a:rPr kumimoji="1" lang="ja-JP" altLang="en-US" sz="3200" dirty="0"/>
                        <a:t>月</a:t>
                      </a:r>
                    </a:p>
                  </a:txBody>
                  <a:tcPr/>
                </a:tc>
                <a:tc>
                  <a:txBody>
                    <a:bodyPr/>
                    <a:lstStyle/>
                    <a:p>
                      <a:pPr algn="r"/>
                      <a:r>
                        <a:rPr kumimoji="1" lang="en-US" altLang="ja-JP" sz="3200" dirty="0"/>
                        <a:t>66</a:t>
                      </a:r>
                      <a:endParaRPr kumimoji="1" lang="ja-JP" altLang="en-US" sz="3200" dirty="0"/>
                    </a:p>
                  </a:txBody>
                  <a:tcPr/>
                </a:tc>
                <a:tc>
                  <a:txBody>
                    <a:bodyPr/>
                    <a:lstStyle/>
                    <a:p>
                      <a:pPr algn="r"/>
                      <a:r>
                        <a:rPr kumimoji="1" lang="en-US" altLang="ja-JP" sz="3200" dirty="0"/>
                        <a:t>3,763</a:t>
                      </a:r>
                      <a:endParaRPr kumimoji="1" lang="ja-JP" altLang="en-US" sz="3200" dirty="0"/>
                    </a:p>
                  </a:txBody>
                  <a:tcPr/>
                </a:tc>
                <a:tc>
                  <a:txBody>
                    <a:bodyPr/>
                    <a:lstStyle/>
                    <a:p>
                      <a:pPr algn="r"/>
                      <a:r>
                        <a:rPr kumimoji="1" lang="en-US" altLang="ja-JP" sz="3200" dirty="0"/>
                        <a:t>57</a:t>
                      </a:r>
                      <a:r>
                        <a:rPr kumimoji="1" lang="ja-JP" altLang="en-US" sz="3200" dirty="0"/>
                        <a:t>人</a:t>
                      </a:r>
                      <a:r>
                        <a:rPr kumimoji="1" lang="en-US" altLang="ja-JP" sz="3200" dirty="0"/>
                        <a:t>/C</a:t>
                      </a:r>
                      <a:endParaRPr kumimoji="1" lang="ja-JP" altLang="en-US" sz="3200" dirty="0"/>
                    </a:p>
                  </a:txBody>
                  <a:tcPr/>
                </a:tc>
                <a:tc>
                  <a:txBody>
                    <a:bodyPr/>
                    <a:lstStyle/>
                    <a:p>
                      <a:pPr algn="r"/>
                      <a:r>
                        <a:rPr kumimoji="1" lang="en-US" altLang="ja-JP" sz="3200" dirty="0"/>
                        <a:t>2,311</a:t>
                      </a:r>
                      <a:endParaRPr kumimoji="1" lang="ja-JP" altLang="en-US" sz="3200" dirty="0"/>
                    </a:p>
                  </a:txBody>
                  <a:tcPr/>
                </a:tc>
                <a:tc>
                  <a:txBody>
                    <a:bodyPr/>
                    <a:lstStyle/>
                    <a:p>
                      <a:pPr algn="r"/>
                      <a:r>
                        <a:rPr kumimoji="1" lang="en-US" altLang="ja-JP" sz="3200" dirty="0"/>
                        <a:t>116,084</a:t>
                      </a:r>
                      <a:endParaRPr kumimoji="1" lang="ja-JP" altLang="en-US" sz="3200" dirty="0"/>
                    </a:p>
                  </a:txBody>
                  <a:tcPr/>
                </a:tc>
                <a:tc>
                  <a:txBody>
                    <a:bodyPr/>
                    <a:lstStyle/>
                    <a:p>
                      <a:pPr algn="r"/>
                      <a:r>
                        <a:rPr kumimoji="1" lang="en-US" altLang="ja-JP" sz="3200" dirty="0"/>
                        <a:t>50</a:t>
                      </a:r>
                      <a:r>
                        <a:rPr kumimoji="1" lang="ja-JP" altLang="en-US" sz="3200" dirty="0"/>
                        <a:t>人</a:t>
                      </a:r>
                      <a:r>
                        <a:rPr kumimoji="1" lang="en-US" altLang="ja-JP" sz="3200" dirty="0"/>
                        <a:t>/C</a:t>
                      </a:r>
                    </a:p>
                  </a:txBody>
                  <a:tcPr/>
                </a:tc>
                <a:extLst>
                  <a:ext uri="{0D108BD9-81ED-4DB2-BD59-A6C34878D82A}">
                    <a16:rowId xmlns:a16="http://schemas.microsoft.com/office/drawing/2014/main" val="1352475660"/>
                  </a:ext>
                </a:extLst>
              </a:tr>
              <a:tr h="370840">
                <a:tc>
                  <a:txBody>
                    <a:bodyPr/>
                    <a:lstStyle/>
                    <a:p>
                      <a:pPr algn="ctr"/>
                      <a:r>
                        <a:rPr kumimoji="1" lang="en-US" altLang="ja-JP" sz="3200" dirty="0"/>
                        <a:t>2011</a:t>
                      </a:r>
                      <a:r>
                        <a:rPr kumimoji="1" lang="ja-JP" altLang="en-US" sz="3200" dirty="0"/>
                        <a:t>年</a:t>
                      </a:r>
                      <a:r>
                        <a:rPr kumimoji="1" lang="en-US" altLang="ja-JP" sz="3200" dirty="0"/>
                        <a:t>7</a:t>
                      </a:r>
                      <a:r>
                        <a:rPr kumimoji="1" lang="ja-JP" altLang="en-US" sz="3200" dirty="0"/>
                        <a:t>月</a:t>
                      </a:r>
                    </a:p>
                  </a:txBody>
                  <a:tcPr/>
                </a:tc>
                <a:tc>
                  <a:txBody>
                    <a:bodyPr/>
                    <a:lstStyle/>
                    <a:p>
                      <a:pPr algn="r"/>
                      <a:r>
                        <a:rPr kumimoji="1" lang="en-US" altLang="ja-JP" sz="3200" dirty="0"/>
                        <a:t>67</a:t>
                      </a:r>
                      <a:endParaRPr kumimoji="1" lang="ja-JP" altLang="en-US" sz="3200" dirty="0"/>
                    </a:p>
                  </a:txBody>
                  <a:tcPr/>
                </a:tc>
                <a:tc>
                  <a:txBody>
                    <a:bodyPr/>
                    <a:lstStyle/>
                    <a:p>
                      <a:pPr algn="r"/>
                      <a:r>
                        <a:rPr kumimoji="1" lang="en-US" altLang="ja-JP" sz="3200" dirty="0"/>
                        <a:t>3,030</a:t>
                      </a:r>
                      <a:endParaRPr kumimoji="1" lang="ja-JP" altLang="en-US" sz="3200" dirty="0"/>
                    </a:p>
                  </a:txBody>
                  <a:tcPr/>
                </a:tc>
                <a:tc>
                  <a:txBody>
                    <a:bodyPr/>
                    <a:lstStyle/>
                    <a:p>
                      <a:pPr algn="r"/>
                      <a:r>
                        <a:rPr kumimoji="1" lang="en-US" altLang="ja-JP" sz="3200" dirty="0"/>
                        <a:t>45</a:t>
                      </a:r>
                      <a:r>
                        <a:rPr kumimoji="1" lang="ja-JP" altLang="en-US" sz="3200" dirty="0"/>
                        <a:t>人</a:t>
                      </a:r>
                      <a:r>
                        <a:rPr kumimoji="1" lang="en-US" altLang="ja-JP" sz="3200" dirty="0"/>
                        <a:t>/C</a:t>
                      </a:r>
                      <a:endParaRPr kumimoji="1" lang="ja-JP" altLang="en-US" sz="3200" dirty="0"/>
                    </a:p>
                  </a:txBody>
                  <a:tcPr/>
                </a:tc>
                <a:tc>
                  <a:txBody>
                    <a:bodyPr/>
                    <a:lstStyle/>
                    <a:p>
                      <a:pPr algn="r"/>
                      <a:r>
                        <a:rPr kumimoji="1" lang="en-US" altLang="ja-JP" sz="3200" dirty="0"/>
                        <a:t>2,294</a:t>
                      </a:r>
                      <a:endParaRPr kumimoji="1" lang="ja-JP" altLang="en-US" sz="3200" dirty="0"/>
                    </a:p>
                  </a:txBody>
                  <a:tcPr/>
                </a:tc>
                <a:tc>
                  <a:txBody>
                    <a:bodyPr/>
                    <a:lstStyle/>
                    <a:p>
                      <a:pPr algn="r"/>
                      <a:r>
                        <a:rPr kumimoji="1" lang="en-US" altLang="ja-JP" sz="3200" dirty="0"/>
                        <a:t>87,110</a:t>
                      </a:r>
                      <a:endParaRPr kumimoji="1" lang="ja-JP" altLang="en-US" sz="3200" dirty="0"/>
                    </a:p>
                  </a:txBody>
                  <a:tcPr/>
                </a:tc>
                <a:tc>
                  <a:txBody>
                    <a:bodyPr/>
                    <a:lstStyle/>
                    <a:p>
                      <a:pPr algn="r"/>
                      <a:r>
                        <a:rPr kumimoji="1" lang="en-US" altLang="ja-JP" sz="3200" dirty="0"/>
                        <a:t>38</a:t>
                      </a:r>
                      <a:r>
                        <a:rPr kumimoji="1" lang="ja-JP" altLang="en-US" sz="3200" dirty="0"/>
                        <a:t>人</a:t>
                      </a:r>
                      <a:r>
                        <a:rPr kumimoji="1" lang="en-US" altLang="ja-JP" sz="3200" dirty="0"/>
                        <a:t>/C</a:t>
                      </a:r>
                      <a:endParaRPr kumimoji="1" lang="ja-JP" altLang="en-US" sz="3200" dirty="0"/>
                    </a:p>
                  </a:txBody>
                  <a:tcPr/>
                </a:tc>
                <a:extLst>
                  <a:ext uri="{0D108BD9-81ED-4DB2-BD59-A6C34878D82A}">
                    <a16:rowId xmlns:a16="http://schemas.microsoft.com/office/drawing/2014/main" val="3238264748"/>
                  </a:ext>
                </a:extLst>
              </a:tr>
              <a:tr h="370840">
                <a:tc>
                  <a:txBody>
                    <a:bodyPr/>
                    <a:lstStyle/>
                    <a:p>
                      <a:pPr algn="ctr"/>
                      <a:r>
                        <a:rPr kumimoji="1" lang="en-US" altLang="ja-JP" sz="3200" dirty="0"/>
                        <a:t>2021</a:t>
                      </a:r>
                      <a:r>
                        <a:rPr kumimoji="1" lang="ja-JP" altLang="en-US" sz="3200" dirty="0"/>
                        <a:t>年</a:t>
                      </a:r>
                      <a:r>
                        <a:rPr kumimoji="1" lang="en-US" altLang="ja-JP" sz="3200" dirty="0"/>
                        <a:t>7</a:t>
                      </a:r>
                      <a:r>
                        <a:rPr kumimoji="1" lang="ja-JP" altLang="en-US" sz="3200" dirty="0"/>
                        <a:t>月</a:t>
                      </a:r>
                    </a:p>
                  </a:txBody>
                  <a:tcPr/>
                </a:tc>
                <a:tc>
                  <a:txBody>
                    <a:bodyPr/>
                    <a:lstStyle/>
                    <a:p>
                      <a:pPr algn="r"/>
                      <a:r>
                        <a:rPr kumimoji="1" lang="en-US" altLang="ja-JP" sz="3200" dirty="0"/>
                        <a:t>65</a:t>
                      </a:r>
                      <a:endParaRPr kumimoji="1" lang="ja-JP" altLang="en-US" sz="3200" dirty="0"/>
                    </a:p>
                  </a:txBody>
                  <a:tcPr/>
                </a:tc>
                <a:tc>
                  <a:txBody>
                    <a:bodyPr/>
                    <a:lstStyle/>
                    <a:p>
                      <a:pPr algn="r"/>
                      <a:r>
                        <a:rPr kumimoji="1" lang="en-US" altLang="ja-JP" sz="3200" dirty="0"/>
                        <a:t>2,924</a:t>
                      </a:r>
                      <a:endParaRPr kumimoji="1" lang="ja-JP" altLang="en-US" sz="3200" dirty="0"/>
                    </a:p>
                  </a:txBody>
                  <a:tcPr/>
                </a:tc>
                <a:tc>
                  <a:txBody>
                    <a:bodyPr/>
                    <a:lstStyle/>
                    <a:p>
                      <a:pPr algn="r"/>
                      <a:r>
                        <a:rPr kumimoji="1" lang="en-US" altLang="ja-JP" sz="3200" dirty="0"/>
                        <a:t>45</a:t>
                      </a:r>
                      <a:r>
                        <a:rPr kumimoji="1" lang="ja-JP" altLang="en-US" sz="3200" dirty="0"/>
                        <a:t>人</a:t>
                      </a:r>
                      <a:r>
                        <a:rPr kumimoji="1" lang="en-US" altLang="ja-JP" sz="3200" dirty="0"/>
                        <a:t>/C</a:t>
                      </a:r>
                      <a:endParaRPr kumimoji="1" lang="ja-JP" altLang="en-US" sz="3200" dirty="0"/>
                    </a:p>
                  </a:txBody>
                  <a:tcPr/>
                </a:tc>
                <a:tc>
                  <a:txBody>
                    <a:bodyPr/>
                    <a:lstStyle/>
                    <a:p>
                      <a:pPr algn="r"/>
                      <a:r>
                        <a:rPr kumimoji="1" lang="en-US" altLang="ja-JP" sz="3200" dirty="0"/>
                        <a:t>2,232</a:t>
                      </a:r>
                      <a:endParaRPr kumimoji="1" lang="ja-JP" altLang="en-US" sz="3200" dirty="0"/>
                    </a:p>
                  </a:txBody>
                  <a:tcPr/>
                </a:tc>
                <a:tc>
                  <a:txBody>
                    <a:bodyPr/>
                    <a:lstStyle/>
                    <a:p>
                      <a:pPr algn="r"/>
                      <a:r>
                        <a:rPr kumimoji="1" lang="en-US" altLang="ja-JP" sz="3200" dirty="0"/>
                        <a:t>84,529</a:t>
                      </a:r>
                    </a:p>
                  </a:txBody>
                  <a:tcPr/>
                </a:tc>
                <a:tc>
                  <a:txBody>
                    <a:bodyPr/>
                    <a:lstStyle/>
                    <a:p>
                      <a:pPr algn="r"/>
                      <a:r>
                        <a:rPr kumimoji="1" lang="en-US" altLang="ja-JP" sz="3200" dirty="0"/>
                        <a:t>38</a:t>
                      </a:r>
                      <a:r>
                        <a:rPr kumimoji="1" lang="ja-JP" altLang="en-US" sz="3200" dirty="0"/>
                        <a:t>人</a:t>
                      </a:r>
                      <a:r>
                        <a:rPr kumimoji="1" lang="en-US" altLang="ja-JP" sz="3200" dirty="0"/>
                        <a:t>/C</a:t>
                      </a:r>
                    </a:p>
                  </a:txBody>
                  <a:tcPr/>
                </a:tc>
                <a:extLst>
                  <a:ext uri="{0D108BD9-81ED-4DB2-BD59-A6C34878D82A}">
                    <a16:rowId xmlns:a16="http://schemas.microsoft.com/office/drawing/2014/main" val="3131630475"/>
                  </a:ext>
                </a:extLst>
              </a:tr>
            </a:tbl>
          </a:graphicData>
        </a:graphic>
      </p:graphicFrame>
      <p:pic>
        <p:nvPicPr>
          <p:cNvPr id="7" name="コンテンツ プレースホルダー 4">
            <a:extLst>
              <a:ext uri="{FF2B5EF4-FFF2-40B4-BE49-F238E27FC236}">
                <a16:creationId xmlns:a16="http://schemas.microsoft.com/office/drawing/2014/main" id="{5E08A96A-0933-4B53-AE12-4649E6E2D0CA}"/>
              </a:ext>
            </a:extLst>
          </p:cNvPr>
          <p:cNvPicPr>
            <a:picLocks noChangeAspect="1"/>
          </p:cNvPicPr>
          <p:nvPr/>
        </p:nvPicPr>
        <p:blipFill>
          <a:blip r:embed="rId2"/>
          <a:stretch>
            <a:fillRect/>
          </a:stretch>
        </p:blipFill>
        <p:spPr>
          <a:xfrm>
            <a:off x="1" y="6014865"/>
            <a:ext cx="716972" cy="843134"/>
          </a:xfrm>
          <a:prstGeom prst="rect">
            <a:avLst/>
          </a:prstGeom>
          <a:noFill/>
          <a:effectLst>
            <a:softEdge rad="63500"/>
          </a:effectLst>
        </p:spPr>
      </p:pic>
      <p:pic>
        <p:nvPicPr>
          <p:cNvPr id="6" name="図 5">
            <a:extLst>
              <a:ext uri="{FF2B5EF4-FFF2-40B4-BE49-F238E27FC236}">
                <a16:creationId xmlns:a16="http://schemas.microsoft.com/office/drawing/2014/main" id="{5FEF2819-BF93-4A52-8492-7C3B88ADF749}"/>
              </a:ext>
            </a:extLst>
          </p:cNvPr>
          <p:cNvPicPr>
            <a:picLocks noChangeAspect="1"/>
          </p:cNvPicPr>
          <p:nvPr/>
        </p:nvPicPr>
        <p:blipFill>
          <a:blip r:embed="rId3"/>
          <a:stretch>
            <a:fillRect/>
          </a:stretch>
        </p:blipFill>
        <p:spPr>
          <a:xfrm>
            <a:off x="10886748" y="73985"/>
            <a:ext cx="1237862" cy="523220"/>
          </a:xfrm>
          <a:prstGeom prst="rect">
            <a:avLst/>
          </a:prstGeom>
        </p:spPr>
      </p:pic>
      <p:sp>
        <p:nvSpPr>
          <p:cNvPr id="8" name="テキスト ボックス 7">
            <a:extLst>
              <a:ext uri="{FF2B5EF4-FFF2-40B4-BE49-F238E27FC236}">
                <a16:creationId xmlns:a16="http://schemas.microsoft.com/office/drawing/2014/main" id="{5283B68B-6DE5-4039-8523-8F9ADB635EB6}"/>
              </a:ext>
            </a:extLst>
          </p:cNvPr>
          <p:cNvSpPr txBox="1"/>
          <p:nvPr/>
        </p:nvSpPr>
        <p:spPr>
          <a:xfrm>
            <a:off x="9426413" y="5485575"/>
            <a:ext cx="2325614" cy="369332"/>
          </a:xfrm>
          <a:prstGeom prst="rect">
            <a:avLst/>
          </a:prstGeom>
          <a:noFill/>
        </p:spPr>
        <p:txBody>
          <a:bodyPr wrap="square">
            <a:spAutoFit/>
          </a:bodyPr>
          <a:lstStyle/>
          <a:p>
            <a:r>
              <a:rPr lang="ja-JP" altLang="en-US" sz="1800" dirty="0">
                <a:solidFill>
                  <a:srgbClr val="FFFF00"/>
                </a:solidFill>
              </a:rPr>
              <a:t>資料：ロータリーの友</a:t>
            </a:r>
          </a:p>
        </p:txBody>
      </p:sp>
    </p:spTree>
    <p:extLst>
      <p:ext uri="{BB962C8B-B14F-4D97-AF65-F5344CB8AC3E}">
        <p14:creationId xmlns:p14="http://schemas.microsoft.com/office/powerpoint/2010/main" val="271831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D0912B6E-CA0F-48C2-AAD8-6F7869FF31E2}"/>
              </a:ext>
            </a:extLst>
          </p:cNvPr>
          <p:cNvGraphicFramePr>
            <a:graphicFrameLocks/>
          </p:cNvGraphicFramePr>
          <p:nvPr>
            <p:extLst>
              <p:ext uri="{D42A27DB-BD31-4B8C-83A1-F6EECF244321}">
                <p14:modId xmlns:p14="http://schemas.microsoft.com/office/powerpoint/2010/main" val="1639209972"/>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図 2">
            <a:extLst>
              <a:ext uri="{FF2B5EF4-FFF2-40B4-BE49-F238E27FC236}">
                <a16:creationId xmlns:a16="http://schemas.microsoft.com/office/drawing/2014/main" id="{4D1C7418-7728-4477-BF66-6D565C97015B}"/>
              </a:ext>
            </a:extLst>
          </p:cNvPr>
          <p:cNvPicPr>
            <a:picLocks noChangeAspect="1"/>
          </p:cNvPicPr>
          <p:nvPr/>
        </p:nvPicPr>
        <p:blipFill>
          <a:blip r:embed="rId3"/>
          <a:stretch>
            <a:fillRect/>
          </a:stretch>
        </p:blipFill>
        <p:spPr>
          <a:xfrm>
            <a:off x="9978887" y="937967"/>
            <a:ext cx="2059388" cy="464372"/>
          </a:xfrm>
          <a:prstGeom prst="rect">
            <a:avLst/>
          </a:prstGeom>
        </p:spPr>
      </p:pic>
    </p:spTree>
    <p:extLst>
      <p:ext uri="{BB962C8B-B14F-4D97-AF65-F5344CB8AC3E}">
        <p14:creationId xmlns:p14="http://schemas.microsoft.com/office/powerpoint/2010/main" val="216595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6E497EF-FBA8-4B24-8894-6EAB1BC91389}"/>
              </a:ext>
            </a:extLst>
          </p:cNvPr>
          <p:cNvGraphicFramePr>
            <a:graphicFrameLocks/>
          </p:cNvGraphicFramePr>
          <p:nvPr>
            <p:extLst>
              <p:ext uri="{D42A27DB-BD31-4B8C-83A1-F6EECF244321}">
                <p14:modId xmlns:p14="http://schemas.microsoft.com/office/powerpoint/2010/main" val="3099340615"/>
              </p:ext>
            </p:extLst>
          </p:nvPr>
        </p:nvGraphicFramePr>
        <p:xfrm>
          <a:off x="21203" y="0"/>
          <a:ext cx="12170797"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0933697E-F08D-460E-B985-40FC726AAECE}"/>
              </a:ext>
            </a:extLst>
          </p:cNvPr>
          <p:cNvSpPr txBox="1"/>
          <p:nvPr/>
        </p:nvSpPr>
        <p:spPr>
          <a:xfrm>
            <a:off x="3291840" y="262393"/>
            <a:ext cx="8325016" cy="584775"/>
          </a:xfrm>
          <a:prstGeom prst="rect">
            <a:avLst/>
          </a:prstGeom>
          <a:noFill/>
        </p:spPr>
        <p:txBody>
          <a:bodyPr wrap="square" rtlCol="0">
            <a:spAutoFit/>
          </a:bodyPr>
          <a:lstStyle/>
          <a:p>
            <a:r>
              <a:rPr kumimoji="1" lang="en-US" altLang="ja-JP" sz="3200" dirty="0"/>
              <a:t>1994</a:t>
            </a:r>
            <a:r>
              <a:rPr kumimoji="1" lang="ja-JP" altLang="en-US" sz="3200" dirty="0"/>
              <a:t>年～</a:t>
            </a:r>
            <a:r>
              <a:rPr kumimoji="1" lang="en-US" altLang="ja-JP" sz="3200" dirty="0"/>
              <a:t>2021</a:t>
            </a:r>
            <a:r>
              <a:rPr kumimoji="1" lang="ja-JP" altLang="en-US" sz="3200" dirty="0"/>
              <a:t>年</a:t>
            </a:r>
            <a:r>
              <a:rPr kumimoji="1" lang="en-US" altLang="ja-JP" sz="3200" dirty="0"/>
              <a:t>(7</a:t>
            </a:r>
            <a:r>
              <a:rPr kumimoji="1" lang="ja-JP" altLang="en-US" sz="3200" dirty="0"/>
              <a:t>月末）日本の会員数</a:t>
            </a:r>
          </a:p>
        </p:txBody>
      </p:sp>
      <p:sp>
        <p:nvSpPr>
          <p:cNvPr id="5" name="テキスト ボックス 4">
            <a:extLst>
              <a:ext uri="{FF2B5EF4-FFF2-40B4-BE49-F238E27FC236}">
                <a16:creationId xmlns:a16="http://schemas.microsoft.com/office/drawing/2014/main" id="{ACD31980-5EC7-4020-A75B-CD7344464287}"/>
              </a:ext>
            </a:extLst>
          </p:cNvPr>
          <p:cNvSpPr txBox="1"/>
          <p:nvPr/>
        </p:nvSpPr>
        <p:spPr>
          <a:xfrm>
            <a:off x="7849926" y="1167055"/>
            <a:ext cx="2256182" cy="369332"/>
          </a:xfrm>
          <a:prstGeom prst="rect">
            <a:avLst/>
          </a:prstGeom>
          <a:noFill/>
        </p:spPr>
        <p:txBody>
          <a:bodyPr wrap="square">
            <a:spAutoFit/>
          </a:bodyPr>
          <a:lstStyle/>
          <a:p>
            <a:r>
              <a:rPr lang="ja-JP" altLang="en-US" sz="1800" dirty="0">
                <a:solidFill>
                  <a:srgbClr val="FFFF00"/>
                </a:solidFill>
              </a:rPr>
              <a:t>資料：ロータリーの友</a:t>
            </a:r>
          </a:p>
        </p:txBody>
      </p:sp>
    </p:spTree>
    <p:extLst>
      <p:ext uri="{BB962C8B-B14F-4D97-AF65-F5344CB8AC3E}">
        <p14:creationId xmlns:p14="http://schemas.microsoft.com/office/powerpoint/2010/main" val="5458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B01CE757-F179-47A8-8BC1-4DB2CD128442}"/>
              </a:ext>
            </a:extLst>
          </p:cNvPr>
          <p:cNvGraphicFramePr>
            <a:graphicFrameLocks/>
          </p:cNvGraphicFramePr>
          <p:nvPr>
            <p:extLst>
              <p:ext uri="{D42A27DB-BD31-4B8C-83A1-F6EECF244321}">
                <p14:modId xmlns:p14="http://schemas.microsoft.com/office/powerpoint/2010/main" val="1639104462"/>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図 2">
            <a:extLst>
              <a:ext uri="{FF2B5EF4-FFF2-40B4-BE49-F238E27FC236}">
                <a16:creationId xmlns:a16="http://schemas.microsoft.com/office/drawing/2014/main" id="{61B7092B-A8E8-4B85-BBDE-76FC9E3019B6}"/>
              </a:ext>
            </a:extLst>
          </p:cNvPr>
          <p:cNvPicPr>
            <a:picLocks noChangeAspect="1"/>
          </p:cNvPicPr>
          <p:nvPr/>
        </p:nvPicPr>
        <p:blipFill>
          <a:blip r:embed="rId3"/>
          <a:stretch>
            <a:fillRect/>
          </a:stretch>
        </p:blipFill>
        <p:spPr>
          <a:xfrm>
            <a:off x="10342017" y="63665"/>
            <a:ext cx="1775771" cy="400419"/>
          </a:xfrm>
          <a:prstGeom prst="rect">
            <a:avLst/>
          </a:prstGeom>
        </p:spPr>
      </p:pic>
      <p:sp>
        <p:nvSpPr>
          <p:cNvPr id="5" name="テキスト ボックス 4">
            <a:extLst>
              <a:ext uri="{FF2B5EF4-FFF2-40B4-BE49-F238E27FC236}">
                <a16:creationId xmlns:a16="http://schemas.microsoft.com/office/drawing/2014/main" id="{8C4C5388-19A5-4F66-9FEB-2228CE7431D5}"/>
              </a:ext>
            </a:extLst>
          </p:cNvPr>
          <p:cNvSpPr txBox="1"/>
          <p:nvPr/>
        </p:nvSpPr>
        <p:spPr>
          <a:xfrm>
            <a:off x="9964973" y="904663"/>
            <a:ext cx="2311841" cy="369332"/>
          </a:xfrm>
          <a:prstGeom prst="rect">
            <a:avLst/>
          </a:prstGeom>
          <a:noFill/>
        </p:spPr>
        <p:txBody>
          <a:bodyPr wrap="square">
            <a:spAutoFit/>
          </a:bodyPr>
          <a:lstStyle/>
          <a:p>
            <a:r>
              <a:rPr lang="ja-JP" altLang="en-US" sz="1800" dirty="0">
                <a:solidFill>
                  <a:srgbClr val="FFFF00"/>
                </a:solidFill>
              </a:rPr>
              <a:t>資料：ロータリーの友</a:t>
            </a:r>
          </a:p>
        </p:txBody>
      </p:sp>
    </p:spTree>
    <p:extLst>
      <p:ext uri="{BB962C8B-B14F-4D97-AF65-F5344CB8AC3E}">
        <p14:creationId xmlns:p14="http://schemas.microsoft.com/office/powerpoint/2010/main" val="1872650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50521436_TF22566005_Win32" id="{347548A0-3D40-45E0-92DD-7EA9D970768A}" vid="{DA748471-B353-4B4E-BF5B-8A68AF05069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将来のデザイン</Template>
  <TotalTime>1031</TotalTime>
  <Words>2426</Words>
  <Application>Microsoft Office PowerPoint</Application>
  <PresentationFormat>ワイド画面</PresentationFormat>
  <Paragraphs>240</Paragraphs>
  <Slides>32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HGS行書体</vt:lpstr>
      <vt:lpstr>Meiryo UI</vt:lpstr>
      <vt:lpstr>Noto Sans JP</vt:lpstr>
      <vt:lpstr>游明朝</vt:lpstr>
      <vt:lpstr>Arial</vt:lpstr>
      <vt:lpstr>Calibri</vt:lpstr>
      <vt:lpstr>Roboto</vt:lpstr>
      <vt:lpstr>天空</vt:lpstr>
      <vt:lpstr>新しいクラブを作ろう</vt:lpstr>
      <vt:lpstr>PowerPoint プレゼンテーション</vt:lpstr>
      <vt:lpstr>「松江ヤングリーダーズロータリー衛星クラブ」誕生</vt:lpstr>
      <vt:lpstr>PowerPoint プレゼンテーション</vt:lpstr>
      <vt:lpstr>PowerPoint プレゼンテーション</vt:lpstr>
      <vt:lpstr>クラブと会員数の推移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なぜ、新しいクラブを作るのか？</vt:lpstr>
      <vt:lpstr>知っていますか？　ロータリーの関連クラブや活動</vt:lpstr>
      <vt:lpstr>ハイコンテクス文化の20世紀の日本のロータリー 　　　　　　　ハイコンテクス（Highcontext） </vt:lpstr>
      <vt:lpstr>PowerPoint プレゼンテーション</vt:lpstr>
      <vt:lpstr>クラブ運営の柔軟性</vt:lpstr>
      <vt:lpstr>クラブ運営の柔軟性　　知っていましたか？①</vt:lpstr>
      <vt:lpstr>クラブ運営の柔軟性　　知っていましたか？②</vt:lpstr>
      <vt:lpstr>クラブ運営の柔軟性　知っていましたか？③</vt:lpstr>
      <vt:lpstr>ローターアクターは現在、ロータリアンでもあるのですか？</vt:lpstr>
      <vt:lpstr>私がローターアクトクラブとロータリークラブの両方の会員となった場合、両クラブに会費を払う必要がありますか?</vt:lpstr>
      <vt:lpstr>新しいクラブを作る</vt:lpstr>
      <vt:lpstr>PowerPoint プレゼンテーション</vt:lpstr>
      <vt:lpstr>衛星クラブとはどのようなクラブですか？</vt:lpstr>
      <vt:lpstr>衛星クラブをつくることのメリットは何ですか？</vt:lpstr>
      <vt:lpstr>衛星クラブの会員は、ロータリークラブの会員と等しい存在ですか？</vt:lpstr>
      <vt:lpstr>Eクラブと従来型クラブの区別がなくなりましたが、主にオンラインで例会を開くクラブを、今後も「Eクラブ」と呼ぶことができますか？</vt:lpstr>
      <vt:lpstr>パスポートクラブとは何ですか？</vt:lpstr>
      <vt:lpstr>ロータリーの素晴らしさを体感しよう！</vt:lpstr>
      <vt:lpstr>PowerPoint プレゼンテーション</vt:lpstr>
      <vt:lpstr> Imagine / John Lennon 　　　　　　　　　　　　　イマジン/ジョン・レノン</vt:lpstr>
      <vt:lpstr>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新しいクラブを作ろう</dc:title>
  <dc:creator>松本祐二</dc:creator>
  <cp:lastModifiedBy>office_ID</cp:lastModifiedBy>
  <cp:revision>5</cp:revision>
  <dcterms:created xsi:type="dcterms:W3CDTF">2022-03-12T07:55:31Z</dcterms:created>
  <dcterms:modified xsi:type="dcterms:W3CDTF">2022-03-26T01:29:17Z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